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1" r:id="rId2"/>
    <p:sldMasterId id="2147483675" r:id="rId3"/>
  </p:sldMasterIdLst>
  <p:notesMasterIdLst>
    <p:notesMasterId r:id="rId32"/>
  </p:notesMasterIdLst>
  <p:sldIdLst>
    <p:sldId id="256" r:id="rId4"/>
    <p:sldId id="257" r:id="rId5"/>
    <p:sldId id="258" r:id="rId6"/>
    <p:sldId id="312" r:id="rId7"/>
    <p:sldId id="311" r:id="rId8"/>
    <p:sldId id="261" r:id="rId9"/>
    <p:sldId id="303" r:id="rId10"/>
    <p:sldId id="262" r:id="rId11"/>
    <p:sldId id="265" r:id="rId12"/>
    <p:sldId id="266" r:id="rId13"/>
    <p:sldId id="268" r:id="rId14"/>
    <p:sldId id="273" r:id="rId15"/>
    <p:sldId id="274" r:id="rId16"/>
    <p:sldId id="276" r:id="rId17"/>
    <p:sldId id="286" r:id="rId18"/>
    <p:sldId id="287" r:id="rId19"/>
    <p:sldId id="289" r:id="rId20"/>
    <p:sldId id="304" r:id="rId21"/>
    <p:sldId id="290" r:id="rId22"/>
    <p:sldId id="291" r:id="rId23"/>
    <p:sldId id="295" r:id="rId24"/>
    <p:sldId id="278" r:id="rId25"/>
    <p:sldId id="279" r:id="rId26"/>
    <p:sldId id="306" r:id="rId27"/>
    <p:sldId id="307" r:id="rId28"/>
    <p:sldId id="308" r:id="rId29"/>
    <p:sldId id="309" r:id="rId30"/>
    <p:sldId id="302" r:id="rId3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9" roundtripDataSignature="AMtx7mgA+51lt7k/Br4tz6uzHyJQEsTwA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45FB641-2671-4222-A3E7-1642C1666A92}">
  <a:tblStyle styleId="{145FB641-2671-4222-A3E7-1642C1666A92}"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F2DE63D5-997A-4646-A377-4702673A728D}" styleName="Stile chiaro 2 - Colore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71" autoAdjust="0"/>
    <p:restoredTop sz="94660"/>
  </p:normalViewPr>
  <p:slideViewPr>
    <p:cSldViewPr snapToGrid="0">
      <p:cViewPr varScale="1">
        <p:scale>
          <a:sx n="92" d="100"/>
          <a:sy n="92" d="100"/>
        </p:scale>
        <p:origin x="175" y="36"/>
      </p:cViewPr>
      <p:guideLst/>
    </p:cSldViewPr>
  </p:slideViewPr>
  <p:notesTextViewPr>
    <p:cViewPr>
      <p:scale>
        <a:sx n="1" d="1"/>
        <a:sy n="1" d="1"/>
      </p:scale>
      <p:origin x="0" y="0"/>
    </p:cViewPr>
  </p:notesTextViewPr>
  <p:sorterViewPr>
    <p:cViewPr>
      <p:scale>
        <a:sx n="125" d="100"/>
        <a:sy n="12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63"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59"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61"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6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2" name="Google Shape;32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3150c9c559b_0_80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9" name="Google Shape;509;g3150c9c559b_0_8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3150c9c559b_0_8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7" name="Google Shape;527;g3150c9c559b_0_8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g31510482b90_0_398:notes"/>
          <p:cNvSpPr txBox="1">
            <a:spLocks noGrp="1"/>
          </p:cNvSpPr>
          <p:nvPr>
            <p:ph type="body" idx="1"/>
          </p:nvPr>
        </p:nvSpPr>
        <p:spPr>
          <a:xfrm>
            <a:off x="685784" y="4343396"/>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9" name="Google Shape;639;g31510482b90_0_3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g31510482b90_0_407:notes"/>
          <p:cNvSpPr txBox="1">
            <a:spLocks noGrp="1"/>
          </p:cNvSpPr>
          <p:nvPr>
            <p:ph type="body" idx="1"/>
          </p:nvPr>
        </p:nvSpPr>
        <p:spPr>
          <a:xfrm>
            <a:off x="685784" y="4343396"/>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9" name="Google Shape;649;g31510482b90_0_4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g31510482b90_0_437:notes"/>
          <p:cNvSpPr txBox="1">
            <a:spLocks noGrp="1"/>
          </p:cNvSpPr>
          <p:nvPr>
            <p:ph type="body" idx="1"/>
          </p:nvPr>
        </p:nvSpPr>
        <p:spPr>
          <a:xfrm>
            <a:off x="685784" y="4343396"/>
            <a:ext cx="5486400" cy="4114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b="0" i="0" u="none" strike="noStrike" cap="none" dirty="0">
                <a:solidFill>
                  <a:srgbClr val="000000"/>
                </a:solidFill>
                <a:latin typeface="Calibri"/>
                <a:ea typeface="Calibri"/>
                <a:cs typeface="Calibri"/>
                <a:sym typeface="Calibri"/>
              </a:rPr>
              <a:t>Helman D (2017): Land surface phenology: What do we really 'see' from space?, Science of The Total Environment, 618, DOI:10.1016/j.scitotenv.2017.07.23 </a:t>
            </a:r>
          </a:p>
          <a:p>
            <a:pPr marL="0" lvl="0" indent="0" algn="l" rtl="0">
              <a:lnSpc>
                <a:spcPct val="100000"/>
              </a:lnSpc>
              <a:spcBef>
                <a:spcPts val="0"/>
              </a:spcBef>
              <a:spcAft>
                <a:spcPts val="0"/>
              </a:spcAft>
              <a:buSzPts val="1400"/>
              <a:buNone/>
            </a:pPr>
            <a:endParaRPr dirty="0"/>
          </a:p>
        </p:txBody>
      </p:sp>
      <p:sp>
        <p:nvSpPr>
          <p:cNvPr id="681" name="Google Shape;681;g31510482b90_0_4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g30dc4d8b7b2_0_353:notes"/>
          <p:cNvSpPr txBox="1">
            <a:spLocks noGrp="1"/>
          </p:cNvSpPr>
          <p:nvPr>
            <p:ph type="body" idx="1"/>
          </p:nvPr>
        </p:nvSpPr>
        <p:spPr>
          <a:xfrm>
            <a:off x="685784" y="4343396"/>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1" name="Google Shape;801;g30dc4d8b7b2_0_3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8"/>
        <p:cNvGrpSpPr/>
        <p:nvPr/>
      </p:nvGrpSpPr>
      <p:grpSpPr>
        <a:xfrm>
          <a:off x="0" y="0"/>
          <a:ext cx="0" cy="0"/>
          <a:chOff x="0" y="0"/>
          <a:chExt cx="0" cy="0"/>
        </a:xfrm>
      </p:grpSpPr>
      <p:sp>
        <p:nvSpPr>
          <p:cNvPr id="809" name="Google Shape;809;g31510482b90_0_624:notes"/>
          <p:cNvSpPr txBox="1">
            <a:spLocks noGrp="1"/>
          </p:cNvSpPr>
          <p:nvPr>
            <p:ph type="body" idx="1"/>
          </p:nvPr>
        </p:nvSpPr>
        <p:spPr>
          <a:xfrm>
            <a:off x="685784" y="4343396"/>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0" name="Google Shape;810;g31510482b90_0_6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Google Shape;827;g31510482b90_0_640:notes"/>
          <p:cNvSpPr txBox="1">
            <a:spLocks noGrp="1"/>
          </p:cNvSpPr>
          <p:nvPr>
            <p:ph type="body" idx="1"/>
          </p:nvPr>
        </p:nvSpPr>
        <p:spPr>
          <a:xfrm>
            <a:off x="685784" y="4343396"/>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8" name="Google Shape;828;g31510482b90_0_6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a:extLst>
            <a:ext uri="{FF2B5EF4-FFF2-40B4-BE49-F238E27FC236}">
              <a16:creationId xmlns:a16="http://schemas.microsoft.com/office/drawing/2014/main" id="{B1AFE435-472A-F632-51F2-D895B884BE45}"/>
            </a:ext>
          </a:extLst>
        </p:cNvPr>
        <p:cNvGrpSpPr/>
        <p:nvPr/>
      </p:nvGrpSpPr>
      <p:grpSpPr>
        <a:xfrm>
          <a:off x="0" y="0"/>
          <a:ext cx="0" cy="0"/>
          <a:chOff x="0" y="0"/>
          <a:chExt cx="0" cy="0"/>
        </a:xfrm>
      </p:grpSpPr>
      <p:sp>
        <p:nvSpPr>
          <p:cNvPr id="442" name="Google Shape;442;g30fbeb4c427_0_83:notes">
            <a:extLst>
              <a:ext uri="{FF2B5EF4-FFF2-40B4-BE49-F238E27FC236}">
                <a16:creationId xmlns:a16="http://schemas.microsoft.com/office/drawing/2014/main" id="{7BEBBCAA-FBBB-0BCF-2470-CF16EC39D3C8}"/>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3" name="Google Shape;443;g30fbeb4c427_0_83:notes">
            <a:extLst>
              <a:ext uri="{FF2B5EF4-FFF2-40B4-BE49-F238E27FC236}">
                <a16:creationId xmlns:a16="http://schemas.microsoft.com/office/drawing/2014/main" id="{E48F6FBD-6AB9-3D1E-4BB7-B987602137F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976696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g31510482b90_0_657:notes"/>
          <p:cNvSpPr txBox="1">
            <a:spLocks noGrp="1"/>
          </p:cNvSpPr>
          <p:nvPr>
            <p:ph type="body" idx="1"/>
          </p:nvPr>
        </p:nvSpPr>
        <p:spPr>
          <a:xfrm>
            <a:off x="685784" y="4343396"/>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8" name="Google Shape;838;g31510482b90_0_6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3150c9c559b_0_2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6" name="Google Shape;336;g3150c9c559b_0_2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g31510482b90_0_665:notes"/>
          <p:cNvSpPr txBox="1">
            <a:spLocks noGrp="1"/>
          </p:cNvSpPr>
          <p:nvPr>
            <p:ph type="body" idx="1"/>
          </p:nvPr>
        </p:nvSpPr>
        <p:spPr>
          <a:xfrm>
            <a:off x="685784" y="4343396"/>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7" name="Google Shape;847;g31510482b90_0_6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g31510482b90_0_703:notes"/>
          <p:cNvSpPr txBox="1">
            <a:spLocks noGrp="1"/>
          </p:cNvSpPr>
          <p:nvPr>
            <p:ph type="body" idx="1"/>
          </p:nvPr>
        </p:nvSpPr>
        <p:spPr>
          <a:xfrm>
            <a:off x="685784" y="4343396"/>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6" name="Google Shape;886;g31510482b90_0_7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31510482b90_0_455:notes"/>
          <p:cNvSpPr txBox="1">
            <a:spLocks noGrp="1"/>
          </p:cNvSpPr>
          <p:nvPr>
            <p:ph type="body" idx="1"/>
          </p:nvPr>
        </p:nvSpPr>
        <p:spPr>
          <a:xfrm>
            <a:off x="685784" y="4343396"/>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1" name="Google Shape;701;g31510482b90_0_4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g31510482b90_0_480:notes"/>
          <p:cNvSpPr txBox="1">
            <a:spLocks noGrp="1"/>
          </p:cNvSpPr>
          <p:nvPr>
            <p:ph type="body" idx="1"/>
          </p:nvPr>
        </p:nvSpPr>
        <p:spPr>
          <a:xfrm>
            <a:off x="685784" y="4343396"/>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7" name="Google Shape;727;g31510482b90_0_4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304377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a:extLst>
            <a:ext uri="{FF2B5EF4-FFF2-40B4-BE49-F238E27FC236}">
              <a16:creationId xmlns:a16="http://schemas.microsoft.com/office/drawing/2014/main" id="{1C26DA7B-E793-CA50-ECB4-38CD36626D96}"/>
            </a:ext>
          </a:extLst>
        </p:cNvPr>
        <p:cNvGrpSpPr/>
        <p:nvPr/>
      </p:nvGrpSpPr>
      <p:grpSpPr>
        <a:xfrm>
          <a:off x="0" y="0"/>
          <a:ext cx="0" cy="0"/>
          <a:chOff x="0" y="0"/>
          <a:chExt cx="0" cy="0"/>
        </a:xfrm>
      </p:grpSpPr>
      <p:sp>
        <p:nvSpPr>
          <p:cNvPr id="726" name="Google Shape;726;g31510482b90_0_480:notes">
            <a:extLst>
              <a:ext uri="{FF2B5EF4-FFF2-40B4-BE49-F238E27FC236}">
                <a16:creationId xmlns:a16="http://schemas.microsoft.com/office/drawing/2014/main" id="{225A579C-5CDD-6006-5637-9CBEAAD9237C}"/>
              </a:ext>
            </a:extLst>
          </p:cNvPr>
          <p:cNvSpPr txBox="1">
            <a:spLocks noGrp="1"/>
          </p:cNvSpPr>
          <p:nvPr>
            <p:ph type="body" idx="1"/>
          </p:nvPr>
        </p:nvSpPr>
        <p:spPr>
          <a:xfrm>
            <a:off x="685784" y="4343396"/>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7" name="Google Shape;727;g31510482b90_0_480:notes">
            <a:extLst>
              <a:ext uri="{FF2B5EF4-FFF2-40B4-BE49-F238E27FC236}">
                <a16:creationId xmlns:a16="http://schemas.microsoft.com/office/drawing/2014/main" id="{34B072D5-694B-64A9-BF57-4E2FD8FCBBA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639257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a:extLst>
            <a:ext uri="{FF2B5EF4-FFF2-40B4-BE49-F238E27FC236}">
              <a16:creationId xmlns:a16="http://schemas.microsoft.com/office/drawing/2014/main" id="{2B0C08A8-C938-618C-4C13-843AB3F5CB81}"/>
            </a:ext>
          </a:extLst>
        </p:cNvPr>
        <p:cNvGrpSpPr/>
        <p:nvPr/>
      </p:nvGrpSpPr>
      <p:grpSpPr>
        <a:xfrm>
          <a:off x="0" y="0"/>
          <a:ext cx="0" cy="0"/>
          <a:chOff x="0" y="0"/>
          <a:chExt cx="0" cy="0"/>
        </a:xfrm>
      </p:grpSpPr>
      <p:sp>
        <p:nvSpPr>
          <p:cNvPr id="726" name="Google Shape;726;g31510482b90_0_480:notes">
            <a:extLst>
              <a:ext uri="{FF2B5EF4-FFF2-40B4-BE49-F238E27FC236}">
                <a16:creationId xmlns:a16="http://schemas.microsoft.com/office/drawing/2014/main" id="{0E3395B2-7842-C016-E51F-51666C5F820E}"/>
              </a:ext>
            </a:extLst>
          </p:cNvPr>
          <p:cNvSpPr txBox="1">
            <a:spLocks noGrp="1"/>
          </p:cNvSpPr>
          <p:nvPr>
            <p:ph type="body" idx="1"/>
          </p:nvPr>
        </p:nvSpPr>
        <p:spPr>
          <a:xfrm>
            <a:off x="685784" y="4343396"/>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7" name="Google Shape;727;g31510482b90_0_480:notes">
            <a:extLst>
              <a:ext uri="{FF2B5EF4-FFF2-40B4-BE49-F238E27FC236}">
                <a16:creationId xmlns:a16="http://schemas.microsoft.com/office/drawing/2014/main" id="{B3367A7E-6BD4-4D73-B470-ED6C8CFA44A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350216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a:extLst>
            <a:ext uri="{FF2B5EF4-FFF2-40B4-BE49-F238E27FC236}">
              <a16:creationId xmlns:a16="http://schemas.microsoft.com/office/drawing/2014/main" id="{637E27C7-0A97-0154-BD21-1C52326AD639}"/>
            </a:ext>
          </a:extLst>
        </p:cNvPr>
        <p:cNvGrpSpPr/>
        <p:nvPr/>
      </p:nvGrpSpPr>
      <p:grpSpPr>
        <a:xfrm>
          <a:off x="0" y="0"/>
          <a:ext cx="0" cy="0"/>
          <a:chOff x="0" y="0"/>
          <a:chExt cx="0" cy="0"/>
        </a:xfrm>
      </p:grpSpPr>
      <p:sp>
        <p:nvSpPr>
          <p:cNvPr id="726" name="Google Shape;726;g31510482b90_0_480:notes">
            <a:extLst>
              <a:ext uri="{FF2B5EF4-FFF2-40B4-BE49-F238E27FC236}">
                <a16:creationId xmlns:a16="http://schemas.microsoft.com/office/drawing/2014/main" id="{92AA99CB-8D8C-5A86-E0D8-BEEBFE0F1FA7}"/>
              </a:ext>
            </a:extLst>
          </p:cNvPr>
          <p:cNvSpPr txBox="1">
            <a:spLocks noGrp="1"/>
          </p:cNvSpPr>
          <p:nvPr>
            <p:ph type="body" idx="1"/>
          </p:nvPr>
        </p:nvSpPr>
        <p:spPr>
          <a:xfrm>
            <a:off x="685784" y="4343396"/>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7" name="Google Shape;727;g31510482b90_0_480:notes">
            <a:extLst>
              <a:ext uri="{FF2B5EF4-FFF2-40B4-BE49-F238E27FC236}">
                <a16:creationId xmlns:a16="http://schemas.microsoft.com/office/drawing/2014/main" id="{EA211598-10E7-C635-2C56-DB78F13D7BC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848680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a:extLst>
            <a:ext uri="{FF2B5EF4-FFF2-40B4-BE49-F238E27FC236}">
              <a16:creationId xmlns:a16="http://schemas.microsoft.com/office/drawing/2014/main" id="{E504AC2D-7FE4-92F2-7216-BAE02E394637}"/>
            </a:ext>
          </a:extLst>
        </p:cNvPr>
        <p:cNvGrpSpPr/>
        <p:nvPr/>
      </p:nvGrpSpPr>
      <p:grpSpPr>
        <a:xfrm>
          <a:off x="0" y="0"/>
          <a:ext cx="0" cy="0"/>
          <a:chOff x="0" y="0"/>
          <a:chExt cx="0" cy="0"/>
        </a:xfrm>
      </p:grpSpPr>
      <p:sp>
        <p:nvSpPr>
          <p:cNvPr id="726" name="Google Shape;726;g31510482b90_0_480:notes">
            <a:extLst>
              <a:ext uri="{FF2B5EF4-FFF2-40B4-BE49-F238E27FC236}">
                <a16:creationId xmlns:a16="http://schemas.microsoft.com/office/drawing/2014/main" id="{FA6E2DC4-36D0-E4FD-8DE1-143E23F245E4}"/>
              </a:ext>
            </a:extLst>
          </p:cNvPr>
          <p:cNvSpPr txBox="1">
            <a:spLocks noGrp="1"/>
          </p:cNvSpPr>
          <p:nvPr>
            <p:ph type="body" idx="1"/>
          </p:nvPr>
        </p:nvSpPr>
        <p:spPr>
          <a:xfrm>
            <a:off x="685784" y="4343396"/>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7" name="Google Shape;727;g31510482b90_0_480:notes">
            <a:extLst>
              <a:ext uri="{FF2B5EF4-FFF2-40B4-BE49-F238E27FC236}">
                <a16:creationId xmlns:a16="http://schemas.microsoft.com/office/drawing/2014/main" id="{375D019B-142D-421A-F2E6-3669DA3ED05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467062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0"/>
        <p:cNvGrpSpPr/>
        <p:nvPr/>
      </p:nvGrpSpPr>
      <p:grpSpPr>
        <a:xfrm>
          <a:off x="0" y="0"/>
          <a:ext cx="0" cy="0"/>
          <a:chOff x="0" y="0"/>
          <a:chExt cx="0" cy="0"/>
        </a:xfrm>
      </p:grpSpPr>
      <p:sp>
        <p:nvSpPr>
          <p:cNvPr id="951" name="Google Shape;951;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2" name="Google Shape;95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3150c9c559b_0_3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5" name="Google Shape;345;g3150c9c559b_0_3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a:extLst>
            <a:ext uri="{FF2B5EF4-FFF2-40B4-BE49-F238E27FC236}">
              <a16:creationId xmlns:a16="http://schemas.microsoft.com/office/drawing/2014/main" id="{8B6F2B65-4398-CDA0-5BE4-634D2D8B96F3}"/>
            </a:ext>
          </a:extLst>
        </p:cNvPr>
        <p:cNvGrpSpPr/>
        <p:nvPr/>
      </p:nvGrpSpPr>
      <p:grpSpPr>
        <a:xfrm>
          <a:off x="0" y="0"/>
          <a:ext cx="0" cy="0"/>
          <a:chOff x="0" y="0"/>
          <a:chExt cx="0" cy="0"/>
        </a:xfrm>
      </p:grpSpPr>
      <p:sp>
        <p:nvSpPr>
          <p:cNvPr id="353" name="Google Shape;353;g3150c9c559b_0_884:notes">
            <a:extLst>
              <a:ext uri="{FF2B5EF4-FFF2-40B4-BE49-F238E27FC236}">
                <a16:creationId xmlns:a16="http://schemas.microsoft.com/office/drawing/2014/main" id="{E5766835-67BF-5B3B-1955-2078A2C07086}"/>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4" name="Google Shape;354;g3150c9c559b_0_884:notes">
            <a:extLst>
              <a:ext uri="{FF2B5EF4-FFF2-40B4-BE49-F238E27FC236}">
                <a16:creationId xmlns:a16="http://schemas.microsoft.com/office/drawing/2014/main" id="{91C45092-EA4D-5171-5C02-094FF8CE956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30220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a:extLst>
            <a:ext uri="{FF2B5EF4-FFF2-40B4-BE49-F238E27FC236}">
              <a16:creationId xmlns:a16="http://schemas.microsoft.com/office/drawing/2014/main" id="{C0AA4D8F-AC3B-C99E-7983-03DDBA3DF6E6}"/>
            </a:ext>
          </a:extLst>
        </p:cNvPr>
        <p:cNvGrpSpPr/>
        <p:nvPr/>
      </p:nvGrpSpPr>
      <p:grpSpPr>
        <a:xfrm>
          <a:off x="0" y="0"/>
          <a:ext cx="0" cy="0"/>
          <a:chOff x="0" y="0"/>
          <a:chExt cx="0" cy="0"/>
        </a:xfrm>
      </p:grpSpPr>
      <p:sp>
        <p:nvSpPr>
          <p:cNvPr id="353" name="Google Shape;353;g3150c9c559b_0_884:notes">
            <a:extLst>
              <a:ext uri="{FF2B5EF4-FFF2-40B4-BE49-F238E27FC236}">
                <a16:creationId xmlns:a16="http://schemas.microsoft.com/office/drawing/2014/main" id="{64CF5778-F0F4-E878-BD6D-E95B206907B5}"/>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4" name="Google Shape;354;g3150c9c559b_0_884:notes">
            <a:extLst>
              <a:ext uri="{FF2B5EF4-FFF2-40B4-BE49-F238E27FC236}">
                <a16:creationId xmlns:a16="http://schemas.microsoft.com/office/drawing/2014/main" id="{D26E0A66-AA4E-0DEF-0454-0A45882BE2E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10649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30fbeb4c427_0_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4" name="Google Shape;424;g30fbeb4c427_0_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643826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a:extLst>
            <a:ext uri="{FF2B5EF4-FFF2-40B4-BE49-F238E27FC236}">
              <a16:creationId xmlns:a16="http://schemas.microsoft.com/office/drawing/2014/main" id="{861C84A5-1D1F-98F1-9772-66F11CF528B7}"/>
            </a:ext>
          </a:extLst>
        </p:cNvPr>
        <p:cNvGrpSpPr/>
        <p:nvPr/>
      </p:nvGrpSpPr>
      <p:grpSpPr>
        <a:xfrm>
          <a:off x="0" y="0"/>
          <a:ext cx="0" cy="0"/>
          <a:chOff x="0" y="0"/>
          <a:chExt cx="0" cy="0"/>
        </a:xfrm>
      </p:grpSpPr>
      <p:sp>
        <p:nvSpPr>
          <p:cNvPr id="442" name="Google Shape;442;g30fbeb4c427_0_83:notes">
            <a:extLst>
              <a:ext uri="{FF2B5EF4-FFF2-40B4-BE49-F238E27FC236}">
                <a16:creationId xmlns:a16="http://schemas.microsoft.com/office/drawing/2014/main" id="{C22854F3-E9DA-7623-6A2D-33D93D91C038}"/>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3" name="Google Shape;443;g30fbeb4c427_0_83:notes">
            <a:extLst>
              <a:ext uri="{FF2B5EF4-FFF2-40B4-BE49-F238E27FC236}">
                <a16:creationId xmlns:a16="http://schemas.microsoft.com/office/drawing/2014/main" id="{BEA39D4F-B80E-2BDF-6572-632685C8931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403078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30fbeb4c427_0_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3" name="Google Shape;443;g30fbeb4c427_0_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30fbeb4c427_0_1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6" name="Google Shape;496;g30fbeb4c427_0_1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15"/>
        <p:cNvGrpSpPr/>
        <p:nvPr/>
      </p:nvGrpSpPr>
      <p:grpSpPr>
        <a:xfrm>
          <a:off x="0" y="0"/>
          <a:ext cx="0" cy="0"/>
          <a:chOff x="0" y="0"/>
          <a:chExt cx="0" cy="0"/>
        </a:xfrm>
      </p:grpSpPr>
      <p:sp>
        <p:nvSpPr>
          <p:cNvPr id="16" name="Google Shape;16;p2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2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
        <p:nvSpPr>
          <p:cNvPr id="21" name="Google Shape;21;p23"/>
          <p:cNvSpPr/>
          <p:nvPr/>
        </p:nvSpPr>
        <p:spPr>
          <a:xfrm>
            <a:off x="0" y="6689499"/>
            <a:ext cx="12033300" cy="168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23"/>
          <p:cNvSpPr/>
          <p:nvPr/>
        </p:nvSpPr>
        <p:spPr>
          <a:xfrm>
            <a:off x="0" y="0"/>
            <a:ext cx="12033300" cy="13938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23"/>
          <p:cNvSpPr/>
          <p:nvPr/>
        </p:nvSpPr>
        <p:spPr>
          <a:xfrm>
            <a:off x="0" y="0"/>
            <a:ext cx="1524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23"/>
          <p:cNvSpPr/>
          <p:nvPr/>
        </p:nvSpPr>
        <p:spPr>
          <a:xfrm>
            <a:off x="12033250" y="0"/>
            <a:ext cx="1587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23"/>
          <p:cNvSpPr/>
          <p:nvPr/>
        </p:nvSpPr>
        <p:spPr>
          <a:xfrm>
            <a:off x="158750" y="6392636"/>
            <a:ext cx="11874600" cy="3096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23"/>
          <p:cNvSpPr/>
          <p:nvPr/>
        </p:nvSpPr>
        <p:spPr>
          <a:xfrm>
            <a:off x="152400" y="155575"/>
            <a:ext cx="11880900" cy="6546900"/>
          </a:xfrm>
          <a:prstGeom prst="rect">
            <a:avLst/>
          </a:prstGeom>
          <a:noFill/>
          <a:ln w="9525" cap="flat" cmpd="sng">
            <a:solidFill>
              <a:srgbClr val="09B6B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27" name="Google Shape;27;p23"/>
          <p:cNvCxnSpPr/>
          <p:nvPr/>
        </p:nvCxnSpPr>
        <p:spPr>
          <a:xfrm rot="10800000" flipH="1">
            <a:off x="152400" y="1261050"/>
            <a:ext cx="11880900" cy="15300"/>
          </a:xfrm>
          <a:prstGeom prst="straightConnector1">
            <a:avLst/>
          </a:prstGeom>
          <a:noFill/>
          <a:ln w="9525" cap="flat" cmpd="sng">
            <a:solidFill>
              <a:srgbClr val="09B6BE"/>
            </a:solidFill>
            <a:prstDash val="dash"/>
            <a:round/>
            <a:headEnd type="none" w="sm" len="sm"/>
            <a:tailEnd type="none" w="sm" len="sm"/>
          </a:ln>
        </p:spPr>
      </p:cxnSp>
      <p:sp>
        <p:nvSpPr>
          <p:cNvPr id="28" name="Google Shape;28;p23"/>
          <p:cNvSpPr/>
          <p:nvPr/>
        </p:nvSpPr>
        <p:spPr>
          <a:xfrm>
            <a:off x="5788025" y="956109"/>
            <a:ext cx="609600" cy="609600"/>
          </a:xfrm>
          <a:prstGeom prst="ellipse">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9" name="Google Shape;29;p23"/>
          <p:cNvSpPr/>
          <p:nvPr/>
        </p:nvSpPr>
        <p:spPr>
          <a:xfrm>
            <a:off x="5883275" y="1059769"/>
            <a:ext cx="419100" cy="420600"/>
          </a:xfrm>
          <a:prstGeom prst="ellipse">
            <a:avLst/>
          </a:prstGeom>
          <a:solidFill>
            <a:srgbClr val="FFFFFF"/>
          </a:solidFill>
          <a:ln w="50800" cap="rnd" cmpd="dbl">
            <a:solidFill>
              <a:srgbClr val="09B6B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0" name="Google Shape;30;p23"/>
          <p:cNvSpPr txBox="1"/>
          <p:nvPr/>
        </p:nvSpPr>
        <p:spPr>
          <a:xfrm>
            <a:off x="171651" y="6397399"/>
            <a:ext cx="4087200" cy="304800"/>
          </a:xfrm>
          <a:prstGeom prst="rect">
            <a:avLst/>
          </a:prstGeom>
          <a:noFill/>
          <a:ln>
            <a:noFill/>
          </a:ln>
        </p:spPr>
        <p:txBody>
          <a:bodyPr spcFirstLastPara="1" wrap="square" lIns="91425" tIns="45700" rIns="91425" bIns="45700" anchor="ctr" anchorCtr="0">
            <a:noAutofit/>
          </a:bodyPr>
          <a:lstStyle/>
          <a:p>
            <a:pPr marL="0" marR="0" lvl="0" indent="0" algn="ctr" rtl="0">
              <a:lnSpc>
                <a:spcPct val="107000"/>
              </a:lnSpc>
              <a:spcBef>
                <a:spcPts val="0"/>
              </a:spcBef>
              <a:spcAft>
                <a:spcPts val="0"/>
              </a:spcAft>
              <a:buClr>
                <a:srgbClr val="000000"/>
              </a:buClr>
              <a:buSzPts val="900"/>
              <a:buFont typeface="Arial"/>
              <a:buNone/>
            </a:pPr>
            <a:r>
              <a:rPr lang="en-GB" sz="900" b="1" i="0" u="none" strike="noStrike" cap="none">
                <a:solidFill>
                  <a:schemeClr val="dk1"/>
                </a:solidFill>
                <a:latin typeface="Calibri"/>
                <a:ea typeface="Calibri"/>
                <a:cs typeface="Calibri"/>
                <a:sym typeface="Calibri"/>
              </a:rPr>
              <a:t>Ministry of Water and Sanitation – Flood Forecasting Consultancies in Malawi</a:t>
            </a:r>
            <a:endParaRPr sz="900" b="1" i="0" u="none" strike="noStrike" cap="none">
              <a:solidFill>
                <a:schemeClr val="dk1"/>
              </a:solidFill>
              <a:latin typeface="Calibri"/>
              <a:ea typeface="Calibri"/>
              <a:cs typeface="Calibri"/>
              <a:sym typeface="Calibri"/>
            </a:endParaRPr>
          </a:p>
        </p:txBody>
      </p:sp>
      <p:sp>
        <p:nvSpPr>
          <p:cNvPr id="31" name="Google Shape;31;p23"/>
          <p:cNvSpPr txBox="1"/>
          <p:nvPr/>
        </p:nvSpPr>
        <p:spPr>
          <a:xfrm>
            <a:off x="10413799" y="6407936"/>
            <a:ext cx="1600200" cy="3048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100"/>
              <a:buFont typeface="Arial"/>
              <a:buNone/>
            </a:pPr>
            <a:r>
              <a:rPr lang="en-GB" sz="1100" b="1" i="0" u="none" strike="noStrike" cap="none">
                <a:solidFill>
                  <a:schemeClr val="dk1"/>
                </a:solidFill>
                <a:latin typeface="Calibri"/>
                <a:ea typeface="Calibri"/>
                <a:cs typeface="Calibri"/>
                <a:sym typeface="Calibri"/>
              </a:rPr>
              <a:t>20</a:t>
            </a:r>
            <a:r>
              <a:rPr lang="en-GB" sz="1100" b="1" i="0" u="none" strike="noStrike" cap="none" baseline="30000">
                <a:solidFill>
                  <a:schemeClr val="dk1"/>
                </a:solidFill>
                <a:latin typeface="Calibri"/>
                <a:ea typeface="Calibri"/>
                <a:cs typeface="Calibri"/>
                <a:sym typeface="Calibri"/>
              </a:rPr>
              <a:t>th</a:t>
            </a:r>
            <a:r>
              <a:rPr lang="en-GB" sz="1100" b="1" i="0" u="none" strike="noStrike" cap="none">
                <a:solidFill>
                  <a:schemeClr val="dk1"/>
                </a:solidFill>
                <a:latin typeface="Calibri"/>
                <a:ea typeface="Calibri"/>
                <a:cs typeface="Calibri"/>
                <a:sym typeface="Calibri"/>
              </a:rPr>
              <a:t> January 2023</a:t>
            </a:r>
            <a:endParaRPr sz="800" b="1"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108"/>
        <p:cNvGrpSpPr/>
        <p:nvPr/>
      </p:nvGrpSpPr>
      <p:grpSpPr>
        <a:xfrm>
          <a:off x="0" y="0"/>
          <a:ext cx="0" cy="0"/>
          <a:chOff x="0" y="0"/>
          <a:chExt cx="0" cy="0"/>
        </a:xfrm>
      </p:grpSpPr>
      <p:sp>
        <p:nvSpPr>
          <p:cNvPr id="109" name="Google Shape;109;p3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33"/>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3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3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3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olo e testo verticale" type="vertTitleAndTx">
  <p:cSld name="VERTICAL_TITLE_AND_VERTICAL_TEXT">
    <p:spTree>
      <p:nvGrpSpPr>
        <p:cNvPr id="1" name="Shape 114"/>
        <p:cNvGrpSpPr/>
        <p:nvPr/>
      </p:nvGrpSpPr>
      <p:grpSpPr>
        <a:xfrm>
          <a:off x="0" y="0"/>
          <a:ext cx="0" cy="0"/>
          <a:chOff x="0" y="0"/>
          <a:chExt cx="0" cy="0"/>
        </a:xfrm>
      </p:grpSpPr>
      <p:sp>
        <p:nvSpPr>
          <p:cNvPr id="115" name="Google Shape;115;p34"/>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34"/>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3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p3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3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146"/>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x">
  <p:cSld name="TITLE_AND_BODY">
    <p:spTree>
      <p:nvGrpSpPr>
        <p:cNvPr id="1" name="Shape 147"/>
        <p:cNvGrpSpPr/>
        <p:nvPr/>
      </p:nvGrpSpPr>
      <p:grpSpPr>
        <a:xfrm>
          <a:off x="0" y="0"/>
          <a:ext cx="0" cy="0"/>
          <a:chOff x="0" y="0"/>
          <a:chExt cx="0" cy="0"/>
        </a:xfrm>
      </p:grpSpPr>
      <p:sp>
        <p:nvSpPr>
          <p:cNvPr id="148" name="Google Shape;148;g30dc4d8b7b2_0_298"/>
          <p:cNvSpPr txBox="1">
            <a:spLocks noGrp="1"/>
          </p:cNvSpPr>
          <p:nvPr>
            <p:ph type="title"/>
          </p:nvPr>
        </p:nvSpPr>
        <p:spPr>
          <a:xfrm>
            <a:off x="838080" y="365040"/>
            <a:ext cx="10515300" cy="1325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g30dc4d8b7b2_0_298"/>
          <p:cNvSpPr txBox="1">
            <a:spLocks noGrp="1"/>
          </p:cNvSpPr>
          <p:nvPr>
            <p:ph type="subTitle" idx="1"/>
          </p:nvPr>
        </p:nvSpPr>
        <p:spPr>
          <a:xfrm>
            <a:off x="838080" y="1825560"/>
            <a:ext cx="10515300" cy="43509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150"/>
        <p:cNvGrpSpPr/>
        <p:nvPr/>
      </p:nvGrpSpPr>
      <p:grpSpPr>
        <a:xfrm>
          <a:off x="0" y="0"/>
          <a:ext cx="0" cy="0"/>
          <a:chOff x="0" y="0"/>
          <a:chExt cx="0" cy="0"/>
        </a:xfrm>
      </p:grpSpPr>
      <p:sp>
        <p:nvSpPr>
          <p:cNvPr id="151" name="Google Shape;151;g30dc4d8b7b2_0_302"/>
          <p:cNvSpPr txBox="1">
            <a:spLocks noGrp="1"/>
          </p:cNvSpPr>
          <p:nvPr>
            <p:ph type="title"/>
          </p:nvPr>
        </p:nvSpPr>
        <p:spPr>
          <a:xfrm>
            <a:off x="838080" y="365040"/>
            <a:ext cx="10515300" cy="1325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g30dc4d8b7b2_0_302"/>
          <p:cNvSpPr txBox="1">
            <a:spLocks noGrp="1"/>
          </p:cNvSpPr>
          <p:nvPr>
            <p:ph type="body" idx="1"/>
          </p:nvPr>
        </p:nvSpPr>
        <p:spPr>
          <a:xfrm>
            <a:off x="838080" y="1825560"/>
            <a:ext cx="10515300" cy="43509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2 Content" type="twoObj">
  <p:cSld name="TWO_OBJECTS">
    <p:spTree>
      <p:nvGrpSpPr>
        <p:cNvPr id="1" name="Shape 153"/>
        <p:cNvGrpSpPr/>
        <p:nvPr/>
      </p:nvGrpSpPr>
      <p:grpSpPr>
        <a:xfrm>
          <a:off x="0" y="0"/>
          <a:ext cx="0" cy="0"/>
          <a:chOff x="0" y="0"/>
          <a:chExt cx="0" cy="0"/>
        </a:xfrm>
      </p:grpSpPr>
      <p:sp>
        <p:nvSpPr>
          <p:cNvPr id="154" name="Google Shape;154;g30dc4d8b7b2_0_305"/>
          <p:cNvSpPr txBox="1">
            <a:spLocks noGrp="1"/>
          </p:cNvSpPr>
          <p:nvPr>
            <p:ph type="title"/>
          </p:nvPr>
        </p:nvSpPr>
        <p:spPr>
          <a:xfrm>
            <a:off x="838080" y="365040"/>
            <a:ext cx="10515300" cy="1325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g30dc4d8b7b2_0_305"/>
          <p:cNvSpPr txBox="1">
            <a:spLocks noGrp="1"/>
          </p:cNvSpPr>
          <p:nvPr>
            <p:ph type="body" idx="1"/>
          </p:nvPr>
        </p:nvSpPr>
        <p:spPr>
          <a:xfrm>
            <a:off x="838080" y="1825560"/>
            <a:ext cx="5131200" cy="43509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56" name="Google Shape;156;g30dc4d8b7b2_0_305"/>
          <p:cNvSpPr txBox="1">
            <a:spLocks noGrp="1"/>
          </p:cNvSpPr>
          <p:nvPr>
            <p:ph type="body" idx="2"/>
          </p:nvPr>
        </p:nvSpPr>
        <p:spPr>
          <a:xfrm>
            <a:off x="6226200" y="1825560"/>
            <a:ext cx="5131200" cy="43509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7"/>
        <p:cNvGrpSpPr/>
        <p:nvPr/>
      </p:nvGrpSpPr>
      <p:grpSpPr>
        <a:xfrm>
          <a:off x="0" y="0"/>
          <a:ext cx="0" cy="0"/>
          <a:chOff x="0" y="0"/>
          <a:chExt cx="0" cy="0"/>
        </a:xfrm>
      </p:grpSpPr>
      <p:sp>
        <p:nvSpPr>
          <p:cNvPr id="158" name="Google Shape;158;g30dc4d8b7b2_0_309"/>
          <p:cNvSpPr txBox="1">
            <a:spLocks noGrp="1"/>
          </p:cNvSpPr>
          <p:nvPr>
            <p:ph type="title"/>
          </p:nvPr>
        </p:nvSpPr>
        <p:spPr>
          <a:xfrm>
            <a:off x="838080" y="365040"/>
            <a:ext cx="10515300" cy="1325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entered Text" type="objOnly">
  <p:cSld name="OBJECT_ONLY">
    <p:spTree>
      <p:nvGrpSpPr>
        <p:cNvPr id="1" name="Shape 159"/>
        <p:cNvGrpSpPr/>
        <p:nvPr/>
      </p:nvGrpSpPr>
      <p:grpSpPr>
        <a:xfrm>
          <a:off x="0" y="0"/>
          <a:ext cx="0" cy="0"/>
          <a:chOff x="0" y="0"/>
          <a:chExt cx="0" cy="0"/>
        </a:xfrm>
      </p:grpSpPr>
      <p:sp>
        <p:nvSpPr>
          <p:cNvPr id="160" name="Google Shape;160;g30dc4d8b7b2_0_311"/>
          <p:cNvSpPr txBox="1">
            <a:spLocks noGrp="1"/>
          </p:cNvSpPr>
          <p:nvPr>
            <p:ph type="subTitle" idx="1"/>
          </p:nvPr>
        </p:nvSpPr>
        <p:spPr>
          <a:xfrm>
            <a:off x="838080" y="365040"/>
            <a:ext cx="10515300" cy="61440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WO_OBJECTS_AND_OBJECT">
    <p:spTree>
      <p:nvGrpSpPr>
        <p:cNvPr id="1" name="Shape 161"/>
        <p:cNvGrpSpPr/>
        <p:nvPr/>
      </p:nvGrpSpPr>
      <p:grpSpPr>
        <a:xfrm>
          <a:off x="0" y="0"/>
          <a:ext cx="0" cy="0"/>
          <a:chOff x="0" y="0"/>
          <a:chExt cx="0" cy="0"/>
        </a:xfrm>
      </p:grpSpPr>
      <p:sp>
        <p:nvSpPr>
          <p:cNvPr id="162" name="Google Shape;162;g30dc4d8b7b2_0_313"/>
          <p:cNvSpPr txBox="1">
            <a:spLocks noGrp="1"/>
          </p:cNvSpPr>
          <p:nvPr>
            <p:ph type="title"/>
          </p:nvPr>
        </p:nvSpPr>
        <p:spPr>
          <a:xfrm>
            <a:off x="838080" y="365040"/>
            <a:ext cx="10515300" cy="1325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3" name="Google Shape;163;g30dc4d8b7b2_0_313"/>
          <p:cNvSpPr txBox="1">
            <a:spLocks noGrp="1"/>
          </p:cNvSpPr>
          <p:nvPr>
            <p:ph type="body" idx="1"/>
          </p:nvPr>
        </p:nvSpPr>
        <p:spPr>
          <a:xfrm>
            <a:off x="838080" y="1825560"/>
            <a:ext cx="51312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64" name="Google Shape;164;g30dc4d8b7b2_0_313"/>
          <p:cNvSpPr txBox="1">
            <a:spLocks noGrp="1"/>
          </p:cNvSpPr>
          <p:nvPr>
            <p:ph type="body" idx="2"/>
          </p:nvPr>
        </p:nvSpPr>
        <p:spPr>
          <a:xfrm>
            <a:off x="6226200" y="1825560"/>
            <a:ext cx="5131200" cy="43509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65" name="Google Shape;165;g30dc4d8b7b2_0_313"/>
          <p:cNvSpPr txBox="1">
            <a:spLocks noGrp="1"/>
          </p:cNvSpPr>
          <p:nvPr>
            <p:ph type="body" idx="3"/>
          </p:nvPr>
        </p:nvSpPr>
        <p:spPr>
          <a:xfrm>
            <a:off x="838080" y="4098240"/>
            <a:ext cx="51312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OBJECT_AND_TWO_OBJECTS">
    <p:spTree>
      <p:nvGrpSpPr>
        <p:cNvPr id="1" name="Shape 166"/>
        <p:cNvGrpSpPr/>
        <p:nvPr/>
      </p:nvGrpSpPr>
      <p:grpSpPr>
        <a:xfrm>
          <a:off x="0" y="0"/>
          <a:ext cx="0" cy="0"/>
          <a:chOff x="0" y="0"/>
          <a:chExt cx="0" cy="0"/>
        </a:xfrm>
      </p:grpSpPr>
      <p:sp>
        <p:nvSpPr>
          <p:cNvPr id="167" name="Google Shape;167;g30dc4d8b7b2_0_318"/>
          <p:cNvSpPr txBox="1">
            <a:spLocks noGrp="1"/>
          </p:cNvSpPr>
          <p:nvPr>
            <p:ph type="title"/>
          </p:nvPr>
        </p:nvSpPr>
        <p:spPr>
          <a:xfrm>
            <a:off x="838080" y="365040"/>
            <a:ext cx="10515300" cy="1325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8" name="Google Shape;168;g30dc4d8b7b2_0_318"/>
          <p:cNvSpPr txBox="1">
            <a:spLocks noGrp="1"/>
          </p:cNvSpPr>
          <p:nvPr>
            <p:ph type="body" idx="1"/>
          </p:nvPr>
        </p:nvSpPr>
        <p:spPr>
          <a:xfrm>
            <a:off x="838080" y="1825560"/>
            <a:ext cx="5131200" cy="43509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69" name="Google Shape;169;g30dc4d8b7b2_0_318"/>
          <p:cNvSpPr txBox="1">
            <a:spLocks noGrp="1"/>
          </p:cNvSpPr>
          <p:nvPr>
            <p:ph type="body" idx="2"/>
          </p:nvPr>
        </p:nvSpPr>
        <p:spPr>
          <a:xfrm>
            <a:off x="6226200" y="1825560"/>
            <a:ext cx="51312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70" name="Google Shape;170;g30dc4d8b7b2_0_318"/>
          <p:cNvSpPr txBox="1">
            <a:spLocks noGrp="1"/>
          </p:cNvSpPr>
          <p:nvPr>
            <p:ph type="body" idx="3"/>
          </p:nvPr>
        </p:nvSpPr>
        <p:spPr>
          <a:xfrm>
            <a:off x="6226200" y="4098240"/>
            <a:ext cx="51312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olo e contenuto">
  <p:cSld name="1_Titolo e contenuto">
    <p:spTree>
      <p:nvGrpSpPr>
        <p:cNvPr id="1" name="Shape 32"/>
        <p:cNvGrpSpPr/>
        <p:nvPr/>
      </p:nvGrpSpPr>
      <p:grpSpPr>
        <a:xfrm>
          <a:off x="0" y="0"/>
          <a:ext cx="0" cy="0"/>
          <a:chOff x="0" y="0"/>
          <a:chExt cx="0" cy="0"/>
        </a:xfrm>
      </p:grpSpPr>
      <p:sp>
        <p:nvSpPr>
          <p:cNvPr id="33" name="Google Shape;33;p2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
        <p:nvSpPr>
          <p:cNvPr id="36" name="Google Shape;36;p24"/>
          <p:cNvSpPr/>
          <p:nvPr/>
        </p:nvSpPr>
        <p:spPr>
          <a:xfrm>
            <a:off x="0" y="6689499"/>
            <a:ext cx="12033300" cy="168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 name="Google Shape;37;p24"/>
          <p:cNvSpPr/>
          <p:nvPr/>
        </p:nvSpPr>
        <p:spPr>
          <a:xfrm>
            <a:off x="0" y="0"/>
            <a:ext cx="12033300" cy="13938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 name="Google Shape;38;p24"/>
          <p:cNvSpPr/>
          <p:nvPr/>
        </p:nvSpPr>
        <p:spPr>
          <a:xfrm>
            <a:off x="0" y="0"/>
            <a:ext cx="1524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 name="Google Shape;39;p24"/>
          <p:cNvSpPr/>
          <p:nvPr/>
        </p:nvSpPr>
        <p:spPr>
          <a:xfrm>
            <a:off x="12033250" y="0"/>
            <a:ext cx="1587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 name="Google Shape;40;p24"/>
          <p:cNvSpPr/>
          <p:nvPr/>
        </p:nvSpPr>
        <p:spPr>
          <a:xfrm>
            <a:off x="158750" y="6392636"/>
            <a:ext cx="11874600" cy="3096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 name="Google Shape;41;p24"/>
          <p:cNvSpPr/>
          <p:nvPr/>
        </p:nvSpPr>
        <p:spPr>
          <a:xfrm>
            <a:off x="152400" y="155575"/>
            <a:ext cx="11880900" cy="6546900"/>
          </a:xfrm>
          <a:prstGeom prst="rect">
            <a:avLst/>
          </a:prstGeom>
          <a:noFill/>
          <a:ln w="9525" cap="flat" cmpd="sng">
            <a:solidFill>
              <a:srgbClr val="09B6B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42" name="Google Shape;42;p24"/>
          <p:cNvCxnSpPr/>
          <p:nvPr/>
        </p:nvCxnSpPr>
        <p:spPr>
          <a:xfrm rot="10800000" flipH="1">
            <a:off x="152400" y="1261050"/>
            <a:ext cx="11880900" cy="15300"/>
          </a:xfrm>
          <a:prstGeom prst="straightConnector1">
            <a:avLst/>
          </a:prstGeom>
          <a:noFill/>
          <a:ln w="9525" cap="flat" cmpd="sng">
            <a:solidFill>
              <a:srgbClr val="09B6BE"/>
            </a:solidFill>
            <a:prstDash val="dash"/>
            <a:round/>
            <a:headEnd type="none" w="sm" len="sm"/>
            <a:tailEnd type="none" w="sm" len="sm"/>
          </a:ln>
        </p:spPr>
      </p:cxnSp>
      <p:sp>
        <p:nvSpPr>
          <p:cNvPr id="43" name="Google Shape;43;p24"/>
          <p:cNvSpPr/>
          <p:nvPr/>
        </p:nvSpPr>
        <p:spPr>
          <a:xfrm>
            <a:off x="5788025" y="956109"/>
            <a:ext cx="609600" cy="609600"/>
          </a:xfrm>
          <a:prstGeom prst="ellipse">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4" name="Google Shape;44;p24"/>
          <p:cNvSpPr/>
          <p:nvPr/>
        </p:nvSpPr>
        <p:spPr>
          <a:xfrm>
            <a:off x="5883275" y="1059769"/>
            <a:ext cx="419100" cy="420600"/>
          </a:xfrm>
          <a:prstGeom prst="ellipse">
            <a:avLst/>
          </a:prstGeom>
          <a:solidFill>
            <a:srgbClr val="FFFFFF"/>
          </a:solidFill>
          <a:ln w="50800" cap="rnd" cmpd="dbl">
            <a:solidFill>
              <a:srgbClr val="09B6B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5" name="Google Shape;45;p24"/>
          <p:cNvSpPr txBox="1"/>
          <p:nvPr/>
        </p:nvSpPr>
        <p:spPr>
          <a:xfrm>
            <a:off x="171651" y="6397399"/>
            <a:ext cx="4087200" cy="304800"/>
          </a:xfrm>
          <a:prstGeom prst="rect">
            <a:avLst/>
          </a:prstGeom>
          <a:noFill/>
          <a:ln>
            <a:noFill/>
          </a:ln>
        </p:spPr>
        <p:txBody>
          <a:bodyPr spcFirstLastPara="1" wrap="square" lIns="91425" tIns="45700" rIns="91425" bIns="45700" anchor="ctr" anchorCtr="0">
            <a:noAutofit/>
          </a:bodyPr>
          <a:lstStyle/>
          <a:p>
            <a:pPr marL="0" marR="0" lvl="0" indent="0" algn="ctr" rtl="0">
              <a:lnSpc>
                <a:spcPct val="107000"/>
              </a:lnSpc>
              <a:spcBef>
                <a:spcPts val="0"/>
              </a:spcBef>
              <a:spcAft>
                <a:spcPts val="0"/>
              </a:spcAft>
              <a:buClr>
                <a:srgbClr val="000000"/>
              </a:buClr>
              <a:buSzPts val="900"/>
              <a:buFont typeface="Arial"/>
              <a:buNone/>
            </a:pPr>
            <a:r>
              <a:rPr lang="en-GB" sz="900" b="1" i="0" u="none" strike="noStrike" cap="none">
                <a:solidFill>
                  <a:schemeClr val="dk1"/>
                </a:solidFill>
                <a:latin typeface="Calibri"/>
                <a:ea typeface="Calibri"/>
                <a:cs typeface="Calibri"/>
                <a:sym typeface="Calibri"/>
              </a:rPr>
              <a:t>Ministry of Water and Sanitation – Flood Forecasting Consultancies in Malawi</a:t>
            </a:r>
            <a:endParaRPr sz="900" b="1" i="0" u="none" strike="noStrike" cap="none">
              <a:solidFill>
                <a:schemeClr val="dk1"/>
              </a:solidFill>
              <a:latin typeface="Calibri"/>
              <a:ea typeface="Calibri"/>
              <a:cs typeface="Calibri"/>
              <a:sym typeface="Calibri"/>
            </a:endParaRPr>
          </a:p>
        </p:txBody>
      </p:sp>
      <p:sp>
        <p:nvSpPr>
          <p:cNvPr id="46" name="Google Shape;46;p24"/>
          <p:cNvSpPr txBox="1"/>
          <p:nvPr/>
        </p:nvSpPr>
        <p:spPr>
          <a:xfrm>
            <a:off x="10413799" y="6407936"/>
            <a:ext cx="1600200" cy="3048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100"/>
              <a:buFont typeface="Arial"/>
              <a:buNone/>
            </a:pPr>
            <a:r>
              <a:rPr lang="en-GB" sz="1100" b="1" i="0" u="none" strike="noStrike" cap="none" dirty="0">
                <a:solidFill>
                  <a:schemeClr val="dk1"/>
                </a:solidFill>
                <a:latin typeface="Calibri"/>
                <a:ea typeface="Calibri"/>
                <a:cs typeface="Calibri"/>
                <a:sym typeface="Calibri"/>
              </a:rPr>
              <a:t>9 December 2024</a:t>
            </a:r>
            <a:endParaRPr sz="800" b="1" i="0" u="none" strike="noStrike" cap="none" dirty="0">
              <a:solidFill>
                <a:schemeClr val="dk1"/>
              </a:solidFill>
              <a:latin typeface="Calibri"/>
              <a:ea typeface="Calibri"/>
              <a:cs typeface="Calibri"/>
              <a:sym typeface="Calibri"/>
            </a:endParaRPr>
          </a:p>
        </p:txBody>
      </p:sp>
      <p:cxnSp>
        <p:nvCxnSpPr>
          <p:cNvPr id="47" name="Google Shape;47;p24"/>
          <p:cNvCxnSpPr/>
          <p:nvPr/>
        </p:nvCxnSpPr>
        <p:spPr>
          <a:xfrm>
            <a:off x="1299118" y="158750"/>
            <a:ext cx="380700" cy="1116900"/>
          </a:xfrm>
          <a:prstGeom prst="straightConnector1">
            <a:avLst/>
          </a:prstGeom>
          <a:noFill/>
          <a:ln w="9525" cap="flat" cmpd="sng">
            <a:solidFill>
              <a:schemeClr val="accent3"/>
            </a:solidFill>
            <a:prstDash val="solid"/>
            <a:miter lim="800000"/>
            <a:headEnd type="none" w="sm" len="sm"/>
            <a:tailEnd type="none" w="sm" len="sm"/>
          </a:ln>
        </p:spPr>
      </p:cxnSp>
      <p:cxnSp>
        <p:nvCxnSpPr>
          <p:cNvPr id="48" name="Google Shape;48;p24"/>
          <p:cNvCxnSpPr/>
          <p:nvPr/>
        </p:nvCxnSpPr>
        <p:spPr>
          <a:xfrm flipH="1">
            <a:off x="10298864" y="151268"/>
            <a:ext cx="381600" cy="1116000"/>
          </a:xfrm>
          <a:prstGeom prst="straightConnector1">
            <a:avLst/>
          </a:prstGeom>
          <a:noFill/>
          <a:ln w="9525" cap="flat" cmpd="sng">
            <a:solidFill>
              <a:schemeClr val="accent3"/>
            </a:solidFill>
            <a:prstDash val="solid"/>
            <a:miter lim="800000"/>
            <a:headEnd type="none" w="sm" len="sm"/>
            <a:tailEnd type="none" w="sm" len="sm"/>
          </a:ln>
        </p:spPr>
      </p:cxnSp>
      <p:sp>
        <p:nvSpPr>
          <p:cNvPr id="49" name="Google Shape;49;p24"/>
          <p:cNvSpPr txBox="1"/>
          <p:nvPr/>
        </p:nvSpPr>
        <p:spPr>
          <a:xfrm>
            <a:off x="7924800" y="99060"/>
            <a:ext cx="735000" cy="184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n-GB" sz="600" b="0" i="1" u="none" strike="noStrike" cap="none">
                <a:solidFill>
                  <a:schemeClr val="lt1"/>
                </a:solidFill>
                <a:latin typeface="Calibri"/>
                <a:ea typeface="Calibri"/>
                <a:cs typeface="Calibri"/>
                <a:sym typeface="Calibri"/>
              </a:rPr>
              <a:t>Consultant</a:t>
            </a:r>
            <a:endParaRPr sz="1400" b="0" i="0" u="none" strike="noStrike" cap="none">
              <a:solidFill>
                <a:srgbClr val="000000"/>
              </a:solidFill>
              <a:latin typeface="Arial"/>
              <a:ea typeface="Arial"/>
              <a:cs typeface="Arial"/>
              <a:sym typeface="Arial"/>
            </a:endParaRPr>
          </a:p>
        </p:txBody>
      </p:sp>
      <p:sp>
        <p:nvSpPr>
          <p:cNvPr id="50" name="Google Shape;50;p24"/>
          <p:cNvSpPr txBox="1"/>
          <p:nvPr/>
        </p:nvSpPr>
        <p:spPr>
          <a:xfrm>
            <a:off x="90787" y="123010"/>
            <a:ext cx="7350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GB" sz="1000" b="1" i="1" u="none" strike="noStrike" cap="none">
                <a:solidFill>
                  <a:srgbClr val="113051"/>
                </a:solidFill>
                <a:latin typeface="Calibri"/>
                <a:ea typeface="Calibri"/>
                <a:cs typeface="Calibri"/>
                <a:sym typeface="Calibri"/>
              </a:rPr>
              <a:t>Client</a:t>
            </a:r>
            <a:endParaRPr sz="1400" b="0" i="0" u="none" strike="noStrike" cap="none">
              <a:solidFill>
                <a:srgbClr val="000000"/>
              </a:solidFill>
              <a:latin typeface="Arial"/>
              <a:ea typeface="Arial"/>
              <a:cs typeface="Arial"/>
              <a:sym typeface="Arial"/>
            </a:endParaRPr>
          </a:p>
        </p:txBody>
      </p:sp>
      <p:sp>
        <p:nvSpPr>
          <p:cNvPr id="51" name="Google Shape;51;p24"/>
          <p:cNvSpPr txBox="1"/>
          <p:nvPr/>
        </p:nvSpPr>
        <p:spPr>
          <a:xfrm>
            <a:off x="10639981" y="123010"/>
            <a:ext cx="7893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GB" sz="1000" b="1" i="1" u="none" strike="noStrike" cap="none">
                <a:solidFill>
                  <a:srgbClr val="113051"/>
                </a:solidFill>
                <a:latin typeface="Calibri"/>
                <a:ea typeface="Calibri"/>
                <a:cs typeface="Calibri"/>
                <a:sym typeface="Calibri"/>
              </a:rPr>
              <a:t>Consultant</a:t>
            </a:r>
            <a:endParaRPr sz="1400" b="0" i="0" u="none" strike="noStrike" cap="none">
              <a:solidFill>
                <a:srgbClr val="000000"/>
              </a:solidFill>
              <a:latin typeface="Arial"/>
              <a:ea typeface="Arial"/>
              <a:cs typeface="Arial"/>
              <a:sym typeface="Arial"/>
            </a:endParaRPr>
          </a:p>
        </p:txBody>
      </p:sp>
      <p:pic>
        <p:nvPicPr>
          <p:cNvPr id="52" name="Google Shape;52;p24"/>
          <p:cNvPicPr preferRelativeResize="0"/>
          <p:nvPr/>
        </p:nvPicPr>
        <p:blipFill rotWithShape="1">
          <a:blip r:embed="rId2">
            <a:alphaModFix/>
          </a:blip>
          <a:srcRect/>
          <a:stretch/>
        </p:blipFill>
        <p:spPr>
          <a:xfrm>
            <a:off x="585505" y="813295"/>
            <a:ext cx="591254" cy="393334"/>
          </a:xfrm>
          <a:prstGeom prst="rect">
            <a:avLst/>
          </a:prstGeom>
          <a:noFill/>
          <a:ln>
            <a:noFill/>
          </a:ln>
        </p:spPr>
      </p:pic>
      <p:pic>
        <p:nvPicPr>
          <p:cNvPr id="53" name="Google Shape;53;p24"/>
          <p:cNvPicPr preferRelativeResize="0"/>
          <p:nvPr/>
        </p:nvPicPr>
        <p:blipFill rotWithShape="1">
          <a:blip r:embed="rId3">
            <a:alphaModFix/>
          </a:blip>
          <a:srcRect/>
          <a:stretch/>
        </p:blipFill>
        <p:spPr>
          <a:xfrm>
            <a:off x="604458" y="207720"/>
            <a:ext cx="553349" cy="569289"/>
          </a:xfrm>
          <a:prstGeom prst="rect">
            <a:avLst/>
          </a:prstGeom>
          <a:noFill/>
          <a:ln>
            <a:noFill/>
          </a:ln>
        </p:spPr>
      </p:pic>
      <p:pic>
        <p:nvPicPr>
          <p:cNvPr id="54" name="Google Shape;54;p24"/>
          <p:cNvPicPr preferRelativeResize="0"/>
          <p:nvPr/>
        </p:nvPicPr>
        <p:blipFill rotWithShape="1">
          <a:blip r:embed="rId4">
            <a:alphaModFix/>
          </a:blip>
          <a:srcRect/>
          <a:stretch/>
        </p:blipFill>
        <p:spPr>
          <a:xfrm>
            <a:off x="11003267" y="363596"/>
            <a:ext cx="644338" cy="312964"/>
          </a:xfrm>
          <a:prstGeom prst="rect">
            <a:avLst/>
          </a:prstGeom>
          <a:noFill/>
          <a:ln>
            <a:noFill/>
          </a:ln>
        </p:spPr>
      </p:pic>
      <p:pic>
        <p:nvPicPr>
          <p:cNvPr id="55" name="Google Shape;55;p24"/>
          <p:cNvPicPr preferRelativeResize="0"/>
          <p:nvPr/>
        </p:nvPicPr>
        <p:blipFill rotWithShape="1">
          <a:blip r:embed="rId5">
            <a:alphaModFix/>
          </a:blip>
          <a:srcRect/>
          <a:stretch/>
        </p:blipFill>
        <p:spPr>
          <a:xfrm>
            <a:off x="10549361" y="660753"/>
            <a:ext cx="358736" cy="513524"/>
          </a:xfrm>
          <a:prstGeom prst="rect">
            <a:avLst/>
          </a:prstGeom>
          <a:noFill/>
          <a:ln>
            <a:noFill/>
          </a:ln>
        </p:spPr>
      </p:pic>
      <p:pic>
        <p:nvPicPr>
          <p:cNvPr id="56" name="Google Shape;56;p24"/>
          <p:cNvPicPr preferRelativeResize="0"/>
          <p:nvPr/>
        </p:nvPicPr>
        <p:blipFill rotWithShape="1">
          <a:blip r:embed="rId6">
            <a:alphaModFix/>
          </a:blip>
          <a:srcRect/>
          <a:stretch/>
        </p:blipFill>
        <p:spPr>
          <a:xfrm>
            <a:off x="10928112" y="746771"/>
            <a:ext cx="1086767" cy="388843"/>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WO_OBJECTS_OVER_TEXT">
    <p:spTree>
      <p:nvGrpSpPr>
        <p:cNvPr id="1" name="Shape 171"/>
        <p:cNvGrpSpPr/>
        <p:nvPr/>
      </p:nvGrpSpPr>
      <p:grpSpPr>
        <a:xfrm>
          <a:off x="0" y="0"/>
          <a:ext cx="0" cy="0"/>
          <a:chOff x="0" y="0"/>
          <a:chExt cx="0" cy="0"/>
        </a:xfrm>
      </p:grpSpPr>
      <p:sp>
        <p:nvSpPr>
          <p:cNvPr id="172" name="Google Shape;172;g30dc4d8b7b2_0_323"/>
          <p:cNvSpPr txBox="1">
            <a:spLocks noGrp="1"/>
          </p:cNvSpPr>
          <p:nvPr>
            <p:ph type="title"/>
          </p:nvPr>
        </p:nvSpPr>
        <p:spPr>
          <a:xfrm>
            <a:off x="838080" y="365040"/>
            <a:ext cx="10515300" cy="1325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3" name="Google Shape;173;g30dc4d8b7b2_0_323"/>
          <p:cNvSpPr txBox="1">
            <a:spLocks noGrp="1"/>
          </p:cNvSpPr>
          <p:nvPr>
            <p:ph type="body" idx="1"/>
          </p:nvPr>
        </p:nvSpPr>
        <p:spPr>
          <a:xfrm>
            <a:off x="838080" y="1825560"/>
            <a:ext cx="51312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74" name="Google Shape;174;g30dc4d8b7b2_0_323"/>
          <p:cNvSpPr txBox="1">
            <a:spLocks noGrp="1"/>
          </p:cNvSpPr>
          <p:nvPr>
            <p:ph type="body" idx="2"/>
          </p:nvPr>
        </p:nvSpPr>
        <p:spPr>
          <a:xfrm>
            <a:off x="6226200" y="1825560"/>
            <a:ext cx="51312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75" name="Google Shape;175;g30dc4d8b7b2_0_323"/>
          <p:cNvSpPr txBox="1">
            <a:spLocks noGrp="1"/>
          </p:cNvSpPr>
          <p:nvPr>
            <p:ph type="body" idx="3"/>
          </p:nvPr>
        </p:nvSpPr>
        <p:spPr>
          <a:xfrm>
            <a:off x="838080" y="4098240"/>
            <a:ext cx="105153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Content over Content" type="objOverTx">
  <p:cSld name="OBJECT_OVER_TEXT">
    <p:spTree>
      <p:nvGrpSpPr>
        <p:cNvPr id="1" name="Shape 176"/>
        <p:cNvGrpSpPr/>
        <p:nvPr/>
      </p:nvGrpSpPr>
      <p:grpSpPr>
        <a:xfrm>
          <a:off x="0" y="0"/>
          <a:ext cx="0" cy="0"/>
          <a:chOff x="0" y="0"/>
          <a:chExt cx="0" cy="0"/>
        </a:xfrm>
      </p:grpSpPr>
      <p:sp>
        <p:nvSpPr>
          <p:cNvPr id="177" name="Google Shape;177;g30dc4d8b7b2_0_328"/>
          <p:cNvSpPr txBox="1">
            <a:spLocks noGrp="1"/>
          </p:cNvSpPr>
          <p:nvPr>
            <p:ph type="title"/>
          </p:nvPr>
        </p:nvSpPr>
        <p:spPr>
          <a:xfrm>
            <a:off x="838080" y="365040"/>
            <a:ext cx="10515300" cy="1325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8" name="Google Shape;178;g30dc4d8b7b2_0_328"/>
          <p:cNvSpPr txBox="1">
            <a:spLocks noGrp="1"/>
          </p:cNvSpPr>
          <p:nvPr>
            <p:ph type="body" idx="1"/>
          </p:nvPr>
        </p:nvSpPr>
        <p:spPr>
          <a:xfrm>
            <a:off x="838080" y="1825560"/>
            <a:ext cx="105153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79" name="Google Shape;179;g30dc4d8b7b2_0_328"/>
          <p:cNvSpPr txBox="1">
            <a:spLocks noGrp="1"/>
          </p:cNvSpPr>
          <p:nvPr>
            <p:ph type="body" idx="2"/>
          </p:nvPr>
        </p:nvSpPr>
        <p:spPr>
          <a:xfrm>
            <a:off x="838080" y="4098240"/>
            <a:ext cx="105153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4 Content" type="fourObj">
  <p:cSld name="FOUR_OBJECTS">
    <p:spTree>
      <p:nvGrpSpPr>
        <p:cNvPr id="1" name="Shape 180"/>
        <p:cNvGrpSpPr/>
        <p:nvPr/>
      </p:nvGrpSpPr>
      <p:grpSpPr>
        <a:xfrm>
          <a:off x="0" y="0"/>
          <a:ext cx="0" cy="0"/>
          <a:chOff x="0" y="0"/>
          <a:chExt cx="0" cy="0"/>
        </a:xfrm>
      </p:grpSpPr>
      <p:sp>
        <p:nvSpPr>
          <p:cNvPr id="181" name="Google Shape;181;g30dc4d8b7b2_0_332"/>
          <p:cNvSpPr txBox="1">
            <a:spLocks noGrp="1"/>
          </p:cNvSpPr>
          <p:nvPr>
            <p:ph type="title"/>
          </p:nvPr>
        </p:nvSpPr>
        <p:spPr>
          <a:xfrm>
            <a:off x="838080" y="365040"/>
            <a:ext cx="10515300" cy="1325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2" name="Google Shape;182;g30dc4d8b7b2_0_332"/>
          <p:cNvSpPr txBox="1">
            <a:spLocks noGrp="1"/>
          </p:cNvSpPr>
          <p:nvPr>
            <p:ph type="body" idx="1"/>
          </p:nvPr>
        </p:nvSpPr>
        <p:spPr>
          <a:xfrm>
            <a:off x="838080" y="1825560"/>
            <a:ext cx="51312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83" name="Google Shape;183;g30dc4d8b7b2_0_332"/>
          <p:cNvSpPr txBox="1">
            <a:spLocks noGrp="1"/>
          </p:cNvSpPr>
          <p:nvPr>
            <p:ph type="body" idx="2"/>
          </p:nvPr>
        </p:nvSpPr>
        <p:spPr>
          <a:xfrm>
            <a:off x="6226200" y="1825560"/>
            <a:ext cx="51312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84" name="Google Shape;184;g30dc4d8b7b2_0_332"/>
          <p:cNvSpPr txBox="1">
            <a:spLocks noGrp="1"/>
          </p:cNvSpPr>
          <p:nvPr>
            <p:ph type="body" idx="3"/>
          </p:nvPr>
        </p:nvSpPr>
        <p:spPr>
          <a:xfrm>
            <a:off x="838080" y="4098240"/>
            <a:ext cx="51312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85" name="Google Shape;185;g30dc4d8b7b2_0_332"/>
          <p:cNvSpPr txBox="1">
            <a:spLocks noGrp="1"/>
          </p:cNvSpPr>
          <p:nvPr>
            <p:ph type="body" idx="4"/>
          </p:nvPr>
        </p:nvSpPr>
        <p:spPr>
          <a:xfrm>
            <a:off x="6226200" y="4098240"/>
            <a:ext cx="51312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186"/>
        <p:cNvGrpSpPr/>
        <p:nvPr/>
      </p:nvGrpSpPr>
      <p:grpSpPr>
        <a:xfrm>
          <a:off x="0" y="0"/>
          <a:ext cx="0" cy="0"/>
          <a:chOff x="0" y="0"/>
          <a:chExt cx="0" cy="0"/>
        </a:xfrm>
      </p:grpSpPr>
      <p:sp>
        <p:nvSpPr>
          <p:cNvPr id="187" name="Google Shape;187;g30dc4d8b7b2_0_338"/>
          <p:cNvSpPr txBox="1">
            <a:spLocks noGrp="1"/>
          </p:cNvSpPr>
          <p:nvPr>
            <p:ph type="title"/>
          </p:nvPr>
        </p:nvSpPr>
        <p:spPr>
          <a:xfrm>
            <a:off x="838080" y="365040"/>
            <a:ext cx="10515300" cy="1325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8" name="Google Shape;188;g30dc4d8b7b2_0_338"/>
          <p:cNvSpPr txBox="1">
            <a:spLocks noGrp="1"/>
          </p:cNvSpPr>
          <p:nvPr>
            <p:ph type="body" idx="1"/>
          </p:nvPr>
        </p:nvSpPr>
        <p:spPr>
          <a:xfrm>
            <a:off x="838080" y="1825560"/>
            <a:ext cx="33858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89" name="Google Shape;189;g30dc4d8b7b2_0_338"/>
          <p:cNvSpPr txBox="1">
            <a:spLocks noGrp="1"/>
          </p:cNvSpPr>
          <p:nvPr>
            <p:ph type="body" idx="2"/>
          </p:nvPr>
        </p:nvSpPr>
        <p:spPr>
          <a:xfrm>
            <a:off x="4393440" y="1825560"/>
            <a:ext cx="33858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90" name="Google Shape;190;g30dc4d8b7b2_0_338"/>
          <p:cNvSpPr txBox="1">
            <a:spLocks noGrp="1"/>
          </p:cNvSpPr>
          <p:nvPr>
            <p:ph type="body" idx="3"/>
          </p:nvPr>
        </p:nvSpPr>
        <p:spPr>
          <a:xfrm>
            <a:off x="7949160" y="1825560"/>
            <a:ext cx="33858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91" name="Google Shape;191;g30dc4d8b7b2_0_338"/>
          <p:cNvSpPr txBox="1">
            <a:spLocks noGrp="1"/>
          </p:cNvSpPr>
          <p:nvPr>
            <p:ph type="body" idx="4"/>
          </p:nvPr>
        </p:nvSpPr>
        <p:spPr>
          <a:xfrm>
            <a:off x="838080" y="4098240"/>
            <a:ext cx="33858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92" name="Google Shape;192;g30dc4d8b7b2_0_338"/>
          <p:cNvSpPr txBox="1">
            <a:spLocks noGrp="1"/>
          </p:cNvSpPr>
          <p:nvPr>
            <p:ph type="body" idx="5"/>
          </p:nvPr>
        </p:nvSpPr>
        <p:spPr>
          <a:xfrm>
            <a:off x="4393440" y="4098240"/>
            <a:ext cx="33858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93" name="Google Shape;193;g30dc4d8b7b2_0_338"/>
          <p:cNvSpPr txBox="1">
            <a:spLocks noGrp="1"/>
          </p:cNvSpPr>
          <p:nvPr>
            <p:ph type="body" idx="6"/>
          </p:nvPr>
        </p:nvSpPr>
        <p:spPr>
          <a:xfrm>
            <a:off x="7949160" y="4098240"/>
            <a:ext cx="33858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Titolo e contenuto">
  <p:cSld name="1_Titolo e contenuto">
    <p:spTree>
      <p:nvGrpSpPr>
        <p:cNvPr id="1" name="Shape 194"/>
        <p:cNvGrpSpPr/>
        <p:nvPr/>
      </p:nvGrpSpPr>
      <p:grpSpPr>
        <a:xfrm>
          <a:off x="0" y="0"/>
          <a:ext cx="0" cy="0"/>
          <a:chOff x="0" y="0"/>
          <a:chExt cx="0" cy="0"/>
        </a:xfrm>
      </p:grpSpPr>
      <p:sp>
        <p:nvSpPr>
          <p:cNvPr id="195" name="Google Shape;195;g30f55c366a9_0_9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6" name="Google Shape;196;g30f55c366a9_0_9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7" name="Google Shape;197;g30f55c366a9_0_9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
        <p:nvSpPr>
          <p:cNvPr id="198" name="Google Shape;198;g30f55c366a9_0_92"/>
          <p:cNvSpPr/>
          <p:nvPr/>
        </p:nvSpPr>
        <p:spPr>
          <a:xfrm>
            <a:off x="0" y="6689499"/>
            <a:ext cx="12033300" cy="168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9" name="Google Shape;199;g30f55c366a9_0_92"/>
          <p:cNvSpPr/>
          <p:nvPr/>
        </p:nvSpPr>
        <p:spPr>
          <a:xfrm>
            <a:off x="0" y="0"/>
            <a:ext cx="12033300" cy="13938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0" name="Google Shape;200;g30f55c366a9_0_92"/>
          <p:cNvSpPr/>
          <p:nvPr/>
        </p:nvSpPr>
        <p:spPr>
          <a:xfrm>
            <a:off x="0" y="0"/>
            <a:ext cx="1524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1" name="Google Shape;201;g30f55c366a9_0_92"/>
          <p:cNvSpPr/>
          <p:nvPr/>
        </p:nvSpPr>
        <p:spPr>
          <a:xfrm>
            <a:off x="12033250" y="0"/>
            <a:ext cx="1587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2" name="Google Shape;202;g30f55c366a9_0_92"/>
          <p:cNvSpPr/>
          <p:nvPr/>
        </p:nvSpPr>
        <p:spPr>
          <a:xfrm>
            <a:off x="158750" y="6392636"/>
            <a:ext cx="11874600" cy="3096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3" name="Google Shape;203;g30f55c366a9_0_92"/>
          <p:cNvSpPr/>
          <p:nvPr/>
        </p:nvSpPr>
        <p:spPr>
          <a:xfrm>
            <a:off x="152400" y="155575"/>
            <a:ext cx="11880900" cy="6546900"/>
          </a:xfrm>
          <a:prstGeom prst="rect">
            <a:avLst/>
          </a:prstGeom>
          <a:noFill/>
          <a:ln w="9525" cap="flat" cmpd="sng">
            <a:solidFill>
              <a:srgbClr val="09B6B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204" name="Google Shape;204;g30f55c366a9_0_92"/>
          <p:cNvCxnSpPr/>
          <p:nvPr/>
        </p:nvCxnSpPr>
        <p:spPr>
          <a:xfrm rot="10800000" flipH="1">
            <a:off x="152400" y="1261050"/>
            <a:ext cx="11880900" cy="15300"/>
          </a:xfrm>
          <a:prstGeom prst="straightConnector1">
            <a:avLst/>
          </a:prstGeom>
          <a:noFill/>
          <a:ln w="9525" cap="flat" cmpd="sng">
            <a:solidFill>
              <a:srgbClr val="09B6BE"/>
            </a:solidFill>
            <a:prstDash val="dash"/>
            <a:round/>
            <a:headEnd type="none" w="sm" len="sm"/>
            <a:tailEnd type="none" w="sm" len="sm"/>
          </a:ln>
        </p:spPr>
      </p:cxnSp>
      <p:sp>
        <p:nvSpPr>
          <p:cNvPr id="205" name="Google Shape;205;g30f55c366a9_0_92"/>
          <p:cNvSpPr/>
          <p:nvPr/>
        </p:nvSpPr>
        <p:spPr>
          <a:xfrm>
            <a:off x="5788025" y="956109"/>
            <a:ext cx="609600" cy="609600"/>
          </a:xfrm>
          <a:prstGeom prst="ellipse">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6" name="Google Shape;206;g30f55c366a9_0_92"/>
          <p:cNvSpPr/>
          <p:nvPr/>
        </p:nvSpPr>
        <p:spPr>
          <a:xfrm>
            <a:off x="5883275" y="1059769"/>
            <a:ext cx="419100" cy="420600"/>
          </a:xfrm>
          <a:prstGeom prst="ellipse">
            <a:avLst/>
          </a:prstGeom>
          <a:solidFill>
            <a:srgbClr val="FFFFFF"/>
          </a:solidFill>
          <a:ln w="50800" cap="rnd" cmpd="dbl">
            <a:solidFill>
              <a:srgbClr val="09B6B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7" name="Google Shape;207;g30f55c366a9_0_92"/>
          <p:cNvSpPr txBox="1"/>
          <p:nvPr/>
        </p:nvSpPr>
        <p:spPr>
          <a:xfrm>
            <a:off x="152400" y="6363695"/>
            <a:ext cx="4239600" cy="304800"/>
          </a:xfrm>
          <a:prstGeom prst="rect">
            <a:avLst/>
          </a:prstGeom>
          <a:noFill/>
          <a:ln>
            <a:noFill/>
          </a:ln>
        </p:spPr>
        <p:txBody>
          <a:bodyPr spcFirstLastPara="1" wrap="square" lIns="91425" tIns="45700" rIns="91425" bIns="45700" anchor="ctr" anchorCtr="0">
            <a:noAutofit/>
          </a:bodyPr>
          <a:lstStyle/>
          <a:p>
            <a:pPr marL="0" marR="0" lvl="0" indent="0" algn="l" rtl="0">
              <a:lnSpc>
                <a:spcPct val="107000"/>
              </a:lnSpc>
              <a:spcBef>
                <a:spcPts val="0"/>
              </a:spcBef>
              <a:spcAft>
                <a:spcPts val="0"/>
              </a:spcAft>
              <a:buClr>
                <a:srgbClr val="000000"/>
              </a:buClr>
              <a:buSzPts val="900"/>
              <a:buFont typeface="Arial"/>
              <a:buNone/>
            </a:pPr>
            <a:r>
              <a:rPr lang="en-GB" sz="900" b="1" i="0" u="none" strike="noStrike" cap="none">
                <a:solidFill>
                  <a:schemeClr val="dk1"/>
                </a:solidFill>
                <a:latin typeface="Calibri"/>
                <a:ea typeface="Calibri"/>
                <a:cs typeface="Calibri"/>
                <a:sym typeface="Calibri"/>
              </a:rPr>
              <a:t>World Bank – Government of Malawi – Shire River ODSS Project</a:t>
            </a:r>
            <a:endParaRPr sz="900" b="1" i="0" u="none" strike="noStrike" cap="none">
              <a:solidFill>
                <a:schemeClr val="dk1"/>
              </a:solidFill>
              <a:latin typeface="Calibri"/>
              <a:ea typeface="Calibri"/>
              <a:cs typeface="Calibri"/>
              <a:sym typeface="Calibri"/>
            </a:endParaRPr>
          </a:p>
        </p:txBody>
      </p:sp>
      <p:sp>
        <p:nvSpPr>
          <p:cNvPr id="208" name="Google Shape;208;g30f55c366a9_0_92"/>
          <p:cNvSpPr txBox="1"/>
          <p:nvPr/>
        </p:nvSpPr>
        <p:spPr>
          <a:xfrm>
            <a:off x="10413799" y="6407936"/>
            <a:ext cx="1600200" cy="3048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000"/>
              <a:buFont typeface="Arial"/>
              <a:buNone/>
            </a:pPr>
            <a:r>
              <a:rPr lang="en-GB" sz="1000" b="1" i="0" u="none" strike="noStrike" cap="none">
                <a:solidFill>
                  <a:schemeClr val="dk1"/>
                </a:solidFill>
                <a:latin typeface="Calibri"/>
                <a:ea typeface="Calibri"/>
                <a:cs typeface="Calibri"/>
                <a:sym typeface="Calibri"/>
              </a:rPr>
              <a:t>29</a:t>
            </a:r>
            <a:r>
              <a:rPr lang="en-GB" sz="1000" b="1" i="0" u="none" strike="noStrike" cap="none" baseline="30000">
                <a:solidFill>
                  <a:schemeClr val="dk1"/>
                </a:solidFill>
                <a:latin typeface="Calibri"/>
                <a:ea typeface="Calibri"/>
                <a:cs typeface="Calibri"/>
                <a:sym typeface="Calibri"/>
              </a:rPr>
              <a:t>th</a:t>
            </a:r>
            <a:r>
              <a:rPr lang="en-GB" sz="1000" b="1" i="0" u="none" strike="noStrike" cap="none">
                <a:solidFill>
                  <a:schemeClr val="dk1"/>
                </a:solidFill>
                <a:latin typeface="Calibri"/>
                <a:ea typeface="Calibri"/>
                <a:cs typeface="Calibri"/>
                <a:sym typeface="Calibri"/>
              </a:rPr>
              <a:t> October 2024</a:t>
            </a:r>
            <a:endParaRPr sz="1000" b="1" i="0" u="none" strike="noStrike" cap="none">
              <a:solidFill>
                <a:schemeClr val="dk1"/>
              </a:solidFill>
              <a:latin typeface="Calibri"/>
              <a:ea typeface="Calibri"/>
              <a:cs typeface="Calibri"/>
              <a:sym typeface="Calibri"/>
            </a:endParaRPr>
          </a:p>
        </p:txBody>
      </p:sp>
      <p:cxnSp>
        <p:nvCxnSpPr>
          <p:cNvPr id="209" name="Google Shape;209;g30f55c366a9_0_92"/>
          <p:cNvCxnSpPr/>
          <p:nvPr/>
        </p:nvCxnSpPr>
        <p:spPr>
          <a:xfrm>
            <a:off x="1299118" y="158750"/>
            <a:ext cx="380700" cy="1116900"/>
          </a:xfrm>
          <a:prstGeom prst="straightConnector1">
            <a:avLst/>
          </a:prstGeom>
          <a:noFill/>
          <a:ln w="9525" cap="flat" cmpd="sng">
            <a:solidFill>
              <a:schemeClr val="accent3"/>
            </a:solidFill>
            <a:prstDash val="solid"/>
            <a:miter lim="800000"/>
            <a:headEnd type="none" w="sm" len="sm"/>
            <a:tailEnd type="none" w="sm" len="sm"/>
          </a:ln>
        </p:spPr>
      </p:cxnSp>
      <p:cxnSp>
        <p:nvCxnSpPr>
          <p:cNvPr id="210" name="Google Shape;210;g30f55c366a9_0_92"/>
          <p:cNvCxnSpPr/>
          <p:nvPr/>
        </p:nvCxnSpPr>
        <p:spPr>
          <a:xfrm flipH="1">
            <a:off x="10298864" y="151268"/>
            <a:ext cx="381600" cy="1116000"/>
          </a:xfrm>
          <a:prstGeom prst="straightConnector1">
            <a:avLst/>
          </a:prstGeom>
          <a:noFill/>
          <a:ln w="9525" cap="flat" cmpd="sng">
            <a:solidFill>
              <a:schemeClr val="accent3"/>
            </a:solidFill>
            <a:prstDash val="solid"/>
            <a:miter lim="800000"/>
            <a:headEnd type="none" w="sm" len="sm"/>
            <a:tailEnd type="none" w="sm" len="sm"/>
          </a:ln>
        </p:spPr>
      </p:cxnSp>
      <p:sp>
        <p:nvSpPr>
          <p:cNvPr id="211" name="Google Shape;211;g30f55c366a9_0_92"/>
          <p:cNvSpPr txBox="1"/>
          <p:nvPr/>
        </p:nvSpPr>
        <p:spPr>
          <a:xfrm>
            <a:off x="7924800" y="99060"/>
            <a:ext cx="735000" cy="184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n-GB" sz="600" b="0" i="1" u="none" strike="noStrike" cap="none">
                <a:solidFill>
                  <a:schemeClr val="lt1"/>
                </a:solidFill>
                <a:latin typeface="Calibri"/>
                <a:ea typeface="Calibri"/>
                <a:cs typeface="Calibri"/>
                <a:sym typeface="Calibri"/>
              </a:rPr>
              <a:t>Consultant</a:t>
            </a:r>
            <a:endParaRPr sz="1400" b="0" i="0" u="none" strike="noStrike" cap="none">
              <a:solidFill>
                <a:srgbClr val="000000"/>
              </a:solidFill>
              <a:latin typeface="Arial"/>
              <a:ea typeface="Arial"/>
              <a:cs typeface="Arial"/>
              <a:sym typeface="Arial"/>
            </a:endParaRPr>
          </a:p>
        </p:txBody>
      </p:sp>
      <p:sp>
        <p:nvSpPr>
          <p:cNvPr id="212" name="Google Shape;212;g30f55c366a9_0_92"/>
          <p:cNvSpPr txBox="1"/>
          <p:nvPr/>
        </p:nvSpPr>
        <p:spPr>
          <a:xfrm>
            <a:off x="90787" y="123010"/>
            <a:ext cx="7350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GB" sz="1000" b="1" i="1" u="none" strike="noStrike" cap="none">
                <a:solidFill>
                  <a:srgbClr val="113051"/>
                </a:solidFill>
                <a:latin typeface="Calibri"/>
                <a:ea typeface="Calibri"/>
                <a:cs typeface="Calibri"/>
                <a:sym typeface="Calibri"/>
              </a:rPr>
              <a:t>Client</a:t>
            </a:r>
            <a:endParaRPr sz="1400" b="0" i="0" u="none" strike="noStrike" cap="none">
              <a:solidFill>
                <a:srgbClr val="000000"/>
              </a:solidFill>
              <a:latin typeface="Arial"/>
              <a:ea typeface="Arial"/>
              <a:cs typeface="Arial"/>
              <a:sym typeface="Arial"/>
            </a:endParaRPr>
          </a:p>
        </p:txBody>
      </p:sp>
      <p:sp>
        <p:nvSpPr>
          <p:cNvPr id="213" name="Google Shape;213;g30f55c366a9_0_92"/>
          <p:cNvSpPr txBox="1"/>
          <p:nvPr/>
        </p:nvSpPr>
        <p:spPr>
          <a:xfrm>
            <a:off x="10639981" y="123010"/>
            <a:ext cx="7893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GB" sz="1000" b="1" i="1" u="none" strike="noStrike" cap="none">
                <a:solidFill>
                  <a:srgbClr val="113051"/>
                </a:solidFill>
                <a:latin typeface="Calibri"/>
                <a:ea typeface="Calibri"/>
                <a:cs typeface="Calibri"/>
                <a:sym typeface="Calibri"/>
              </a:rPr>
              <a:t>Consultant</a:t>
            </a:r>
            <a:endParaRPr sz="1400" b="0" i="0" u="none" strike="noStrike" cap="none">
              <a:solidFill>
                <a:srgbClr val="000000"/>
              </a:solidFill>
              <a:latin typeface="Arial"/>
              <a:ea typeface="Arial"/>
              <a:cs typeface="Arial"/>
              <a:sym typeface="Arial"/>
            </a:endParaRPr>
          </a:p>
        </p:txBody>
      </p:sp>
      <p:pic>
        <p:nvPicPr>
          <p:cNvPr id="214" name="Google Shape;214;g30f55c366a9_0_92"/>
          <p:cNvPicPr preferRelativeResize="0"/>
          <p:nvPr/>
        </p:nvPicPr>
        <p:blipFill rotWithShape="1">
          <a:blip r:embed="rId2">
            <a:alphaModFix/>
          </a:blip>
          <a:srcRect/>
          <a:stretch/>
        </p:blipFill>
        <p:spPr>
          <a:xfrm>
            <a:off x="585505" y="813295"/>
            <a:ext cx="591254" cy="393334"/>
          </a:xfrm>
          <a:prstGeom prst="rect">
            <a:avLst/>
          </a:prstGeom>
          <a:noFill/>
          <a:ln>
            <a:noFill/>
          </a:ln>
        </p:spPr>
      </p:pic>
      <p:pic>
        <p:nvPicPr>
          <p:cNvPr id="215" name="Google Shape;215;g30f55c366a9_0_92"/>
          <p:cNvPicPr preferRelativeResize="0"/>
          <p:nvPr/>
        </p:nvPicPr>
        <p:blipFill rotWithShape="1">
          <a:blip r:embed="rId3">
            <a:alphaModFix/>
          </a:blip>
          <a:srcRect/>
          <a:stretch/>
        </p:blipFill>
        <p:spPr>
          <a:xfrm>
            <a:off x="604458" y="207720"/>
            <a:ext cx="553349" cy="569289"/>
          </a:xfrm>
          <a:prstGeom prst="rect">
            <a:avLst/>
          </a:prstGeom>
          <a:noFill/>
          <a:ln>
            <a:noFill/>
          </a:ln>
        </p:spPr>
      </p:pic>
      <p:pic>
        <p:nvPicPr>
          <p:cNvPr id="216" name="Google Shape;216;g30f55c366a9_0_92"/>
          <p:cNvPicPr preferRelativeResize="0"/>
          <p:nvPr/>
        </p:nvPicPr>
        <p:blipFill rotWithShape="1">
          <a:blip r:embed="rId4">
            <a:alphaModFix/>
          </a:blip>
          <a:srcRect/>
          <a:stretch/>
        </p:blipFill>
        <p:spPr>
          <a:xfrm>
            <a:off x="11003267" y="363596"/>
            <a:ext cx="644338" cy="312964"/>
          </a:xfrm>
          <a:prstGeom prst="rect">
            <a:avLst/>
          </a:prstGeom>
          <a:noFill/>
          <a:ln>
            <a:noFill/>
          </a:ln>
        </p:spPr>
      </p:pic>
      <p:pic>
        <p:nvPicPr>
          <p:cNvPr id="217" name="Google Shape;217;g30f55c366a9_0_92"/>
          <p:cNvPicPr preferRelativeResize="0"/>
          <p:nvPr/>
        </p:nvPicPr>
        <p:blipFill rotWithShape="1">
          <a:blip r:embed="rId5">
            <a:alphaModFix/>
          </a:blip>
          <a:srcRect/>
          <a:stretch/>
        </p:blipFill>
        <p:spPr>
          <a:xfrm>
            <a:off x="10549361" y="660753"/>
            <a:ext cx="358736" cy="513524"/>
          </a:xfrm>
          <a:prstGeom prst="rect">
            <a:avLst/>
          </a:prstGeom>
          <a:noFill/>
          <a:ln>
            <a:noFill/>
          </a:ln>
        </p:spPr>
      </p:pic>
      <p:pic>
        <p:nvPicPr>
          <p:cNvPr id="218" name="Google Shape;218;g30f55c366a9_0_92"/>
          <p:cNvPicPr preferRelativeResize="0"/>
          <p:nvPr/>
        </p:nvPicPr>
        <p:blipFill rotWithShape="1">
          <a:blip r:embed="rId6">
            <a:alphaModFix/>
          </a:blip>
          <a:srcRect/>
          <a:stretch/>
        </p:blipFill>
        <p:spPr>
          <a:xfrm>
            <a:off x="10928112" y="746771"/>
            <a:ext cx="1086767" cy="388843"/>
          </a:xfrm>
          <a:prstGeom prst="rect">
            <a:avLst/>
          </a:prstGeom>
          <a:noFill/>
          <a:ln>
            <a:noFill/>
          </a:ln>
        </p:spPr>
      </p:pic>
      <p:sp>
        <p:nvSpPr>
          <p:cNvPr id="219" name="Google Shape;219;g30f55c366a9_0_92"/>
          <p:cNvSpPr txBox="1"/>
          <p:nvPr/>
        </p:nvSpPr>
        <p:spPr>
          <a:xfrm>
            <a:off x="4545012" y="6419624"/>
            <a:ext cx="2943300" cy="304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00"/>
              <a:buFont typeface="Arial"/>
              <a:buNone/>
            </a:pPr>
            <a:r>
              <a:rPr lang="en-GB" sz="1000" b="1" i="0" u="none" strike="noStrike" cap="none">
                <a:solidFill>
                  <a:schemeClr val="dk1"/>
                </a:solidFill>
                <a:latin typeface="Calibri"/>
                <a:ea typeface="Calibri"/>
                <a:cs typeface="Calibri"/>
                <a:sym typeface="Calibri"/>
              </a:rPr>
              <a:t>Eng. ELEONORA GENNARO – BETA STUDIO</a:t>
            </a:r>
            <a:endParaRPr sz="1000" b="1"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246"/>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type="tx">
  <p:cSld name="TITLE_AND_BODY">
    <p:spTree>
      <p:nvGrpSpPr>
        <p:cNvPr id="1" name="Shape 247"/>
        <p:cNvGrpSpPr/>
        <p:nvPr/>
      </p:nvGrpSpPr>
      <p:grpSpPr>
        <a:xfrm>
          <a:off x="0" y="0"/>
          <a:ext cx="0" cy="0"/>
          <a:chOff x="0" y="0"/>
          <a:chExt cx="0" cy="0"/>
        </a:xfrm>
      </p:grpSpPr>
      <p:sp>
        <p:nvSpPr>
          <p:cNvPr id="248" name="Google Shape;248;g31510482b90_0_551"/>
          <p:cNvSpPr txBox="1">
            <a:spLocks noGrp="1"/>
          </p:cNvSpPr>
          <p:nvPr>
            <p:ph type="title"/>
          </p:nvPr>
        </p:nvSpPr>
        <p:spPr>
          <a:xfrm>
            <a:off x="838080" y="365040"/>
            <a:ext cx="10515300" cy="1325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9" name="Google Shape;249;g31510482b90_0_551"/>
          <p:cNvSpPr txBox="1">
            <a:spLocks noGrp="1"/>
          </p:cNvSpPr>
          <p:nvPr>
            <p:ph type="subTitle" idx="1"/>
          </p:nvPr>
        </p:nvSpPr>
        <p:spPr>
          <a:xfrm>
            <a:off x="838080" y="1825560"/>
            <a:ext cx="10515300" cy="43509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250"/>
        <p:cNvGrpSpPr/>
        <p:nvPr/>
      </p:nvGrpSpPr>
      <p:grpSpPr>
        <a:xfrm>
          <a:off x="0" y="0"/>
          <a:ext cx="0" cy="0"/>
          <a:chOff x="0" y="0"/>
          <a:chExt cx="0" cy="0"/>
        </a:xfrm>
      </p:grpSpPr>
      <p:sp>
        <p:nvSpPr>
          <p:cNvPr id="251" name="Google Shape;251;g31510482b90_0_554"/>
          <p:cNvSpPr txBox="1">
            <a:spLocks noGrp="1"/>
          </p:cNvSpPr>
          <p:nvPr>
            <p:ph type="title"/>
          </p:nvPr>
        </p:nvSpPr>
        <p:spPr>
          <a:xfrm>
            <a:off x="838080" y="365040"/>
            <a:ext cx="10515300" cy="1325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2" name="Google Shape;252;g31510482b90_0_554"/>
          <p:cNvSpPr txBox="1">
            <a:spLocks noGrp="1"/>
          </p:cNvSpPr>
          <p:nvPr>
            <p:ph type="body" idx="1"/>
          </p:nvPr>
        </p:nvSpPr>
        <p:spPr>
          <a:xfrm>
            <a:off x="838080" y="1825560"/>
            <a:ext cx="10515300" cy="43509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2 Content" type="twoObj">
  <p:cSld name="TWO_OBJECTS">
    <p:spTree>
      <p:nvGrpSpPr>
        <p:cNvPr id="1" name="Shape 253"/>
        <p:cNvGrpSpPr/>
        <p:nvPr/>
      </p:nvGrpSpPr>
      <p:grpSpPr>
        <a:xfrm>
          <a:off x="0" y="0"/>
          <a:ext cx="0" cy="0"/>
          <a:chOff x="0" y="0"/>
          <a:chExt cx="0" cy="0"/>
        </a:xfrm>
      </p:grpSpPr>
      <p:sp>
        <p:nvSpPr>
          <p:cNvPr id="254" name="Google Shape;254;g31510482b90_0_557"/>
          <p:cNvSpPr txBox="1">
            <a:spLocks noGrp="1"/>
          </p:cNvSpPr>
          <p:nvPr>
            <p:ph type="title"/>
          </p:nvPr>
        </p:nvSpPr>
        <p:spPr>
          <a:xfrm>
            <a:off x="838080" y="365040"/>
            <a:ext cx="10515300" cy="1325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5" name="Google Shape;255;g31510482b90_0_557"/>
          <p:cNvSpPr txBox="1">
            <a:spLocks noGrp="1"/>
          </p:cNvSpPr>
          <p:nvPr>
            <p:ph type="body" idx="1"/>
          </p:nvPr>
        </p:nvSpPr>
        <p:spPr>
          <a:xfrm>
            <a:off x="838080" y="1825560"/>
            <a:ext cx="5131200" cy="43509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56" name="Google Shape;256;g31510482b90_0_557"/>
          <p:cNvSpPr txBox="1">
            <a:spLocks noGrp="1"/>
          </p:cNvSpPr>
          <p:nvPr>
            <p:ph type="body" idx="2"/>
          </p:nvPr>
        </p:nvSpPr>
        <p:spPr>
          <a:xfrm>
            <a:off x="6226200" y="1825560"/>
            <a:ext cx="5131200" cy="43509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7"/>
        <p:cNvGrpSpPr/>
        <p:nvPr/>
      </p:nvGrpSpPr>
      <p:grpSpPr>
        <a:xfrm>
          <a:off x="0" y="0"/>
          <a:ext cx="0" cy="0"/>
          <a:chOff x="0" y="0"/>
          <a:chExt cx="0" cy="0"/>
        </a:xfrm>
      </p:grpSpPr>
      <p:sp>
        <p:nvSpPr>
          <p:cNvPr id="258" name="Google Shape;258;g31510482b90_0_561"/>
          <p:cNvSpPr txBox="1">
            <a:spLocks noGrp="1"/>
          </p:cNvSpPr>
          <p:nvPr>
            <p:ph type="title"/>
          </p:nvPr>
        </p:nvSpPr>
        <p:spPr>
          <a:xfrm>
            <a:off x="838080" y="365040"/>
            <a:ext cx="10515300" cy="1325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apositiva titolo" type="title">
  <p:cSld name="TITLE">
    <p:spTree>
      <p:nvGrpSpPr>
        <p:cNvPr id="1" name="Shape 57"/>
        <p:cNvGrpSpPr/>
        <p:nvPr/>
      </p:nvGrpSpPr>
      <p:grpSpPr>
        <a:xfrm>
          <a:off x="0" y="0"/>
          <a:ext cx="0" cy="0"/>
          <a:chOff x="0" y="0"/>
          <a:chExt cx="0" cy="0"/>
        </a:xfrm>
      </p:grpSpPr>
      <p:sp>
        <p:nvSpPr>
          <p:cNvPr id="58" name="Google Shape;58;p25"/>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60" name="Google Shape;60;p2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entered Text" type="objOnly">
  <p:cSld name="OBJECT_ONLY">
    <p:spTree>
      <p:nvGrpSpPr>
        <p:cNvPr id="1" name="Shape 259"/>
        <p:cNvGrpSpPr/>
        <p:nvPr/>
      </p:nvGrpSpPr>
      <p:grpSpPr>
        <a:xfrm>
          <a:off x="0" y="0"/>
          <a:ext cx="0" cy="0"/>
          <a:chOff x="0" y="0"/>
          <a:chExt cx="0" cy="0"/>
        </a:xfrm>
      </p:grpSpPr>
      <p:sp>
        <p:nvSpPr>
          <p:cNvPr id="260" name="Google Shape;260;g31510482b90_0_563"/>
          <p:cNvSpPr txBox="1">
            <a:spLocks noGrp="1"/>
          </p:cNvSpPr>
          <p:nvPr>
            <p:ph type="subTitle" idx="1"/>
          </p:nvPr>
        </p:nvSpPr>
        <p:spPr>
          <a:xfrm>
            <a:off x="838080" y="365040"/>
            <a:ext cx="10515300" cy="61440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WO_OBJECTS_AND_OBJECT">
    <p:spTree>
      <p:nvGrpSpPr>
        <p:cNvPr id="1" name="Shape 261"/>
        <p:cNvGrpSpPr/>
        <p:nvPr/>
      </p:nvGrpSpPr>
      <p:grpSpPr>
        <a:xfrm>
          <a:off x="0" y="0"/>
          <a:ext cx="0" cy="0"/>
          <a:chOff x="0" y="0"/>
          <a:chExt cx="0" cy="0"/>
        </a:xfrm>
      </p:grpSpPr>
      <p:sp>
        <p:nvSpPr>
          <p:cNvPr id="262" name="Google Shape;262;g31510482b90_0_565"/>
          <p:cNvSpPr txBox="1">
            <a:spLocks noGrp="1"/>
          </p:cNvSpPr>
          <p:nvPr>
            <p:ph type="title"/>
          </p:nvPr>
        </p:nvSpPr>
        <p:spPr>
          <a:xfrm>
            <a:off x="838080" y="365040"/>
            <a:ext cx="10515300" cy="1325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3" name="Google Shape;263;g31510482b90_0_565"/>
          <p:cNvSpPr txBox="1">
            <a:spLocks noGrp="1"/>
          </p:cNvSpPr>
          <p:nvPr>
            <p:ph type="body" idx="1"/>
          </p:nvPr>
        </p:nvSpPr>
        <p:spPr>
          <a:xfrm>
            <a:off x="838080" y="1825560"/>
            <a:ext cx="51312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64" name="Google Shape;264;g31510482b90_0_565"/>
          <p:cNvSpPr txBox="1">
            <a:spLocks noGrp="1"/>
          </p:cNvSpPr>
          <p:nvPr>
            <p:ph type="body" idx="2"/>
          </p:nvPr>
        </p:nvSpPr>
        <p:spPr>
          <a:xfrm>
            <a:off x="6226200" y="1825560"/>
            <a:ext cx="5131200" cy="43509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65" name="Google Shape;265;g31510482b90_0_565"/>
          <p:cNvSpPr txBox="1">
            <a:spLocks noGrp="1"/>
          </p:cNvSpPr>
          <p:nvPr>
            <p:ph type="body" idx="3"/>
          </p:nvPr>
        </p:nvSpPr>
        <p:spPr>
          <a:xfrm>
            <a:off x="838080" y="4098240"/>
            <a:ext cx="51312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OBJECT_AND_TWO_OBJECTS">
    <p:spTree>
      <p:nvGrpSpPr>
        <p:cNvPr id="1" name="Shape 266"/>
        <p:cNvGrpSpPr/>
        <p:nvPr/>
      </p:nvGrpSpPr>
      <p:grpSpPr>
        <a:xfrm>
          <a:off x="0" y="0"/>
          <a:ext cx="0" cy="0"/>
          <a:chOff x="0" y="0"/>
          <a:chExt cx="0" cy="0"/>
        </a:xfrm>
      </p:grpSpPr>
      <p:sp>
        <p:nvSpPr>
          <p:cNvPr id="267" name="Google Shape;267;g31510482b90_0_570"/>
          <p:cNvSpPr txBox="1">
            <a:spLocks noGrp="1"/>
          </p:cNvSpPr>
          <p:nvPr>
            <p:ph type="title"/>
          </p:nvPr>
        </p:nvSpPr>
        <p:spPr>
          <a:xfrm>
            <a:off x="838080" y="365040"/>
            <a:ext cx="10515300" cy="1325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8" name="Google Shape;268;g31510482b90_0_570"/>
          <p:cNvSpPr txBox="1">
            <a:spLocks noGrp="1"/>
          </p:cNvSpPr>
          <p:nvPr>
            <p:ph type="body" idx="1"/>
          </p:nvPr>
        </p:nvSpPr>
        <p:spPr>
          <a:xfrm>
            <a:off x="838080" y="1825560"/>
            <a:ext cx="5131200" cy="43509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69" name="Google Shape;269;g31510482b90_0_570"/>
          <p:cNvSpPr txBox="1">
            <a:spLocks noGrp="1"/>
          </p:cNvSpPr>
          <p:nvPr>
            <p:ph type="body" idx="2"/>
          </p:nvPr>
        </p:nvSpPr>
        <p:spPr>
          <a:xfrm>
            <a:off x="6226200" y="1825560"/>
            <a:ext cx="51312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70" name="Google Shape;270;g31510482b90_0_570"/>
          <p:cNvSpPr txBox="1">
            <a:spLocks noGrp="1"/>
          </p:cNvSpPr>
          <p:nvPr>
            <p:ph type="body" idx="3"/>
          </p:nvPr>
        </p:nvSpPr>
        <p:spPr>
          <a:xfrm>
            <a:off x="6226200" y="4098240"/>
            <a:ext cx="51312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WO_OBJECTS_OVER_TEXT">
    <p:spTree>
      <p:nvGrpSpPr>
        <p:cNvPr id="1" name="Shape 271"/>
        <p:cNvGrpSpPr/>
        <p:nvPr/>
      </p:nvGrpSpPr>
      <p:grpSpPr>
        <a:xfrm>
          <a:off x="0" y="0"/>
          <a:ext cx="0" cy="0"/>
          <a:chOff x="0" y="0"/>
          <a:chExt cx="0" cy="0"/>
        </a:xfrm>
      </p:grpSpPr>
      <p:sp>
        <p:nvSpPr>
          <p:cNvPr id="272" name="Google Shape;272;g31510482b90_0_575"/>
          <p:cNvSpPr txBox="1">
            <a:spLocks noGrp="1"/>
          </p:cNvSpPr>
          <p:nvPr>
            <p:ph type="title"/>
          </p:nvPr>
        </p:nvSpPr>
        <p:spPr>
          <a:xfrm>
            <a:off x="838080" y="365040"/>
            <a:ext cx="10515300" cy="1325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3" name="Google Shape;273;g31510482b90_0_575"/>
          <p:cNvSpPr txBox="1">
            <a:spLocks noGrp="1"/>
          </p:cNvSpPr>
          <p:nvPr>
            <p:ph type="body" idx="1"/>
          </p:nvPr>
        </p:nvSpPr>
        <p:spPr>
          <a:xfrm>
            <a:off x="838080" y="1825560"/>
            <a:ext cx="51312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74" name="Google Shape;274;g31510482b90_0_575"/>
          <p:cNvSpPr txBox="1">
            <a:spLocks noGrp="1"/>
          </p:cNvSpPr>
          <p:nvPr>
            <p:ph type="body" idx="2"/>
          </p:nvPr>
        </p:nvSpPr>
        <p:spPr>
          <a:xfrm>
            <a:off x="6226200" y="1825560"/>
            <a:ext cx="51312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75" name="Google Shape;275;g31510482b90_0_575"/>
          <p:cNvSpPr txBox="1">
            <a:spLocks noGrp="1"/>
          </p:cNvSpPr>
          <p:nvPr>
            <p:ph type="body" idx="3"/>
          </p:nvPr>
        </p:nvSpPr>
        <p:spPr>
          <a:xfrm>
            <a:off x="838080" y="4098240"/>
            <a:ext cx="105153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Content over Content" type="objOverTx">
  <p:cSld name="OBJECT_OVER_TEXT">
    <p:spTree>
      <p:nvGrpSpPr>
        <p:cNvPr id="1" name="Shape 276"/>
        <p:cNvGrpSpPr/>
        <p:nvPr/>
      </p:nvGrpSpPr>
      <p:grpSpPr>
        <a:xfrm>
          <a:off x="0" y="0"/>
          <a:ext cx="0" cy="0"/>
          <a:chOff x="0" y="0"/>
          <a:chExt cx="0" cy="0"/>
        </a:xfrm>
      </p:grpSpPr>
      <p:sp>
        <p:nvSpPr>
          <p:cNvPr id="277" name="Google Shape;277;g31510482b90_0_580"/>
          <p:cNvSpPr txBox="1">
            <a:spLocks noGrp="1"/>
          </p:cNvSpPr>
          <p:nvPr>
            <p:ph type="title"/>
          </p:nvPr>
        </p:nvSpPr>
        <p:spPr>
          <a:xfrm>
            <a:off x="838080" y="365040"/>
            <a:ext cx="10515300" cy="1325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8" name="Google Shape;278;g31510482b90_0_580"/>
          <p:cNvSpPr txBox="1">
            <a:spLocks noGrp="1"/>
          </p:cNvSpPr>
          <p:nvPr>
            <p:ph type="body" idx="1"/>
          </p:nvPr>
        </p:nvSpPr>
        <p:spPr>
          <a:xfrm>
            <a:off x="838080" y="1825560"/>
            <a:ext cx="105153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79" name="Google Shape;279;g31510482b90_0_580"/>
          <p:cNvSpPr txBox="1">
            <a:spLocks noGrp="1"/>
          </p:cNvSpPr>
          <p:nvPr>
            <p:ph type="body" idx="2"/>
          </p:nvPr>
        </p:nvSpPr>
        <p:spPr>
          <a:xfrm>
            <a:off x="838080" y="4098240"/>
            <a:ext cx="105153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4 Content" type="fourObj">
  <p:cSld name="FOUR_OBJECTS">
    <p:spTree>
      <p:nvGrpSpPr>
        <p:cNvPr id="1" name="Shape 280"/>
        <p:cNvGrpSpPr/>
        <p:nvPr/>
      </p:nvGrpSpPr>
      <p:grpSpPr>
        <a:xfrm>
          <a:off x="0" y="0"/>
          <a:ext cx="0" cy="0"/>
          <a:chOff x="0" y="0"/>
          <a:chExt cx="0" cy="0"/>
        </a:xfrm>
      </p:grpSpPr>
      <p:sp>
        <p:nvSpPr>
          <p:cNvPr id="281" name="Google Shape;281;g31510482b90_0_584"/>
          <p:cNvSpPr txBox="1">
            <a:spLocks noGrp="1"/>
          </p:cNvSpPr>
          <p:nvPr>
            <p:ph type="title"/>
          </p:nvPr>
        </p:nvSpPr>
        <p:spPr>
          <a:xfrm>
            <a:off x="838080" y="365040"/>
            <a:ext cx="10515300" cy="1325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2" name="Google Shape;282;g31510482b90_0_584"/>
          <p:cNvSpPr txBox="1">
            <a:spLocks noGrp="1"/>
          </p:cNvSpPr>
          <p:nvPr>
            <p:ph type="body" idx="1"/>
          </p:nvPr>
        </p:nvSpPr>
        <p:spPr>
          <a:xfrm>
            <a:off x="838080" y="1825560"/>
            <a:ext cx="51312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83" name="Google Shape;283;g31510482b90_0_584"/>
          <p:cNvSpPr txBox="1">
            <a:spLocks noGrp="1"/>
          </p:cNvSpPr>
          <p:nvPr>
            <p:ph type="body" idx="2"/>
          </p:nvPr>
        </p:nvSpPr>
        <p:spPr>
          <a:xfrm>
            <a:off x="6226200" y="1825560"/>
            <a:ext cx="51312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84" name="Google Shape;284;g31510482b90_0_584"/>
          <p:cNvSpPr txBox="1">
            <a:spLocks noGrp="1"/>
          </p:cNvSpPr>
          <p:nvPr>
            <p:ph type="body" idx="3"/>
          </p:nvPr>
        </p:nvSpPr>
        <p:spPr>
          <a:xfrm>
            <a:off x="838080" y="4098240"/>
            <a:ext cx="51312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85" name="Google Shape;285;g31510482b90_0_584"/>
          <p:cNvSpPr txBox="1">
            <a:spLocks noGrp="1"/>
          </p:cNvSpPr>
          <p:nvPr>
            <p:ph type="body" idx="4"/>
          </p:nvPr>
        </p:nvSpPr>
        <p:spPr>
          <a:xfrm>
            <a:off x="6226200" y="4098240"/>
            <a:ext cx="51312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286"/>
        <p:cNvGrpSpPr/>
        <p:nvPr/>
      </p:nvGrpSpPr>
      <p:grpSpPr>
        <a:xfrm>
          <a:off x="0" y="0"/>
          <a:ext cx="0" cy="0"/>
          <a:chOff x="0" y="0"/>
          <a:chExt cx="0" cy="0"/>
        </a:xfrm>
      </p:grpSpPr>
      <p:sp>
        <p:nvSpPr>
          <p:cNvPr id="287" name="Google Shape;287;g31510482b90_0_590"/>
          <p:cNvSpPr txBox="1">
            <a:spLocks noGrp="1"/>
          </p:cNvSpPr>
          <p:nvPr>
            <p:ph type="title"/>
          </p:nvPr>
        </p:nvSpPr>
        <p:spPr>
          <a:xfrm>
            <a:off x="838080" y="365040"/>
            <a:ext cx="10515300" cy="1325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8" name="Google Shape;288;g31510482b90_0_590"/>
          <p:cNvSpPr txBox="1">
            <a:spLocks noGrp="1"/>
          </p:cNvSpPr>
          <p:nvPr>
            <p:ph type="body" idx="1"/>
          </p:nvPr>
        </p:nvSpPr>
        <p:spPr>
          <a:xfrm>
            <a:off x="838080" y="1825560"/>
            <a:ext cx="33858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89" name="Google Shape;289;g31510482b90_0_590"/>
          <p:cNvSpPr txBox="1">
            <a:spLocks noGrp="1"/>
          </p:cNvSpPr>
          <p:nvPr>
            <p:ph type="body" idx="2"/>
          </p:nvPr>
        </p:nvSpPr>
        <p:spPr>
          <a:xfrm>
            <a:off x="4393440" y="1825560"/>
            <a:ext cx="33858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90" name="Google Shape;290;g31510482b90_0_590"/>
          <p:cNvSpPr txBox="1">
            <a:spLocks noGrp="1"/>
          </p:cNvSpPr>
          <p:nvPr>
            <p:ph type="body" idx="3"/>
          </p:nvPr>
        </p:nvSpPr>
        <p:spPr>
          <a:xfrm>
            <a:off x="7949160" y="1825560"/>
            <a:ext cx="33858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91" name="Google Shape;291;g31510482b90_0_590"/>
          <p:cNvSpPr txBox="1">
            <a:spLocks noGrp="1"/>
          </p:cNvSpPr>
          <p:nvPr>
            <p:ph type="body" idx="4"/>
          </p:nvPr>
        </p:nvSpPr>
        <p:spPr>
          <a:xfrm>
            <a:off x="838080" y="4098240"/>
            <a:ext cx="33858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92" name="Google Shape;292;g31510482b90_0_590"/>
          <p:cNvSpPr txBox="1">
            <a:spLocks noGrp="1"/>
          </p:cNvSpPr>
          <p:nvPr>
            <p:ph type="body" idx="5"/>
          </p:nvPr>
        </p:nvSpPr>
        <p:spPr>
          <a:xfrm>
            <a:off x="4393440" y="4098240"/>
            <a:ext cx="33858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93" name="Google Shape;293;g31510482b90_0_590"/>
          <p:cNvSpPr txBox="1">
            <a:spLocks noGrp="1"/>
          </p:cNvSpPr>
          <p:nvPr>
            <p:ph type="body" idx="6"/>
          </p:nvPr>
        </p:nvSpPr>
        <p:spPr>
          <a:xfrm>
            <a:off x="7949160" y="4098240"/>
            <a:ext cx="3385800" cy="2075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testazione sezione" type="secHead">
  <p:cSld name="SECTION_HEADER">
    <p:spTree>
      <p:nvGrpSpPr>
        <p:cNvPr id="1" name="Shape 63"/>
        <p:cNvGrpSpPr/>
        <p:nvPr/>
      </p:nvGrpSpPr>
      <p:grpSpPr>
        <a:xfrm>
          <a:off x="0" y="0"/>
          <a:ext cx="0" cy="0"/>
          <a:chOff x="0" y="0"/>
          <a:chExt cx="0" cy="0"/>
        </a:xfrm>
      </p:grpSpPr>
      <p:sp>
        <p:nvSpPr>
          <p:cNvPr id="64" name="Google Shape;64;p26"/>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6"/>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6" name="Google Shape;66;p2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69"/>
        <p:cNvGrpSpPr/>
        <p:nvPr/>
      </p:nvGrpSpPr>
      <p:grpSpPr>
        <a:xfrm>
          <a:off x="0" y="0"/>
          <a:ext cx="0" cy="0"/>
          <a:chOff x="0" y="0"/>
          <a:chExt cx="0" cy="0"/>
        </a:xfrm>
      </p:grpSpPr>
      <p:sp>
        <p:nvSpPr>
          <p:cNvPr id="70" name="Google Shape;70;p2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7"/>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27"/>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2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2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76"/>
        <p:cNvGrpSpPr/>
        <p:nvPr/>
      </p:nvGrpSpPr>
      <p:grpSpPr>
        <a:xfrm>
          <a:off x="0" y="0"/>
          <a:ext cx="0" cy="0"/>
          <a:chOff x="0" y="0"/>
          <a:chExt cx="0" cy="0"/>
        </a:xfrm>
      </p:grpSpPr>
      <p:sp>
        <p:nvSpPr>
          <p:cNvPr id="77" name="Google Shape;77;p28"/>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8"/>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9" name="Google Shape;79;p28"/>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28"/>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1" name="Google Shape;81;p28"/>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2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2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85"/>
        <p:cNvGrpSpPr/>
        <p:nvPr/>
      </p:nvGrpSpPr>
      <p:grpSpPr>
        <a:xfrm>
          <a:off x="0" y="0"/>
          <a:ext cx="0" cy="0"/>
          <a:chOff x="0" y="0"/>
          <a:chExt cx="0" cy="0"/>
        </a:xfrm>
      </p:grpSpPr>
      <p:sp>
        <p:nvSpPr>
          <p:cNvPr id="86" name="Google Shape;86;p2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2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2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2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uto con didascalia" type="objTx">
  <p:cSld name="OBJECT_WITH_CAPTION_TEXT">
    <p:spTree>
      <p:nvGrpSpPr>
        <p:cNvPr id="1" name="Shape 94"/>
        <p:cNvGrpSpPr/>
        <p:nvPr/>
      </p:nvGrpSpPr>
      <p:grpSpPr>
        <a:xfrm>
          <a:off x="0" y="0"/>
          <a:ext cx="0" cy="0"/>
          <a:chOff x="0" y="0"/>
          <a:chExt cx="0" cy="0"/>
        </a:xfrm>
      </p:grpSpPr>
      <p:sp>
        <p:nvSpPr>
          <p:cNvPr id="95" name="Google Shape;95;p31"/>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31"/>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97" name="Google Shape;97;p31"/>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8" name="Google Shape;98;p3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3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3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magine con didascalia" type="picTx">
  <p:cSld name="PICTURE_WITH_CAPTION_TEXT">
    <p:spTree>
      <p:nvGrpSpPr>
        <p:cNvPr id="1" name="Shape 101"/>
        <p:cNvGrpSpPr/>
        <p:nvPr/>
      </p:nvGrpSpPr>
      <p:grpSpPr>
        <a:xfrm>
          <a:off x="0" y="0"/>
          <a:ext cx="0" cy="0"/>
          <a:chOff x="0" y="0"/>
          <a:chExt cx="0" cy="0"/>
        </a:xfrm>
      </p:grpSpPr>
      <p:sp>
        <p:nvSpPr>
          <p:cNvPr id="102" name="Google Shape;102;p32"/>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32"/>
          <p:cNvSpPr>
            <a:spLocks noGrp="1"/>
          </p:cNvSpPr>
          <p:nvPr>
            <p:ph type="pic" idx="2"/>
          </p:nvPr>
        </p:nvSpPr>
        <p:spPr>
          <a:xfrm>
            <a:off x="5183188" y="987425"/>
            <a:ext cx="6172200" cy="4873500"/>
          </a:xfrm>
          <a:prstGeom prst="rect">
            <a:avLst/>
          </a:prstGeom>
          <a:noFill/>
          <a:ln>
            <a:noFill/>
          </a:ln>
        </p:spPr>
      </p:sp>
      <p:sp>
        <p:nvSpPr>
          <p:cNvPr id="104" name="Google Shape;104;p32"/>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3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3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3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3.png"/><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19" Type="http://schemas.openxmlformats.org/officeDocument/2006/relationships/image" Target="../media/image5.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18" Type="http://schemas.openxmlformats.org/officeDocument/2006/relationships/image" Target="../media/image5.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image" Target="../media/image4.png"/><Relationship Id="rId2" Type="http://schemas.openxmlformats.org/officeDocument/2006/relationships/slideLayout" Target="../slideLayouts/slideLayout26.xml"/><Relationship Id="rId16" Type="http://schemas.openxmlformats.org/officeDocument/2006/relationships/image" Target="../media/image3.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120"/>
        <p:cNvGrpSpPr/>
        <p:nvPr/>
      </p:nvGrpSpPr>
      <p:grpSpPr>
        <a:xfrm>
          <a:off x="0" y="0"/>
          <a:ext cx="0" cy="0"/>
          <a:chOff x="0" y="0"/>
          <a:chExt cx="0" cy="0"/>
        </a:xfrm>
      </p:grpSpPr>
      <p:sp>
        <p:nvSpPr>
          <p:cNvPr id="121" name="Google Shape;121;g30dc4d8b7b2_0_272"/>
          <p:cNvSpPr txBox="1">
            <a:spLocks noGrp="1"/>
          </p:cNvSpPr>
          <p:nvPr>
            <p:ph type="dt" idx="10"/>
          </p:nvPr>
        </p:nvSpPr>
        <p:spPr>
          <a:xfrm>
            <a:off x="838080" y="6356520"/>
            <a:ext cx="2742900" cy="3648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2" name="Google Shape;122;g30dc4d8b7b2_0_272"/>
          <p:cNvSpPr txBox="1">
            <a:spLocks noGrp="1"/>
          </p:cNvSpPr>
          <p:nvPr>
            <p:ph type="ftr" idx="11"/>
          </p:nvPr>
        </p:nvSpPr>
        <p:spPr>
          <a:xfrm>
            <a:off x="4038480" y="6356520"/>
            <a:ext cx="4114500" cy="3648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3" name="Google Shape;123;g30dc4d8b7b2_0_272"/>
          <p:cNvSpPr txBox="1">
            <a:spLocks noGrp="1"/>
          </p:cNvSpPr>
          <p:nvPr>
            <p:ph type="sldNum" idx="12"/>
          </p:nvPr>
        </p:nvSpPr>
        <p:spPr>
          <a:xfrm>
            <a:off x="8610480" y="6356520"/>
            <a:ext cx="2742900" cy="36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solidFill>
                <a:srgbClr val="000000"/>
              </a:solidFill>
              <a:latin typeface="Times New Roman"/>
              <a:ea typeface="Times New Roman"/>
              <a:cs typeface="Times New Roman"/>
              <a:sym typeface="Times New Roman"/>
            </a:endParaRPr>
          </a:p>
        </p:txBody>
      </p:sp>
      <p:sp>
        <p:nvSpPr>
          <p:cNvPr id="124" name="Google Shape;124;g30dc4d8b7b2_0_272"/>
          <p:cNvSpPr/>
          <p:nvPr/>
        </p:nvSpPr>
        <p:spPr>
          <a:xfrm>
            <a:off x="0" y="6689520"/>
            <a:ext cx="12033000" cy="1680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g30dc4d8b7b2_0_272"/>
          <p:cNvSpPr/>
          <p:nvPr/>
        </p:nvSpPr>
        <p:spPr>
          <a:xfrm>
            <a:off x="0" y="0"/>
            <a:ext cx="12033000" cy="139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g30dc4d8b7b2_0_272"/>
          <p:cNvSpPr/>
          <p:nvPr/>
        </p:nvSpPr>
        <p:spPr>
          <a:xfrm>
            <a:off x="0" y="0"/>
            <a:ext cx="151800" cy="68577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g30dc4d8b7b2_0_272"/>
          <p:cNvSpPr/>
          <p:nvPr/>
        </p:nvSpPr>
        <p:spPr>
          <a:xfrm>
            <a:off x="12033360" y="0"/>
            <a:ext cx="158400" cy="68577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g30dc4d8b7b2_0_272"/>
          <p:cNvSpPr/>
          <p:nvPr/>
        </p:nvSpPr>
        <p:spPr>
          <a:xfrm>
            <a:off x="158760" y="6392520"/>
            <a:ext cx="11874300" cy="3093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g30dc4d8b7b2_0_272"/>
          <p:cNvSpPr/>
          <p:nvPr/>
        </p:nvSpPr>
        <p:spPr>
          <a:xfrm>
            <a:off x="152280" y="155520"/>
            <a:ext cx="11880300" cy="6546600"/>
          </a:xfrm>
          <a:prstGeom prst="rect">
            <a:avLst/>
          </a:prstGeom>
          <a:noFill/>
          <a:ln w="9525" cap="flat" cmpd="sng">
            <a:solidFill>
              <a:srgbClr val="09B7BF"/>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30" name="Google Shape;130;g30dc4d8b7b2_0_272"/>
          <p:cNvCxnSpPr/>
          <p:nvPr/>
        </p:nvCxnSpPr>
        <p:spPr>
          <a:xfrm rot="10800000" flipH="1">
            <a:off x="152280" y="1260600"/>
            <a:ext cx="11880600" cy="15600"/>
          </a:xfrm>
          <a:prstGeom prst="straightConnector1">
            <a:avLst/>
          </a:prstGeom>
          <a:noFill/>
          <a:ln w="9525" cap="flat" cmpd="sng">
            <a:solidFill>
              <a:srgbClr val="09B7BF"/>
            </a:solidFill>
            <a:prstDash val="dashDot"/>
            <a:round/>
            <a:headEnd type="none" w="sm" len="sm"/>
            <a:tailEnd type="none" w="sm" len="sm"/>
          </a:ln>
        </p:spPr>
      </p:cxnSp>
      <p:sp>
        <p:nvSpPr>
          <p:cNvPr id="131" name="Google Shape;131;g30dc4d8b7b2_0_272"/>
          <p:cNvSpPr/>
          <p:nvPr/>
        </p:nvSpPr>
        <p:spPr>
          <a:xfrm>
            <a:off x="5788080" y="956160"/>
            <a:ext cx="609000" cy="6090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g30dc4d8b7b2_0_272"/>
          <p:cNvSpPr/>
          <p:nvPr/>
        </p:nvSpPr>
        <p:spPr>
          <a:xfrm>
            <a:off x="5883120" y="1059840"/>
            <a:ext cx="418800" cy="420600"/>
          </a:xfrm>
          <a:prstGeom prst="ellipse">
            <a:avLst/>
          </a:prstGeom>
          <a:solidFill>
            <a:srgbClr val="FFFFFF"/>
          </a:solidFill>
          <a:ln w="50750" cap="flat" cmpd="sng">
            <a:solidFill>
              <a:srgbClr val="09B7BF"/>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g30dc4d8b7b2_0_272"/>
          <p:cNvSpPr/>
          <p:nvPr/>
        </p:nvSpPr>
        <p:spPr>
          <a:xfrm>
            <a:off x="171720" y="6397560"/>
            <a:ext cx="4239000" cy="304500"/>
          </a:xfrm>
          <a:prstGeom prst="rect">
            <a:avLst/>
          </a:prstGeom>
          <a:noFill/>
          <a:ln>
            <a:noFill/>
          </a:ln>
        </p:spPr>
        <p:txBody>
          <a:bodyPr spcFirstLastPara="1" wrap="square" lIns="90000" tIns="45000" rIns="90000" bIns="45000" anchor="ctr" anchorCtr="0">
            <a:noAutofit/>
          </a:bodyPr>
          <a:lstStyle/>
          <a:p>
            <a:pPr marL="0" marR="0" lvl="0" indent="0" algn="l" rtl="0">
              <a:lnSpc>
                <a:spcPct val="107000"/>
              </a:lnSpc>
              <a:spcBef>
                <a:spcPts val="0"/>
              </a:spcBef>
              <a:spcAft>
                <a:spcPts val="0"/>
              </a:spcAft>
              <a:buClr>
                <a:srgbClr val="000000"/>
              </a:buClr>
              <a:buSzPts val="900"/>
              <a:buFont typeface="Arial"/>
              <a:buNone/>
            </a:pPr>
            <a:r>
              <a:rPr lang="en-GB" sz="900" b="1" i="0" u="none" strike="noStrike" cap="none">
                <a:solidFill>
                  <a:srgbClr val="000000"/>
                </a:solidFill>
                <a:latin typeface="Calibri"/>
                <a:ea typeface="Calibri"/>
                <a:cs typeface="Calibri"/>
                <a:sym typeface="Calibri"/>
              </a:rPr>
              <a:t>World Bank – Government of Malawi – Shire River ODSS Project Progress Status</a:t>
            </a:r>
            <a:endParaRPr sz="900" b="0" i="0" u="none" strike="noStrike" cap="none">
              <a:solidFill>
                <a:srgbClr val="000000"/>
              </a:solidFill>
              <a:latin typeface="Arial"/>
              <a:ea typeface="Arial"/>
              <a:cs typeface="Arial"/>
              <a:sym typeface="Arial"/>
            </a:endParaRPr>
          </a:p>
        </p:txBody>
      </p:sp>
      <p:cxnSp>
        <p:nvCxnSpPr>
          <p:cNvPr id="134" name="Google Shape;134;g30dc4d8b7b2_0_272"/>
          <p:cNvCxnSpPr/>
          <p:nvPr/>
        </p:nvCxnSpPr>
        <p:spPr>
          <a:xfrm>
            <a:off x="1298880" y="158400"/>
            <a:ext cx="381000" cy="1117200"/>
          </a:xfrm>
          <a:prstGeom prst="straightConnector1">
            <a:avLst/>
          </a:prstGeom>
          <a:noFill/>
          <a:ln w="9525" cap="flat" cmpd="sng">
            <a:solidFill>
              <a:srgbClr val="0BD0D9"/>
            </a:solidFill>
            <a:prstDash val="solid"/>
            <a:miter lim="8000"/>
            <a:headEnd type="none" w="sm" len="sm"/>
            <a:tailEnd type="none" w="sm" len="sm"/>
          </a:ln>
        </p:spPr>
      </p:cxnSp>
      <p:cxnSp>
        <p:nvCxnSpPr>
          <p:cNvPr id="135" name="Google Shape;135;g30dc4d8b7b2_0_272"/>
          <p:cNvCxnSpPr/>
          <p:nvPr/>
        </p:nvCxnSpPr>
        <p:spPr>
          <a:xfrm flipH="1">
            <a:off x="10298520" y="151200"/>
            <a:ext cx="381600" cy="1116000"/>
          </a:xfrm>
          <a:prstGeom prst="straightConnector1">
            <a:avLst/>
          </a:prstGeom>
          <a:noFill/>
          <a:ln w="9525" cap="flat" cmpd="sng">
            <a:solidFill>
              <a:srgbClr val="0BD0D9"/>
            </a:solidFill>
            <a:prstDash val="solid"/>
            <a:miter lim="8000"/>
            <a:headEnd type="none" w="sm" len="sm"/>
            <a:tailEnd type="none" w="sm" len="sm"/>
          </a:ln>
        </p:spPr>
      </p:cxnSp>
      <p:sp>
        <p:nvSpPr>
          <p:cNvPr id="136" name="Google Shape;136;g30dc4d8b7b2_0_272"/>
          <p:cNvSpPr/>
          <p:nvPr/>
        </p:nvSpPr>
        <p:spPr>
          <a:xfrm>
            <a:off x="7924680" y="99000"/>
            <a:ext cx="734400" cy="181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GB" sz="600" b="0" i="1" u="none" strike="noStrike" cap="none">
                <a:solidFill>
                  <a:srgbClr val="FFFFFF"/>
                </a:solidFill>
                <a:latin typeface="Calibri"/>
                <a:ea typeface="Calibri"/>
                <a:cs typeface="Calibri"/>
                <a:sym typeface="Calibri"/>
              </a:rPr>
              <a:t>Consultant</a:t>
            </a:r>
            <a:endParaRPr sz="600" b="0" i="0" u="none" strike="noStrike" cap="none">
              <a:solidFill>
                <a:srgbClr val="000000"/>
              </a:solidFill>
              <a:latin typeface="Arial"/>
              <a:ea typeface="Arial"/>
              <a:cs typeface="Arial"/>
              <a:sym typeface="Arial"/>
            </a:endParaRPr>
          </a:p>
        </p:txBody>
      </p:sp>
      <p:sp>
        <p:nvSpPr>
          <p:cNvPr id="137" name="Google Shape;137;g30dc4d8b7b2_0_272"/>
          <p:cNvSpPr/>
          <p:nvPr/>
        </p:nvSpPr>
        <p:spPr>
          <a:xfrm>
            <a:off x="90720" y="123120"/>
            <a:ext cx="734400" cy="2418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GB" sz="1000" b="1" i="1" u="none" strike="noStrike" cap="none">
                <a:solidFill>
                  <a:srgbClr val="113052"/>
                </a:solidFill>
                <a:latin typeface="Calibri"/>
                <a:ea typeface="Calibri"/>
                <a:cs typeface="Calibri"/>
                <a:sym typeface="Calibri"/>
              </a:rPr>
              <a:t>Client</a:t>
            </a:r>
            <a:endParaRPr sz="1000" b="0" i="0" u="none" strike="noStrike" cap="none">
              <a:solidFill>
                <a:srgbClr val="000000"/>
              </a:solidFill>
              <a:latin typeface="Arial"/>
              <a:ea typeface="Arial"/>
              <a:cs typeface="Arial"/>
              <a:sym typeface="Arial"/>
            </a:endParaRPr>
          </a:p>
        </p:txBody>
      </p:sp>
      <p:sp>
        <p:nvSpPr>
          <p:cNvPr id="138" name="Google Shape;138;g30dc4d8b7b2_0_272"/>
          <p:cNvSpPr/>
          <p:nvPr/>
        </p:nvSpPr>
        <p:spPr>
          <a:xfrm>
            <a:off x="10640160" y="123120"/>
            <a:ext cx="788700" cy="2427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GB" sz="1000" b="1" i="1" u="none" strike="noStrike" cap="none">
                <a:solidFill>
                  <a:srgbClr val="113052"/>
                </a:solidFill>
                <a:latin typeface="Calibri"/>
                <a:ea typeface="Calibri"/>
                <a:cs typeface="Calibri"/>
                <a:sym typeface="Calibri"/>
              </a:rPr>
              <a:t>Consultant</a:t>
            </a:r>
            <a:endParaRPr sz="1000" b="0" i="0" u="none" strike="noStrike" cap="none">
              <a:solidFill>
                <a:srgbClr val="000000"/>
              </a:solidFill>
              <a:latin typeface="Arial"/>
              <a:ea typeface="Arial"/>
              <a:cs typeface="Arial"/>
              <a:sym typeface="Arial"/>
            </a:endParaRPr>
          </a:p>
        </p:txBody>
      </p:sp>
      <p:pic>
        <p:nvPicPr>
          <p:cNvPr id="139" name="Google Shape;139;g30dc4d8b7b2_0_272"/>
          <p:cNvPicPr preferRelativeResize="0"/>
          <p:nvPr/>
        </p:nvPicPr>
        <p:blipFill rotWithShape="1">
          <a:blip r:embed="rId15">
            <a:alphaModFix/>
          </a:blip>
          <a:srcRect/>
          <a:stretch/>
        </p:blipFill>
        <p:spPr>
          <a:xfrm>
            <a:off x="585360" y="813240"/>
            <a:ext cx="590760" cy="393120"/>
          </a:xfrm>
          <a:prstGeom prst="rect">
            <a:avLst/>
          </a:prstGeom>
          <a:noFill/>
          <a:ln>
            <a:noFill/>
          </a:ln>
        </p:spPr>
      </p:pic>
      <p:pic>
        <p:nvPicPr>
          <p:cNvPr id="140" name="Google Shape;140;g30dc4d8b7b2_0_272"/>
          <p:cNvPicPr preferRelativeResize="0"/>
          <p:nvPr/>
        </p:nvPicPr>
        <p:blipFill rotWithShape="1">
          <a:blip r:embed="rId16">
            <a:alphaModFix/>
          </a:blip>
          <a:srcRect/>
          <a:stretch/>
        </p:blipFill>
        <p:spPr>
          <a:xfrm>
            <a:off x="604440" y="207720"/>
            <a:ext cx="552960" cy="568800"/>
          </a:xfrm>
          <a:prstGeom prst="rect">
            <a:avLst/>
          </a:prstGeom>
          <a:noFill/>
          <a:ln>
            <a:noFill/>
          </a:ln>
        </p:spPr>
      </p:pic>
      <p:pic>
        <p:nvPicPr>
          <p:cNvPr id="141" name="Google Shape;141;g30dc4d8b7b2_0_272"/>
          <p:cNvPicPr preferRelativeResize="0"/>
          <p:nvPr/>
        </p:nvPicPr>
        <p:blipFill rotWithShape="1">
          <a:blip r:embed="rId17">
            <a:alphaModFix/>
          </a:blip>
          <a:srcRect/>
          <a:stretch/>
        </p:blipFill>
        <p:spPr>
          <a:xfrm>
            <a:off x="11003400" y="363600"/>
            <a:ext cx="644040" cy="312480"/>
          </a:xfrm>
          <a:prstGeom prst="rect">
            <a:avLst/>
          </a:prstGeom>
          <a:noFill/>
          <a:ln>
            <a:noFill/>
          </a:ln>
        </p:spPr>
      </p:pic>
      <p:pic>
        <p:nvPicPr>
          <p:cNvPr id="142" name="Google Shape;142;g30dc4d8b7b2_0_272"/>
          <p:cNvPicPr preferRelativeResize="0"/>
          <p:nvPr/>
        </p:nvPicPr>
        <p:blipFill rotWithShape="1">
          <a:blip r:embed="rId18">
            <a:alphaModFix/>
          </a:blip>
          <a:srcRect/>
          <a:stretch/>
        </p:blipFill>
        <p:spPr>
          <a:xfrm>
            <a:off x="10549440" y="660600"/>
            <a:ext cx="358200" cy="513000"/>
          </a:xfrm>
          <a:prstGeom prst="rect">
            <a:avLst/>
          </a:prstGeom>
          <a:noFill/>
          <a:ln>
            <a:noFill/>
          </a:ln>
        </p:spPr>
      </p:pic>
      <p:pic>
        <p:nvPicPr>
          <p:cNvPr id="143" name="Google Shape;143;g30dc4d8b7b2_0_272"/>
          <p:cNvPicPr preferRelativeResize="0"/>
          <p:nvPr/>
        </p:nvPicPr>
        <p:blipFill rotWithShape="1">
          <a:blip r:embed="rId19">
            <a:alphaModFix/>
          </a:blip>
          <a:srcRect/>
          <a:stretch/>
        </p:blipFill>
        <p:spPr>
          <a:xfrm>
            <a:off x="10928160" y="746640"/>
            <a:ext cx="1086480" cy="388440"/>
          </a:xfrm>
          <a:prstGeom prst="rect">
            <a:avLst/>
          </a:prstGeom>
          <a:noFill/>
          <a:ln>
            <a:noFill/>
          </a:ln>
        </p:spPr>
      </p:pic>
      <p:sp>
        <p:nvSpPr>
          <p:cNvPr id="144" name="Google Shape;144;g30dc4d8b7b2_0_272"/>
          <p:cNvSpPr txBox="1">
            <a:spLocks noGrp="1"/>
          </p:cNvSpPr>
          <p:nvPr>
            <p:ph type="title"/>
          </p:nvPr>
        </p:nvSpPr>
        <p:spPr>
          <a:xfrm>
            <a:off x="609480" y="273600"/>
            <a:ext cx="10972500" cy="11448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5" name="Google Shape;145;g30dc4d8b7b2_0_272"/>
          <p:cNvSpPr txBox="1">
            <a:spLocks noGrp="1"/>
          </p:cNvSpPr>
          <p:nvPr>
            <p:ph type="body" idx="1"/>
          </p:nvPr>
        </p:nvSpPr>
        <p:spPr>
          <a:xfrm>
            <a:off x="609480" y="1604520"/>
            <a:ext cx="10972500" cy="3977400"/>
          </a:xfrm>
          <a:prstGeom prst="rect">
            <a:avLst/>
          </a:prstGeom>
          <a:noFill/>
          <a:ln>
            <a:noFill/>
          </a:ln>
        </p:spPr>
        <p:txBody>
          <a:bodyPr spcFirstLastPara="1" wrap="square" lIns="0" tIns="0" rIns="0" bIns="0" anchor="t" anchorCtr="0">
            <a:norm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220"/>
        <p:cNvGrpSpPr/>
        <p:nvPr/>
      </p:nvGrpSpPr>
      <p:grpSpPr>
        <a:xfrm>
          <a:off x="0" y="0"/>
          <a:ext cx="0" cy="0"/>
          <a:chOff x="0" y="0"/>
          <a:chExt cx="0" cy="0"/>
        </a:xfrm>
      </p:grpSpPr>
      <p:sp>
        <p:nvSpPr>
          <p:cNvPr id="221" name="Google Shape;221;g31510482b90_0_524"/>
          <p:cNvSpPr txBox="1">
            <a:spLocks noGrp="1"/>
          </p:cNvSpPr>
          <p:nvPr>
            <p:ph type="dt" idx="10"/>
          </p:nvPr>
        </p:nvSpPr>
        <p:spPr>
          <a:xfrm>
            <a:off x="838080" y="6356520"/>
            <a:ext cx="2742900" cy="3648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22" name="Google Shape;222;g31510482b90_0_524"/>
          <p:cNvSpPr txBox="1">
            <a:spLocks noGrp="1"/>
          </p:cNvSpPr>
          <p:nvPr>
            <p:ph type="ftr" idx="11"/>
          </p:nvPr>
        </p:nvSpPr>
        <p:spPr>
          <a:xfrm>
            <a:off x="4038480" y="6356520"/>
            <a:ext cx="4114500" cy="3648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23" name="Google Shape;223;g31510482b90_0_524"/>
          <p:cNvSpPr txBox="1">
            <a:spLocks noGrp="1"/>
          </p:cNvSpPr>
          <p:nvPr>
            <p:ph type="sldNum" idx="12"/>
          </p:nvPr>
        </p:nvSpPr>
        <p:spPr>
          <a:xfrm>
            <a:off x="8610480" y="6356520"/>
            <a:ext cx="2742900" cy="3648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B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solidFill>
                <a:srgbClr val="000000"/>
              </a:solidFill>
              <a:latin typeface="Times New Roman"/>
              <a:ea typeface="Times New Roman"/>
              <a:cs typeface="Times New Roman"/>
              <a:sym typeface="Times New Roman"/>
            </a:endParaRPr>
          </a:p>
        </p:txBody>
      </p:sp>
      <p:sp>
        <p:nvSpPr>
          <p:cNvPr id="224" name="Google Shape;224;g31510482b90_0_524"/>
          <p:cNvSpPr/>
          <p:nvPr/>
        </p:nvSpPr>
        <p:spPr>
          <a:xfrm>
            <a:off x="0" y="6689520"/>
            <a:ext cx="12033000" cy="1680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g31510482b90_0_524"/>
          <p:cNvSpPr/>
          <p:nvPr/>
        </p:nvSpPr>
        <p:spPr>
          <a:xfrm>
            <a:off x="0" y="0"/>
            <a:ext cx="12033000" cy="139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g31510482b90_0_524"/>
          <p:cNvSpPr/>
          <p:nvPr/>
        </p:nvSpPr>
        <p:spPr>
          <a:xfrm>
            <a:off x="0" y="0"/>
            <a:ext cx="151800" cy="68577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g31510482b90_0_524"/>
          <p:cNvSpPr/>
          <p:nvPr/>
        </p:nvSpPr>
        <p:spPr>
          <a:xfrm>
            <a:off x="12033360" y="0"/>
            <a:ext cx="158400" cy="68577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g31510482b90_0_524"/>
          <p:cNvSpPr/>
          <p:nvPr/>
        </p:nvSpPr>
        <p:spPr>
          <a:xfrm>
            <a:off x="158760" y="6392520"/>
            <a:ext cx="11874300" cy="3093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 name="Google Shape;229;g31510482b90_0_524"/>
          <p:cNvSpPr/>
          <p:nvPr/>
        </p:nvSpPr>
        <p:spPr>
          <a:xfrm>
            <a:off x="152280" y="155520"/>
            <a:ext cx="11880300" cy="6546600"/>
          </a:xfrm>
          <a:prstGeom prst="rect">
            <a:avLst/>
          </a:prstGeom>
          <a:noFill/>
          <a:ln w="9525" cap="flat" cmpd="sng">
            <a:solidFill>
              <a:srgbClr val="09B7BF"/>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30" name="Google Shape;230;g31510482b90_0_524"/>
          <p:cNvCxnSpPr/>
          <p:nvPr/>
        </p:nvCxnSpPr>
        <p:spPr>
          <a:xfrm rot="10800000" flipH="1">
            <a:off x="152280" y="1260600"/>
            <a:ext cx="11880600" cy="15600"/>
          </a:xfrm>
          <a:prstGeom prst="straightConnector1">
            <a:avLst/>
          </a:prstGeom>
          <a:noFill/>
          <a:ln w="9525" cap="flat" cmpd="sng">
            <a:solidFill>
              <a:srgbClr val="09B7BF"/>
            </a:solidFill>
            <a:prstDash val="dashDot"/>
            <a:round/>
            <a:headEnd type="none" w="sm" len="sm"/>
            <a:tailEnd type="none" w="sm" len="sm"/>
          </a:ln>
        </p:spPr>
      </p:cxnSp>
      <p:sp>
        <p:nvSpPr>
          <p:cNvPr id="231" name="Google Shape;231;g31510482b90_0_524"/>
          <p:cNvSpPr/>
          <p:nvPr/>
        </p:nvSpPr>
        <p:spPr>
          <a:xfrm>
            <a:off x="5788080" y="956160"/>
            <a:ext cx="609000" cy="6090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g31510482b90_0_524"/>
          <p:cNvSpPr/>
          <p:nvPr/>
        </p:nvSpPr>
        <p:spPr>
          <a:xfrm>
            <a:off x="5883120" y="1059840"/>
            <a:ext cx="418800" cy="420600"/>
          </a:xfrm>
          <a:prstGeom prst="ellipse">
            <a:avLst/>
          </a:prstGeom>
          <a:solidFill>
            <a:srgbClr val="FFFFFF"/>
          </a:solidFill>
          <a:ln w="50750" cap="flat" cmpd="sng">
            <a:solidFill>
              <a:srgbClr val="09B7BF"/>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g31510482b90_0_524"/>
          <p:cNvSpPr/>
          <p:nvPr/>
        </p:nvSpPr>
        <p:spPr>
          <a:xfrm>
            <a:off x="171720" y="6397560"/>
            <a:ext cx="4239000" cy="304500"/>
          </a:xfrm>
          <a:prstGeom prst="rect">
            <a:avLst/>
          </a:prstGeom>
          <a:noFill/>
          <a:ln>
            <a:noFill/>
          </a:ln>
        </p:spPr>
        <p:txBody>
          <a:bodyPr spcFirstLastPara="1" wrap="square" lIns="90000" tIns="45000" rIns="90000" bIns="45000" anchor="ctr" anchorCtr="0">
            <a:noAutofit/>
          </a:bodyPr>
          <a:lstStyle/>
          <a:p>
            <a:pPr marL="0" marR="0" lvl="0" indent="0" algn="l" rtl="0">
              <a:lnSpc>
                <a:spcPct val="107000"/>
              </a:lnSpc>
              <a:spcBef>
                <a:spcPts val="0"/>
              </a:spcBef>
              <a:spcAft>
                <a:spcPts val="0"/>
              </a:spcAft>
              <a:buClr>
                <a:srgbClr val="000000"/>
              </a:buClr>
              <a:buSzPts val="900"/>
              <a:buFont typeface="Arial"/>
              <a:buNone/>
            </a:pPr>
            <a:r>
              <a:rPr lang="en-GB" sz="900" b="1" i="0" u="none" strike="noStrike" cap="none">
                <a:solidFill>
                  <a:srgbClr val="000000"/>
                </a:solidFill>
                <a:latin typeface="Calibri"/>
                <a:ea typeface="Calibri"/>
                <a:cs typeface="Calibri"/>
                <a:sym typeface="Calibri"/>
              </a:rPr>
              <a:t>World Bank – Government of Malawi – Shire River ODSS Project Progress Status</a:t>
            </a:r>
            <a:endParaRPr sz="900" b="0" i="0" u="none" strike="noStrike" cap="none">
              <a:solidFill>
                <a:srgbClr val="000000"/>
              </a:solidFill>
              <a:latin typeface="Arial"/>
              <a:ea typeface="Arial"/>
              <a:cs typeface="Arial"/>
              <a:sym typeface="Arial"/>
            </a:endParaRPr>
          </a:p>
        </p:txBody>
      </p:sp>
      <p:cxnSp>
        <p:nvCxnSpPr>
          <p:cNvPr id="234" name="Google Shape;234;g31510482b90_0_524"/>
          <p:cNvCxnSpPr/>
          <p:nvPr/>
        </p:nvCxnSpPr>
        <p:spPr>
          <a:xfrm>
            <a:off x="1298880" y="158400"/>
            <a:ext cx="381000" cy="1117200"/>
          </a:xfrm>
          <a:prstGeom prst="straightConnector1">
            <a:avLst/>
          </a:prstGeom>
          <a:noFill/>
          <a:ln w="9525" cap="flat" cmpd="sng">
            <a:solidFill>
              <a:srgbClr val="0BD0D9"/>
            </a:solidFill>
            <a:prstDash val="solid"/>
            <a:miter lim="8000"/>
            <a:headEnd type="none" w="sm" len="sm"/>
            <a:tailEnd type="none" w="sm" len="sm"/>
          </a:ln>
        </p:spPr>
      </p:cxnSp>
      <p:cxnSp>
        <p:nvCxnSpPr>
          <p:cNvPr id="235" name="Google Shape;235;g31510482b90_0_524"/>
          <p:cNvCxnSpPr/>
          <p:nvPr/>
        </p:nvCxnSpPr>
        <p:spPr>
          <a:xfrm flipH="1">
            <a:off x="10298520" y="151200"/>
            <a:ext cx="381600" cy="1116000"/>
          </a:xfrm>
          <a:prstGeom prst="straightConnector1">
            <a:avLst/>
          </a:prstGeom>
          <a:noFill/>
          <a:ln w="9525" cap="flat" cmpd="sng">
            <a:solidFill>
              <a:srgbClr val="0BD0D9"/>
            </a:solidFill>
            <a:prstDash val="solid"/>
            <a:miter lim="8000"/>
            <a:headEnd type="none" w="sm" len="sm"/>
            <a:tailEnd type="none" w="sm" len="sm"/>
          </a:ln>
        </p:spPr>
      </p:cxnSp>
      <p:sp>
        <p:nvSpPr>
          <p:cNvPr id="236" name="Google Shape;236;g31510482b90_0_524"/>
          <p:cNvSpPr/>
          <p:nvPr/>
        </p:nvSpPr>
        <p:spPr>
          <a:xfrm>
            <a:off x="7924680" y="99000"/>
            <a:ext cx="734400" cy="181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GB" sz="600" b="0" i="1" u="none" strike="noStrike" cap="none">
                <a:solidFill>
                  <a:srgbClr val="FFFFFF"/>
                </a:solidFill>
                <a:latin typeface="Calibri"/>
                <a:ea typeface="Calibri"/>
                <a:cs typeface="Calibri"/>
                <a:sym typeface="Calibri"/>
              </a:rPr>
              <a:t>Consultant</a:t>
            </a:r>
            <a:endParaRPr sz="600" b="0" i="0" u="none" strike="noStrike" cap="none">
              <a:solidFill>
                <a:srgbClr val="000000"/>
              </a:solidFill>
              <a:latin typeface="Arial"/>
              <a:ea typeface="Arial"/>
              <a:cs typeface="Arial"/>
              <a:sym typeface="Arial"/>
            </a:endParaRPr>
          </a:p>
        </p:txBody>
      </p:sp>
      <p:sp>
        <p:nvSpPr>
          <p:cNvPr id="237" name="Google Shape;237;g31510482b90_0_524"/>
          <p:cNvSpPr/>
          <p:nvPr/>
        </p:nvSpPr>
        <p:spPr>
          <a:xfrm>
            <a:off x="90720" y="123120"/>
            <a:ext cx="734400" cy="2418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GB" sz="1000" b="1" i="1" u="none" strike="noStrike" cap="none">
                <a:solidFill>
                  <a:srgbClr val="113052"/>
                </a:solidFill>
                <a:latin typeface="Calibri"/>
                <a:ea typeface="Calibri"/>
                <a:cs typeface="Calibri"/>
                <a:sym typeface="Calibri"/>
              </a:rPr>
              <a:t>Client</a:t>
            </a:r>
            <a:endParaRPr sz="1000" b="0" i="0" u="none" strike="noStrike" cap="none">
              <a:solidFill>
                <a:srgbClr val="000000"/>
              </a:solidFill>
              <a:latin typeface="Arial"/>
              <a:ea typeface="Arial"/>
              <a:cs typeface="Arial"/>
              <a:sym typeface="Arial"/>
            </a:endParaRPr>
          </a:p>
        </p:txBody>
      </p:sp>
      <p:sp>
        <p:nvSpPr>
          <p:cNvPr id="238" name="Google Shape;238;g31510482b90_0_524"/>
          <p:cNvSpPr/>
          <p:nvPr/>
        </p:nvSpPr>
        <p:spPr>
          <a:xfrm>
            <a:off x="10640160" y="123120"/>
            <a:ext cx="788700" cy="2427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GB" sz="1000" b="1" i="1" u="none" strike="noStrike" cap="none">
                <a:solidFill>
                  <a:srgbClr val="113052"/>
                </a:solidFill>
                <a:latin typeface="Calibri"/>
                <a:ea typeface="Calibri"/>
                <a:cs typeface="Calibri"/>
                <a:sym typeface="Calibri"/>
              </a:rPr>
              <a:t>Consultant</a:t>
            </a:r>
            <a:endParaRPr sz="1000" b="0" i="0" u="none" strike="noStrike" cap="none">
              <a:solidFill>
                <a:srgbClr val="000000"/>
              </a:solidFill>
              <a:latin typeface="Arial"/>
              <a:ea typeface="Arial"/>
              <a:cs typeface="Arial"/>
              <a:sym typeface="Arial"/>
            </a:endParaRPr>
          </a:p>
        </p:txBody>
      </p:sp>
      <p:pic>
        <p:nvPicPr>
          <p:cNvPr id="239" name="Google Shape;239;g31510482b90_0_524"/>
          <p:cNvPicPr preferRelativeResize="0"/>
          <p:nvPr/>
        </p:nvPicPr>
        <p:blipFill rotWithShape="1">
          <a:blip r:embed="rId14">
            <a:alphaModFix/>
          </a:blip>
          <a:srcRect/>
          <a:stretch/>
        </p:blipFill>
        <p:spPr>
          <a:xfrm>
            <a:off x="585360" y="813240"/>
            <a:ext cx="590760" cy="393120"/>
          </a:xfrm>
          <a:prstGeom prst="rect">
            <a:avLst/>
          </a:prstGeom>
          <a:noFill/>
          <a:ln>
            <a:noFill/>
          </a:ln>
        </p:spPr>
      </p:pic>
      <p:pic>
        <p:nvPicPr>
          <p:cNvPr id="240" name="Google Shape;240;g31510482b90_0_524"/>
          <p:cNvPicPr preferRelativeResize="0"/>
          <p:nvPr/>
        </p:nvPicPr>
        <p:blipFill rotWithShape="1">
          <a:blip r:embed="rId15">
            <a:alphaModFix/>
          </a:blip>
          <a:srcRect/>
          <a:stretch/>
        </p:blipFill>
        <p:spPr>
          <a:xfrm>
            <a:off x="604440" y="207720"/>
            <a:ext cx="552960" cy="568800"/>
          </a:xfrm>
          <a:prstGeom prst="rect">
            <a:avLst/>
          </a:prstGeom>
          <a:noFill/>
          <a:ln>
            <a:noFill/>
          </a:ln>
        </p:spPr>
      </p:pic>
      <p:pic>
        <p:nvPicPr>
          <p:cNvPr id="241" name="Google Shape;241;g31510482b90_0_524"/>
          <p:cNvPicPr preferRelativeResize="0"/>
          <p:nvPr/>
        </p:nvPicPr>
        <p:blipFill rotWithShape="1">
          <a:blip r:embed="rId16">
            <a:alphaModFix/>
          </a:blip>
          <a:srcRect/>
          <a:stretch/>
        </p:blipFill>
        <p:spPr>
          <a:xfrm>
            <a:off x="11003400" y="363600"/>
            <a:ext cx="644040" cy="312480"/>
          </a:xfrm>
          <a:prstGeom prst="rect">
            <a:avLst/>
          </a:prstGeom>
          <a:noFill/>
          <a:ln>
            <a:noFill/>
          </a:ln>
        </p:spPr>
      </p:pic>
      <p:pic>
        <p:nvPicPr>
          <p:cNvPr id="242" name="Google Shape;242;g31510482b90_0_524"/>
          <p:cNvPicPr preferRelativeResize="0"/>
          <p:nvPr/>
        </p:nvPicPr>
        <p:blipFill rotWithShape="1">
          <a:blip r:embed="rId17">
            <a:alphaModFix/>
          </a:blip>
          <a:srcRect/>
          <a:stretch/>
        </p:blipFill>
        <p:spPr>
          <a:xfrm>
            <a:off x="10549440" y="660600"/>
            <a:ext cx="358200" cy="513000"/>
          </a:xfrm>
          <a:prstGeom prst="rect">
            <a:avLst/>
          </a:prstGeom>
          <a:noFill/>
          <a:ln>
            <a:noFill/>
          </a:ln>
        </p:spPr>
      </p:pic>
      <p:pic>
        <p:nvPicPr>
          <p:cNvPr id="243" name="Google Shape;243;g31510482b90_0_524"/>
          <p:cNvPicPr preferRelativeResize="0"/>
          <p:nvPr/>
        </p:nvPicPr>
        <p:blipFill rotWithShape="1">
          <a:blip r:embed="rId18">
            <a:alphaModFix/>
          </a:blip>
          <a:srcRect/>
          <a:stretch/>
        </p:blipFill>
        <p:spPr>
          <a:xfrm>
            <a:off x="10928160" y="746640"/>
            <a:ext cx="1086480" cy="388440"/>
          </a:xfrm>
          <a:prstGeom prst="rect">
            <a:avLst/>
          </a:prstGeom>
          <a:noFill/>
          <a:ln>
            <a:noFill/>
          </a:ln>
        </p:spPr>
      </p:pic>
      <p:sp>
        <p:nvSpPr>
          <p:cNvPr id="244" name="Google Shape;244;g31510482b90_0_524"/>
          <p:cNvSpPr txBox="1">
            <a:spLocks noGrp="1"/>
          </p:cNvSpPr>
          <p:nvPr>
            <p:ph type="title"/>
          </p:nvPr>
        </p:nvSpPr>
        <p:spPr>
          <a:xfrm>
            <a:off x="609480" y="273600"/>
            <a:ext cx="10972500" cy="1144800"/>
          </a:xfrm>
          <a:prstGeom prst="rect">
            <a:avLst/>
          </a:prstGeom>
          <a:noFill/>
          <a:ln>
            <a:noFill/>
          </a:ln>
        </p:spPr>
        <p:txBody>
          <a:bodyPr spcFirstLastPara="1" wrap="square" lIns="0" tIns="0" rIns="0" bIns="0" anchor="ctr"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45" name="Google Shape;245;g31510482b90_0_524"/>
          <p:cNvSpPr txBox="1">
            <a:spLocks noGrp="1"/>
          </p:cNvSpPr>
          <p:nvPr>
            <p:ph type="body" idx="1"/>
          </p:nvPr>
        </p:nvSpPr>
        <p:spPr>
          <a:xfrm>
            <a:off x="609480" y="1604520"/>
            <a:ext cx="10972500" cy="3977400"/>
          </a:xfrm>
          <a:prstGeom prst="rect">
            <a:avLst/>
          </a:prstGeom>
          <a:noFill/>
          <a:ln>
            <a:noFill/>
          </a:ln>
        </p:spPr>
        <p:txBody>
          <a:bodyPr spcFirstLastPara="1" wrap="square" lIns="0" tIns="0" rIns="0" bIns="0" anchor="t" anchorCtr="0">
            <a:normAutofit/>
          </a:bodyPr>
          <a:lstStyle>
            <a:lvl1pPr marL="457200" marR="0" lvl="0" indent="-228600"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1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12.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12.xml"/><Relationship Id="rId1" Type="http://schemas.openxmlformats.org/officeDocument/2006/relationships/slideLayout" Target="../slideLayouts/slideLayout25.xml"/><Relationship Id="rId6" Type="http://schemas.openxmlformats.org/officeDocument/2006/relationships/hyperlink" Target="https://land.copernicus.eu/en/products/vegetation/normalised-difference-vegetation-index-v2-0-300m" TargetMode="External"/><Relationship Id="rId5" Type="http://schemas.openxmlformats.org/officeDocument/2006/relationships/hyperlink" Target="https://land.copernicus.eu/en/products/soil-moisture/daily-soil-water-index-global-v3-0-12-5km" TargetMode="External"/><Relationship Id="rId4" Type="http://schemas.openxmlformats.org/officeDocument/2006/relationships/hyperlink" Target="https://doi.org/10.24381/cds.e2161bac"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hyperlink" Target="https://land.copernicus.eu/en/products/vegetation/normalised-difference-vegetation-index-v2-0-300m" TargetMode="External"/><Relationship Id="rId7" Type="http://schemas.openxmlformats.org/officeDocument/2006/relationships/image" Target="../media/image56.png"/><Relationship Id="rId2" Type="http://schemas.openxmlformats.org/officeDocument/2006/relationships/notesSlide" Target="../notesSlides/notesSlide13.xml"/><Relationship Id="rId1" Type="http://schemas.openxmlformats.org/officeDocument/2006/relationships/slideLayout" Target="../slideLayouts/slideLayout25.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hyperlink" Target="https://land.copernicus.eu/en/products/soil-moisture/daily-soil-water-index-global-v3-0-12-5km" TargetMode="External"/><Relationship Id="rId9" Type="http://schemas.openxmlformats.org/officeDocument/2006/relationships/image" Target="../media/image58.png"/></Relationships>
</file>

<file path=ppt/slides/_rels/slide1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4.xml"/><Relationship Id="rId1" Type="http://schemas.openxmlformats.org/officeDocument/2006/relationships/slideLayout" Target="../slideLayouts/slideLayout25.xml"/><Relationship Id="rId6" Type="http://schemas.openxmlformats.org/officeDocument/2006/relationships/image" Target="../media/image29.png"/><Relationship Id="rId5" Type="http://schemas.openxmlformats.org/officeDocument/2006/relationships/image" Target="../media/image62.png"/><Relationship Id="rId4" Type="http://schemas.openxmlformats.org/officeDocument/2006/relationships/hyperlink" Target="https://land.copernicus.eu/en/news/global-land-surface-phenology-2023-available"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hyperlink" Target="https://shire.odss.mw"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65.png"/></Relationships>
</file>

<file path=ppt/slides/_rels/slide1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68.png"/><Relationship Id="rId4" Type="http://schemas.openxmlformats.org/officeDocument/2006/relationships/image" Target="../media/image67.png"/></Relationships>
</file>

<file path=ppt/slides/_rels/slide1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71.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73.png"/></Relationships>
</file>

<file path=ppt/slides/_rels/slide2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76.png"/><Relationship Id="rId4" Type="http://schemas.openxmlformats.org/officeDocument/2006/relationships/image" Target="../media/image75.png"/></Relationships>
</file>

<file path=ppt/slides/_rels/slide2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2.xml"/><Relationship Id="rId1" Type="http://schemas.openxmlformats.org/officeDocument/2006/relationships/slideLayout" Target="../slideLayouts/slideLayout25.xml"/><Relationship Id="rId6" Type="http://schemas.openxmlformats.org/officeDocument/2006/relationships/image" Target="../media/image79.png"/><Relationship Id="rId5" Type="http://schemas.openxmlformats.org/officeDocument/2006/relationships/image" Target="../media/image62.png"/><Relationship Id="rId4" Type="http://schemas.openxmlformats.org/officeDocument/2006/relationships/image" Target="../media/image78.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63.png"/></Relationships>
</file>

<file path=ppt/slides/_rels/slide2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86.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notesSlide" Target="../notesSlides/notesSlide4.xml"/><Relationship Id="rId16"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jpeg"/><Relationship Id="rId15" Type="http://schemas.openxmlformats.org/officeDocument/2006/relationships/image" Target="../media/image28.png"/><Relationship Id="rId10" Type="http://schemas.openxmlformats.org/officeDocument/2006/relationships/image" Target="../media/image23.png"/><Relationship Id="rId4" Type="http://schemas.openxmlformats.org/officeDocument/2006/relationships/image" Target="../media/image17.jpeg"/><Relationship Id="rId9" Type="http://schemas.openxmlformats.org/officeDocument/2006/relationships/image" Target="../media/image22.png"/><Relationship Id="rId14" Type="http://schemas.openxmlformats.org/officeDocument/2006/relationships/image" Target="../media/image2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s>
</file>

<file path=ppt/slides/_rels/slide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pic>
        <p:nvPicPr>
          <p:cNvPr id="324" name="Google Shape;324;p1"/>
          <p:cNvPicPr preferRelativeResize="0">
            <a:picLocks noGrp="1"/>
          </p:cNvPicPr>
          <p:nvPr>
            <p:ph type="body" idx="1"/>
          </p:nvPr>
        </p:nvPicPr>
        <p:blipFill rotWithShape="1">
          <a:blip r:embed="rId3">
            <a:alphaModFix/>
          </a:blip>
          <a:srcRect/>
          <a:stretch/>
        </p:blipFill>
        <p:spPr>
          <a:xfrm>
            <a:off x="2054404" y="1644387"/>
            <a:ext cx="8289713" cy="2289311"/>
          </a:xfrm>
          <a:prstGeom prst="rect">
            <a:avLst/>
          </a:prstGeom>
          <a:noFill/>
          <a:ln>
            <a:noFill/>
          </a:ln>
          <a:effectLst>
            <a:outerShdw blurRad="292100" dist="139700" dir="2700000" algn="tl" rotWithShape="0">
              <a:srgbClr val="333333">
                <a:alpha val="62745"/>
              </a:srgbClr>
            </a:outerShdw>
          </a:effectLst>
        </p:spPr>
      </p:pic>
      <p:pic>
        <p:nvPicPr>
          <p:cNvPr id="325" name="Google Shape;325;p1"/>
          <p:cNvPicPr preferRelativeResize="0"/>
          <p:nvPr/>
        </p:nvPicPr>
        <p:blipFill rotWithShape="1">
          <a:blip r:embed="rId4">
            <a:alphaModFix/>
          </a:blip>
          <a:srcRect/>
          <a:stretch/>
        </p:blipFill>
        <p:spPr>
          <a:xfrm>
            <a:off x="3584741" y="5101199"/>
            <a:ext cx="1674443" cy="811329"/>
          </a:xfrm>
          <a:prstGeom prst="rect">
            <a:avLst/>
          </a:prstGeom>
          <a:noFill/>
          <a:ln>
            <a:noFill/>
          </a:ln>
          <a:effectLst>
            <a:outerShdw blurRad="292100" dist="139700" dir="2700000" algn="tl" rotWithShape="0">
              <a:srgbClr val="333333">
                <a:alpha val="62745"/>
              </a:srgbClr>
            </a:outerShdw>
          </a:effectLst>
        </p:spPr>
      </p:pic>
      <p:pic>
        <p:nvPicPr>
          <p:cNvPr id="326" name="Google Shape;326;p1"/>
          <p:cNvPicPr preferRelativeResize="0"/>
          <p:nvPr/>
        </p:nvPicPr>
        <p:blipFill rotWithShape="1">
          <a:blip r:embed="rId5">
            <a:alphaModFix/>
          </a:blip>
          <a:srcRect/>
          <a:stretch/>
        </p:blipFill>
        <p:spPr>
          <a:xfrm>
            <a:off x="5713904" y="5132726"/>
            <a:ext cx="686896" cy="939600"/>
          </a:xfrm>
          <a:prstGeom prst="rect">
            <a:avLst/>
          </a:prstGeom>
          <a:noFill/>
          <a:ln>
            <a:noFill/>
          </a:ln>
          <a:effectLst>
            <a:outerShdw blurRad="292100" dist="139700" dir="2700000" algn="tl" rotWithShape="0">
              <a:srgbClr val="333333">
                <a:alpha val="62745"/>
              </a:srgbClr>
            </a:outerShdw>
          </a:effectLst>
        </p:spPr>
      </p:pic>
      <p:pic>
        <p:nvPicPr>
          <p:cNvPr id="327" name="Google Shape;327;p1"/>
          <p:cNvPicPr preferRelativeResize="0"/>
          <p:nvPr/>
        </p:nvPicPr>
        <p:blipFill rotWithShape="1">
          <a:blip r:embed="rId6">
            <a:alphaModFix/>
          </a:blip>
          <a:srcRect/>
          <a:stretch/>
        </p:blipFill>
        <p:spPr>
          <a:xfrm>
            <a:off x="6855520" y="5173759"/>
            <a:ext cx="1773174" cy="633276"/>
          </a:xfrm>
          <a:prstGeom prst="rect">
            <a:avLst/>
          </a:prstGeom>
          <a:noFill/>
          <a:ln>
            <a:noFill/>
          </a:ln>
          <a:effectLst>
            <a:outerShdw blurRad="292100" dist="139700" dir="2700000" algn="tl" rotWithShape="0">
              <a:srgbClr val="333333">
                <a:alpha val="62745"/>
              </a:srgbClr>
            </a:outerShdw>
          </a:effectLst>
        </p:spPr>
      </p:pic>
      <p:sp>
        <p:nvSpPr>
          <p:cNvPr id="328" name="Google Shape;328;p1"/>
          <p:cNvSpPr txBox="1"/>
          <p:nvPr/>
        </p:nvSpPr>
        <p:spPr>
          <a:xfrm>
            <a:off x="2576239" y="4170496"/>
            <a:ext cx="6786300" cy="1200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rgbClr val="0070C0"/>
                </a:solidFill>
                <a:latin typeface="Calibri"/>
                <a:ea typeface="Calibri"/>
                <a:cs typeface="Calibri"/>
                <a:sym typeface="Calibri"/>
              </a:rPr>
              <a:t>SHIRE RIVER ODSS PROJECT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rgbClr val="0070C0"/>
                </a:solidFill>
                <a:latin typeface="Calibri"/>
                <a:ea typeface="Calibri"/>
                <a:cs typeface="Calibri"/>
                <a:sym typeface="Calibri"/>
              </a:rPr>
              <a:t>Project overall</a:t>
            </a:r>
            <a:endParaRPr sz="2400" b="1" i="0" u="none" strike="noStrike" cap="none">
              <a:solidFill>
                <a:srgbClr val="0070C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rgbClr val="0070C0"/>
              </a:solidFill>
              <a:latin typeface="Calibri"/>
              <a:ea typeface="Calibri"/>
              <a:cs typeface="Calibri"/>
              <a:sym typeface="Calibri"/>
            </a:endParaRPr>
          </a:p>
        </p:txBody>
      </p:sp>
      <p:pic>
        <p:nvPicPr>
          <p:cNvPr id="329" name="Google Shape;329;p1"/>
          <p:cNvPicPr preferRelativeResize="0"/>
          <p:nvPr/>
        </p:nvPicPr>
        <p:blipFill rotWithShape="1">
          <a:blip r:embed="rId7">
            <a:alphaModFix/>
          </a:blip>
          <a:srcRect/>
          <a:stretch/>
        </p:blipFill>
        <p:spPr>
          <a:xfrm>
            <a:off x="368646" y="302794"/>
            <a:ext cx="1276351" cy="85090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pic>
        <p:nvPicPr>
          <p:cNvPr id="330" name="Google Shape;330;p1"/>
          <p:cNvPicPr preferRelativeResize="0"/>
          <p:nvPr/>
        </p:nvPicPr>
        <p:blipFill rotWithShape="1">
          <a:blip r:embed="rId8">
            <a:alphaModFix/>
          </a:blip>
          <a:srcRect/>
          <a:stretch/>
        </p:blipFill>
        <p:spPr>
          <a:xfrm>
            <a:off x="10458131" y="251927"/>
            <a:ext cx="1438476" cy="952633"/>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sp>
        <p:nvSpPr>
          <p:cNvPr id="331" name="Google Shape;331;p1"/>
          <p:cNvSpPr/>
          <p:nvPr/>
        </p:nvSpPr>
        <p:spPr>
          <a:xfrm>
            <a:off x="10864850" y="6464300"/>
            <a:ext cx="1073100" cy="158700"/>
          </a:xfrm>
          <a:prstGeom prst="rect">
            <a:avLst/>
          </a:prstGeom>
          <a:solidFill>
            <a:srgbClr val="0BD0D9"/>
          </a:solidFill>
          <a:ln w="9525" cap="flat" cmpd="sng">
            <a:solidFill>
              <a:srgbClr val="0BD0D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32" name="Google Shape;332;p1"/>
          <p:cNvSpPr txBox="1"/>
          <p:nvPr/>
        </p:nvSpPr>
        <p:spPr>
          <a:xfrm>
            <a:off x="2054404" y="302794"/>
            <a:ext cx="82896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rgbClr val="000000"/>
                </a:solidFill>
                <a:latin typeface="Calibri"/>
                <a:ea typeface="Calibri"/>
                <a:cs typeface="Calibri"/>
                <a:sym typeface="Calibri"/>
              </a:rPr>
              <a:t>GOVERNMENT OF MALAWI - THE WORLD BANK</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rgbClr val="000000"/>
                </a:solidFill>
                <a:latin typeface="Calibri"/>
                <a:ea typeface="Calibri"/>
                <a:cs typeface="Calibri"/>
                <a:sym typeface="Calibri"/>
              </a:rPr>
              <a:t>DWR - NWRA - DCCMS - DODMA </a:t>
            </a:r>
            <a:endParaRPr sz="2400" b="1" i="0" u="none" strike="noStrike" cap="none">
              <a:solidFill>
                <a:srgbClr val="000000"/>
              </a:solidFill>
              <a:latin typeface="Calibri"/>
              <a:ea typeface="Calibri"/>
              <a:cs typeface="Calibri"/>
              <a:sym typeface="Calibri"/>
            </a:endParaRPr>
          </a:p>
        </p:txBody>
      </p:sp>
      <p:sp>
        <p:nvSpPr>
          <p:cNvPr id="333" name="Google Shape;333;p1"/>
          <p:cNvSpPr/>
          <p:nvPr/>
        </p:nvSpPr>
        <p:spPr>
          <a:xfrm>
            <a:off x="10745100" y="641880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i="0" u="none" strike="noStrike" cap="none" dirty="0">
                <a:solidFill>
                  <a:srgbClr val="000000"/>
                </a:solidFill>
                <a:latin typeface="Calibri"/>
                <a:ea typeface="Calibri"/>
                <a:cs typeface="Calibri"/>
                <a:sym typeface="Calibri"/>
              </a:rPr>
              <a:t>9 December 2024</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g3150c9c559b_0_807"/>
          <p:cNvSpPr txBox="1"/>
          <p:nvPr/>
        </p:nvSpPr>
        <p:spPr>
          <a:xfrm>
            <a:off x="1455938" y="249238"/>
            <a:ext cx="9072900" cy="776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800"/>
              <a:buFont typeface="Arial"/>
              <a:buNone/>
            </a:pPr>
            <a:r>
              <a:rPr lang="en-GB" sz="2800" b="1" i="0" u="none" strike="noStrike" cap="none">
                <a:solidFill>
                  <a:srgbClr val="0070C0"/>
                </a:solidFill>
                <a:latin typeface="Calibri"/>
                <a:ea typeface="Calibri"/>
                <a:cs typeface="Calibri"/>
                <a:sym typeface="Calibri"/>
              </a:rPr>
              <a:t>HAZARD MAPS PRODUCTION</a:t>
            </a:r>
            <a:endParaRPr sz="2800" b="1" i="0" u="none" strike="noStrike" cap="none">
              <a:solidFill>
                <a:srgbClr val="0070C0"/>
              </a:solidFill>
              <a:latin typeface="Calibri"/>
              <a:ea typeface="Calibri"/>
              <a:cs typeface="Calibri"/>
              <a:sym typeface="Calibri"/>
            </a:endParaRPr>
          </a:p>
        </p:txBody>
      </p:sp>
      <p:sp>
        <p:nvSpPr>
          <p:cNvPr id="513" name="Google Shape;513;g3150c9c559b_0_807"/>
          <p:cNvSpPr/>
          <p:nvPr/>
        </p:nvSpPr>
        <p:spPr>
          <a:xfrm>
            <a:off x="8725835" y="1562525"/>
            <a:ext cx="1475129" cy="569644"/>
          </a:xfrm>
          <a:custGeom>
            <a:avLst/>
            <a:gdLst/>
            <a:ahLst/>
            <a:cxnLst/>
            <a:rect l="l" t="t" r="r" b="b"/>
            <a:pathLst>
              <a:path w="3619948" h="479700" extrusionOk="0">
                <a:moveTo>
                  <a:pt x="0" y="79952"/>
                </a:moveTo>
                <a:cubicBezTo>
                  <a:pt x="0" y="35796"/>
                  <a:pt x="35796" y="0"/>
                  <a:pt x="79952" y="0"/>
                </a:cubicBezTo>
                <a:lnTo>
                  <a:pt x="3539996" y="0"/>
                </a:lnTo>
                <a:cubicBezTo>
                  <a:pt x="3584152" y="0"/>
                  <a:pt x="3619948" y="35796"/>
                  <a:pt x="3619948" y="79952"/>
                </a:cubicBezTo>
                <a:lnTo>
                  <a:pt x="3619948" y="399748"/>
                </a:lnTo>
                <a:cubicBezTo>
                  <a:pt x="3619948" y="443904"/>
                  <a:pt x="3584152" y="479700"/>
                  <a:pt x="3539996" y="479700"/>
                </a:cubicBezTo>
                <a:lnTo>
                  <a:pt x="79952" y="479700"/>
                </a:lnTo>
                <a:cubicBezTo>
                  <a:pt x="35796" y="479700"/>
                  <a:pt x="0" y="443904"/>
                  <a:pt x="0" y="399748"/>
                </a:cubicBezTo>
                <a:lnTo>
                  <a:pt x="0" y="79952"/>
                </a:lnTo>
                <a:close/>
              </a:path>
            </a:pathLst>
          </a:custGeom>
          <a:solidFill>
            <a:srgbClr val="FFFFFF"/>
          </a:solidFill>
          <a:ln w="12600" cap="flat" cmpd="sng">
            <a:solidFill>
              <a:srgbClr val="676767"/>
            </a:solidFill>
            <a:prstDash val="solid"/>
            <a:miter lim="8000"/>
            <a:headEnd type="none" w="sm" len="sm"/>
            <a:tailEnd type="none" w="sm" len="sm"/>
          </a:ln>
        </p:spPr>
        <p:txBody>
          <a:bodyPr spcFirstLastPara="1" wrap="square" lIns="99700" tIns="99700" rIns="99700" bIns="99700"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n-GB" sz="1400" b="1" i="0" u="none" strike="noStrike" cap="none">
                <a:solidFill>
                  <a:srgbClr val="17406D"/>
                </a:solidFill>
                <a:latin typeface="Calibri"/>
                <a:ea typeface="Calibri"/>
                <a:cs typeface="Calibri"/>
                <a:sym typeface="Calibri"/>
              </a:rPr>
              <a:t>Velocity Map</a:t>
            </a:r>
            <a:endParaRPr sz="1400" b="0" i="0" u="none" strike="noStrike" cap="none">
              <a:solidFill>
                <a:srgbClr val="000000"/>
              </a:solidFill>
              <a:latin typeface="Arial"/>
              <a:ea typeface="Arial"/>
              <a:cs typeface="Arial"/>
              <a:sym typeface="Arial"/>
            </a:endParaRPr>
          </a:p>
        </p:txBody>
      </p:sp>
      <p:pic>
        <p:nvPicPr>
          <p:cNvPr id="514" name="Google Shape;514;g3150c9c559b_0_807"/>
          <p:cNvPicPr preferRelativeResize="0"/>
          <p:nvPr/>
        </p:nvPicPr>
        <p:blipFill rotWithShape="1">
          <a:blip r:embed="rId3">
            <a:alphaModFix/>
          </a:blip>
          <a:srcRect/>
          <a:stretch/>
        </p:blipFill>
        <p:spPr>
          <a:xfrm>
            <a:off x="651797" y="2177030"/>
            <a:ext cx="5340251" cy="3939450"/>
          </a:xfrm>
          <a:prstGeom prst="rect">
            <a:avLst/>
          </a:prstGeom>
          <a:noFill/>
          <a:ln>
            <a:noFill/>
          </a:ln>
        </p:spPr>
      </p:pic>
      <p:sp>
        <p:nvSpPr>
          <p:cNvPr id="515" name="Google Shape;515;g3150c9c559b_0_807"/>
          <p:cNvSpPr/>
          <p:nvPr/>
        </p:nvSpPr>
        <p:spPr>
          <a:xfrm>
            <a:off x="2007348" y="1562525"/>
            <a:ext cx="1719475" cy="569644"/>
          </a:xfrm>
          <a:custGeom>
            <a:avLst/>
            <a:gdLst/>
            <a:ahLst/>
            <a:cxnLst/>
            <a:rect l="l" t="t" r="r" b="b"/>
            <a:pathLst>
              <a:path w="3619948" h="479700" extrusionOk="0">
                <a:moveTo>
                  <a:pt x="0" y="79952"/>
                </a:moveTo>
                <a:cubicBezTo>
                  <a:pt x="0" y="35796"/>
                  <a:pt x="35796" y="0"/>
                  <a:pt x="79952" y="0"/>
                </a:cubicBezTo>
                <a:lnTo>
                  <a:pt x="3539996" y="0"/>
                </a:lnTo>
                <a:cubicBezTo>
                  <a:pt x="3584152" y="0"/>
                  <a:pt x="3619948" y="35796"/>
                  <a:pt x="3619948" y="79952"/>
                </a:cubicBezTo>
                <a:lnTo>
                  <a:pt x="3619948" y="399748"/>
                </a:lnTo>
                <a:cubicBezTo>
                  <a:pt x="3619948" y="443904"/>
                  <a:pt x="3584152" y="479700"/>
                  <a:pt x="3539996" y="479700"/>
                </a:cubicBezTo>
                <a:lnTo>
                  <a:pt x="79952" y="479700"/>
                </a:lnTo>
                <a:cubicBezTo>
                  <a:pt x="35796" y="479700"/>
                  <a:pt x="0" y="443904"/>
                  <a:pt x="0" y="399748"/>
                </a:cubicBezTo>
                <a:lnTo>
                  <a:pt x="0" y="79952"/>
                </a:lnTo>
                <a:close/>
              </a:path>
            </a:pathLst>
          </a:custGeom>
          <a:solidFill>
            <a:srgbClr val="FFFFFF"/>
          </a:solidFill>
          <a:ln w="12600" cap="flat" cmpd="sng">
            <a:solidFill>
              <a:srgbClr val="676767"/>
            </a:solidFill>
            <a:prstDash val="solid"/>
            <a:miter lim="8000"/>
            <a:headEnd type="none" w="sm" len="sm"/>
            <a:tailEnd type="none" w="sm" len="sm"/>
          </a:ln>
        </p:spPr>
        <p:txBody>
          <a:bodyPr spcFirstLastPara="1" wrap="square" lIns="99700" tIns="99700" rIns="99700" bIns="99700"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n-GB" sz="1400" b="1" i="0" u="none" strike="noStrike" cap="none">
                <a:solidFill>
                  <a:srgbClr val="17406D"/>
                </a:solidFill>
                <a:latin typeface="Calibri"/>
                <a:ea typeface="Calibri"/>
                <a:cs typeface="Calibri"/>
                <a:sym typeface="Calibri"/>
              </a:rPr>
              <a:t>Water Depth Map</a:t>
            </a:r>
            <a:endParaRPr sz="1400" b="0" i="0" u="none" strike="noStrike" cap="none">
              <a:solidFill>
                <a:srgbClr val="000000"/>
              </a:solidFill>
              <a:latin typeface="Arial"/>
              <a:ea typeface="Arial"/>
              <a:cs typeface="Arial"/>
              <a:sym typeface="Arial"/>
            </a:endParaRPr>
          </a:p>
        </p:txBody>
      </p:sp>
      <p:pic>
        <p:nvPicPr>
          <p:cNvPr id="516" name="Google Shape;516;g3150c9c559b_0_807"/>
          <p:cNvPicPr preferRelativeResize="0"/>
          <p:nvPr/>
        </p:nvPicPr>
        <p:blipFill rotWithShape="1">
          <a:blip r:embed="rId4">
            <a:alphaModFix/>
          </a:blip>
          <a:srcRect/>
          <a:stretch/>
        </p:blipFill>
        <p:spPr>
          <a:xfrm>
            <a:off x="6289055" y="2182056"/>
            <a:ext cx="5359352" cy="39394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g3150c9c559b_0_835"/>
          <p:cNvSpPr txBox="1"/>
          <p:nvPr/>
        </p:nvSpPr>
        <p:spPr>
          <a:xfrm>
            <a:off x="1455938" y="249238"/>
            <a:ext cx="9072900" cy="776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800"/>
              <a:buFont typeface="Arial"/>
              <a:buNone/>
            </a:pPr>
            <a:r>
              <a:rPr lang="en-GB" sz="2800" b="1" i="0" u="none" strike="noStrike" cap="none">
                <a:solidFill>
                  <a:srgbClr val="0070C0"/>
                </a:solidFill>
                <a:latin typeface="Calibri"/>
                <a:ea typeface="Calibri"/>
                <a:cs typeface="Calibri"/>
                <a:sym typeface="Calibri"/>
              </a:rPr>
              <a:t>HAZARD MAPS PRODUCTION</a:t>
            </a:r>
            <a:endParaRPr sz="2800" b="1" i="0" u="none" strike="noStrike" cap="none">
              <a:solidFill>
                <a:srgbClr val="0070C0"/>
              </a:solidFill>
              <a:latin typeface="Calibri"/>
              <a:ea typeface="Calibri"/>
              <a:cs typeface="Calibri"/>
              <a:sym typeface="Calibri"/>
            </a:endParaRPr>
          </a:p>
        </p:txBody>
      </p:sp>
      <p:sp>
        <p:nvSpPr>
          <p:cNvPr id="531" name="Google Shape;531;g3150c9c559b_0_835"/>
          <p:cNvSpPr/>
          <p:nvPr/>
        </p:nvSpPr>
        <p:spPr>
          <a:xfrm>
            <a:off x="276000" y="1381125"/>
            <a:ext cx="4933800" cy="1498225"/>
          </a:xfrm>
          <a:prstGeom prst="rect">
            <a:avLst/>
          </a:prstGeom>
          <a:noFill/>
          <a:ln>
            <a:noFill/>
          </a:ln>
        </p:spPr>
        <p:txBody>
          <a:bodyPr spcFirstLastPara="1" wrap="square" lIns="90000" tIns="45000" rIns="90000" bIns="45000" anchor="t" anchorCtr="0">
            <a:noAutofit/>
          </a:bodyPr>
          <a:lstStyle/>
          <a:p>
            <a:pPr marL="0" marR="0" lvl="0" indent="0" algn="just"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libri"/>
                <a:ea typeface="Calibri"/>
                <a:cs typeface="Calibri"/>
                <a:sym typeface="Calibri"/>
              </a:rPr>
              <a:t>Inundation maps were converted in </a:t>
            </a:r>
            <a:r>
              <a:rPr lang="en-GB" sz="1800" b="1" i="0" u="none" strike="noStrike" cap="none" dirty="0">
                <a:solidFill>
                  <a:srgbClr val="000000"/>
                </a:solidFill>
                <a:latin typeface="Calibri"/>
                <a:ea typeface="Calibri"/>
                <a:cs typeface="Calibri"/>
                <a:sym typeface="Calibri"/>
              </a:rPr>
              <a:t>flood hazard maps </a:t>
            </a:r>
            <a:r>
              <a:rPr lang="en-GB" sz="1800" i="0" u="none" strike="noStrike" cap="none" dirty="0">
                <a:solidFill>
                  <a:srgbClr val="000000"/>
                </a:solidFill>
                <a:latin typeface="Calibri"/>
                <a:ea typeface="Calibri"/>
                <a:cs typeface="Calibri"/>
                <a:sym typeface="Calibri"/>
              </a:rPr>
              <a:t>for each return period (25, 50, 100, 200 years), </a:t>
            </a:r>
            <a:r>
              <a:rPr lang="en-GB" sz="1800" b="0" i="0" u="none" strike="noStrike" cap="none" dirty="0">
                <a:solidFill>
                  <a:srgbClr val="000000"/>
                </a:solidFill>
                <a:latin typeface="Calibri"/>
                <a:ea typeface="Calibri"/>
                <a:cs typeface="Calibri"/>
                <a:sym typeface="Calibri"/>
              </a:rPr>
              <a:t>using the </a:t>
            </a:r>
            <a:r>
              <a:rPr lang="en-GB" sz="1800" b="1" i="0" u="none" strike="noStrike" cap="none" dirty="0">
                <a:solidFill>
                  <a:schemeClr val="tx1"/>
                </a:solidFill>
                <a:latin typeface="Calibri"/>
                <a:ea typeface="Calibri"/>
                <a:cs typeface="Calibri"/>
                <a:sym typeface="Calibri"/>
              </a:rPr>
              <a:t>water depth - velocity matrix </a:t>
            </a:r>
            <a:r>
              <a:rPr lang="en-GB" sz="1800" b="0" i="0" u="none" strike="noStrike" cap="none" dirty="0">
                <a:solidFill>
                  <a:srgbClr val="000000"/>
                </a:solidFill>
                <a:latin typeface="Calibri"/>
                <a:ea typeface="Calibri"/>
                <a:cs typeface="Calibri"/>
                <a:sym typeface="Calibri"/>
              </a:rPr>
              <a:t>developed by Priest et al., in 2008 (international methodology)</a:t>
            </a:r>
            <a:r>
              <a:rPr lang="en-GB" sz="1800" b="1" i="0" u="none" strike="noStrike" cap="none" dirty="0">
                <a:solidFill>
                  <a:srgbClr val="387026"/>
                </a:solidFill>
                <a:latin typeface="Calibri"/>
                <a:ea typeface="Calibri"/>
                <a:cs typeface="Calibri"/>
                <a:sym typeface="Calibri"/>
              </a:rPr>
              <a:t>. </a:t>
            </a:r>
            <a:endParaRPr sz="1800" b="0" i="0" u="none" strike="noStrike" cap="none" dirty="0">
              <a:solidFill>
                <a:srgbClr val="000000"/>
              </a:solidFill>
              <a:latin typeface="Arial"/>
              <a:ea typeface="Arial"/>
              <a:cs typeface="Arial"/>
              <a:sym typeface="Arial"/>
            </a:endParaRPr>
          </a:p>
        </p:txBody>
      </p:sp>
      <p:pic>
        <p:nvPicPr>
          <p:cNvPr id="532" name="Google Shape;532;g3150c9c559b_0_835"/>
          <p:cNvPicPr preferRelativeResize="0"/>
          <p:nvPr/>
        </p:nvPicPr>
        <p:blipFill rotWithShape="1">
          <a:blip r:embed="rId3">
            <a:alphaModFix/>
          </a:blip>
          <a:srcRect/>
          <a:stretch/>
        </p:blipFill>
        <p:spPr>
          <a:xfrm>
            <a:off x="328600" y="3121576"/>
            <a:ext cx="4804875" cy="3035500"/>
          </a:xfrm>
          <a:prstGeom prst="rect">
            <a:avLst/>
          </a:prstGeom>
          <a:noFill/>
          <a:ln>
            <a:noFill/>
          </a:ln>
        </p:spPr>
      </p:pic>
      <p:sp>
        <p:nvSpPr>
          <p:cNvPr id="533" name="Google Shape;533;g3150c9c559b_0_835"/>
          <p:cNvSpPr/>
          <p:nvPr/>
        </p:nvSpPr>
        <p:spPr>
          <a:xfrm>
            <a:off x="8326080" y="1638720"/>
            <a:ext cx="2036221" cy="569644"/>
          </a:xfrm>
          <a:custGeom>
            <a:avLst/>
            <a:gdLst/>
            <a:ahLst/>
            <a:cxnLst/>
            <a:rect l="l" t="t" r="r" b="b"/>
            <a:pathLst>
              <a:path w="3619948" h="479700" extrusionOk="0">
                <a:moveTo>
                  <a:pt x="0" y="79952"/>
                </a:moveTo>
                <a:cubicBezTo>
                  <a:pt x="0" y="35796"/>
                  <a:pt x="35796" y="0"/>
                  <a:pt x="79952" y="0"/>
                </a:cubicBezTo>
                <a:lnTo>
                  <a:pt x="3539996" y="0"/>
                </a:lnTo>
                <a:cubicBezTo>
                  <a:pt x="3584152" y="0"/>
                  <a:pt x="3619948" y="35796"/>
                  <a:pt x="3619948" y="79952"/>
                </a:cubicBezTo>
                <a:lnTo>
                  <a:pt x="3619948" y="399748"/>
                </a:lnTo>
                <a:cubicBezTo>
                  <a:pt x="3619948" y="443904"/>
                  <a:pt x="3584152" y="479700"/>
                  <a:pt x="3539996" y="479700"/>
                </a:cubicBezTo>
                <a:lnTo>
                  <a:pt x="79952" y="479700"/>
                </a:lnTo>
                <a:cubicBezTo>
                  <a:pt x="35796" y="479700"/>
                  <a:pt x="0" y="443904"/>
                  <a:pt x="0" y="399748"/>
                </a:cubicBezTo>
                <a:lnTo>
                  <a:pt x="0" y="79952"/>
                </a:lnTo>
                <a:close/>
              </a:path>
            </a:pathLst>
          </a:custGeom>
          <a:solidFill>
            <a:srgbClr val="FFFFFF"/>
          </a:solidFill>
          <a:ln w="12600" cap="flat" cmpd="sng">
            <a:solidFill>
              <a:srgbClr val="676767"/>
            </a:solidFill>
            <a:prstDash val="solid"/>
            <a:miter lim="8000"/>
            <a:headEnd type="none" w="sm" len="sm"/>
            <a:tailEnd type="none" w="sm" len="sm"/>
          </a:ln>
        </p:spPr>
        <p:txBody>
          <a:bodyPr spcFirstLastPara="1" wrap="square" lIns="99700" tIns="99700" rIns="99700" bIns="99700"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n-GB" sz="1400" b="1" i="0" u="none" strike="noStrike" cap="none">
                <a:solidFill>
                  <a:srgbClr val="17406D"/>
                </a:solidFill>
                <a:latin typeface="Calibri"/>
                <a:ea typeface="Calibri"/>
                <a:cs typeface="Calibri"/>
                <a:sym typeface="Calibri"/>
              </a:rPr>
              <a:t>FLOOD HAZARD MAP</a:t>
            </a:r>
            <a:endParaRPr sz="1400" b="0" i="0" u="none" strike="noStrike" cap="none">
              <a:solidFill>
                <a:srgbClr val="000000"/>
              </a:solidFill>
              <a:latin typeface="Arial"/>
              <a:ea typeface="Arial"/>
              <a:cs typeface="Arial"/>
              <a:sym typeface="Arial"/>
            </a:endParaRPr>
          </a:p>
        </p:txBody>
      </p:sp>
      <p:sp>
        <p:nvSpPr>
          <p:cNvPr id="534" name="Google Shape;534;g3150c9c559b_0_835"/>
          <p:cNvSpPr/>
          <p:nvPr/>
        </p:nvSpPr>
        <p:spPr>
          <a:xfrm>
            <a:off x="5150900" y="4263750"/>
            <a:ext cx="696000" cy="6354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35" name="Google Shape;535;g3150c9c559b_0_835"/>
          <p:cNvPicPr preferRelativeResize="0"/>
          <p:nvPr/>
        </p:nvPicPr>
        <p:blipFill rotWithShape="1">
          <a:blip r:embed="rId4">
            <a:alphaModFix/>
          </a:blip>
          <a:srcRect/>
          <a:stretch/>
        </p:blipFill>
        <p:spPr>
          <a:xfrm>
            <a:off x="5890879" y="2380450"/>
            <a:ext cx="5680874" cy="40052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g31510482b90_0_398"/>
          <p:cNvSpPr txBox="1"/>
          <p:nvPr/>
        </p:nvSpPr>
        <p:spPr>
          <a:xfrm>
            <a:off x="1455840" y="325320"/>
            <a:ext cx="9072600" cy="630000"/>
          </a:xfrm>
          <a:prstGeom prst="rect">
            <a:avLst/>
          </a:prstGeom>
          <a:noFill/>
          <a:ln>
            <a:noFill/>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Clr>
                <a:srgbClr val="000000"/>
              </a:buClr>
              <a:buSzPts val="3600"/>
              <a:buFont typeface="Arial"/>
              <a:buNone/>
            </a:pPr>
            <a:r>
              <a:rPr lang="en-GB" sz="2800" b="1" i="0" u="none" strike="noStrike" cap="none">
                <a:solidFill>
                  <a:srgbClr val="0070C0"/>
                </a:solidFill>
                <a:latin typeface="Calibri"/>
                <a:ea typeface="Calibri"/>
                <a:cs typeface="Calibri"/>
                <a:sym typeface="Calibri"/>
              </a:rPr>
              <a:t>Drought monitoring</a:t>
            </a:r>
            <a:endParaRPr sz="2800" b="0" i="0" u="none" strike="noStrike" cap="none">
              <a:solidFill>
                <a:srgbClr val="000000"/>
              </a:solidFill>
              <a:latin typeface="Calibri"/>
              <a:ea typeface="Calibri"/>
              <a:cs typeface="Calibri"/>
              <a:sym typeface="Calibri"/>
            </a:endParaRPr>
          </a:p>
        </p:txBody>
      </p:sp>
      <p:sp>
        <p:nvSpPr>
          <p:cNvPr id="642" name="Google Shape;642;g31510482b90_0_398"/>
          <p:cNvSpPr/>
          <p:nvPr/>
        </p:nvSpPr>
        <p:spPr>
          <a:xfrm>
            <a:off x="221250" y="1649250"/>
            <a:ext cx="7247100" cy="3846900"/>
          </a:xfrm>
          <a:prstGeom prst="rect">
            <a:avLst/>
          </a:prstGeom>
          <a:noFill/>
          <a:ln>
            <a:noFill/>
          </a:ln>
        </p:spPr>
        <p:txBody>
          <a:bodyPr spcFirstLastPara="1" wrap="square" lIns="90000" tIns="45000" rIns="90000" bIns="45000" anchor="t" anchorCtr="0">
            <a:noAutofit/>
          </a:bodyPr>
          <a:lstStyle/>
          <a:p>
            <a:pPr marL="457200" marR="0" lvl="0" indent="-342900" algn="just" rtl="0">
              <a:lnSpc>
                <a:spcPct val="100000"/>
              </a:lnSpc>
              <a:spcBef>
                <a:spcPts val="1000"/>
              </a:spcBef>
              <a:spcAft>
                <a:spcPts val="0"/>
              </a:spcAft>
              <a:buClr>
                <a:schemeClr val="dk1"/>
              </a:buClr>
              <a:buSzPts val="1800"/>
              <a:buFont typeface="Calibri"/>
              <a:buChar char="●"/>
            </a:pPr>
            <a:r>
              <a:rPr lang="en-GB" sz="1800" b="0" i="0" u="none" strike="noStrike" cap="none" dirty="0">
                <a:solidFill>
                  <a:schemeClr val="dk1"/>
                </a:solidFill>
                <a:latin typeface="Calibri"/>
                <a:ea typeface="Calibri"/>
                <a:cs typeface="Calibri"/>
                <a:sym typeface="Calibri"/>
              </a:rPr>
              <a:t>Drought monitoring indices:</a:t>
            </a:r>
            <a:endParaRPr sz="1800" b="0" i="0" u="none" strike="noStrike" cap="none" dirty="0">
              <a:solidFill>
                <a:schemeClr val="dk1"/>
              </a:solidFill>
              <a:latin typeface="Calibri"/>
              <a:ea typeface="Calibri"/>
              <a:cs typeface="Calibri"/>
              <a:sym typeface="Calibri"/>
            </a:endParaRPr>
          </a:p>
          <a:p>
            <a:pPr marL="914400" marR="0" lvl="1" indent="-342900" algn="just" rtl="0">
              <a:lnSpc>
                <a:spcPct val="100000"/>
              </a:lnSpc>
              <a:spcBef>
                <a:spcPts val="1000"/>
              </a:spcBef>
              <a:spcAft>
                <a:spcPts val="0"/>
              </a:spcAft>
              <a:buClr>
                <a:schemeClr val="dk1"/>
              </a:buClr>
              <a:buSzPts val="1800"/>
              <a:buFont typeface="Calibri"/>
              <a:buChar char="○"/>
            </a:pPr>
            <a:r>
              <a:rPr lang="en-GB" sz="1800" b="0" i="0" u="none" strike="noStrike" cap="none" dirty="0">
                <a:solidFill>
                  <a:schemeClr val="dk1"/>
                </a:solidFill>
                <a:latin typeface="Calibri"/>
                <a:ea typeface="Calibri"/>
                <a:cs typeface="Calibri"/>
                <a:sym typeface="Calibri"/>
              </a:rPr>
              <a:t>Water Balance Index (WBI): obtained from ERA5-land</a:t>
            </a:r>
            <a:r>
              <a:rPr lang="en-GB" sz="1800" b="0" i="0" u="none" strike="noStrike" cap="none" baseline="30000" dirty="0">
                <a:solidFill>
                  <a:schemeClr val="dk1"/>
                </a:solidFill>
                <a:latin typeface="Calibri"/>
                <a:ea typeface="Calibri"/>
                <a:cs typeface="Calibri"/>
                <a:sym typeface="Calibri"/>
              </a:rPr>
              <a:t>1</a:t>
            </a:r>
            <a:r>
              <a:rPr lang="en-GB" sz="1800" b="0" i="0" u="none" strike="noStrike" cap="none" dirty="0">
                <a:solidFill>
                  <a:schemeClr val="dk1"/>
                </a:solidFill>
                <a:latin typeface="Calibri"/>
                <a:ea typeface="Calibri"/>
                <a:cs typeface="Calibri"/>
                <a:sym typeface="Calibri"/>
              </a:rPr>
              <a:t> reanalysis product with daily update</a:t>
            </a:r>
            <a:endParaRPr sz="1800" b="0" i="0" u="none" strike="noStrike" cap="none" dirty="0">
              <a:solidFill>
                <a:schemeClr val="dk1"/>
              </a:solidFill>
              <a:latin typeface="Calibri"/>
              <a:ea typeface="Calibri"/>
              <a:cs typeface="Calibri"/>
              <a:sym typeface="Calibri"/>
            </a:endParaRPr>
          </a:p>
          <a:p>
            <a:pPr marL="914400" marR="0" lvl="1" indent="-342900" algn="just" rtl="0">
              <a:lnSpc>
                <a:spcPct val="100000"/>
              </a:lnSpc>
              <a:spcBef>
                <a:spcPts val="1000"/>
              </a:spcBef>
              <a:spcAft>
                <a:spcPts val="0"/>
              </a:spcAft>
              <a:buClr>
                <a:schemeClr val="dk1"/>
              </a:buClr>
              <a:buSzPts val="1800"/>
              <a:buFont typeface="Calibri"/>
              <a:buChar char="○"/>
            </a:pPr>
            <a:r>
              <a:rPr lang="en-GB" sz="1800" b="0" i="0" u="none" strike="noStrike" cap="none" dirty="0">
                <a:solidFill>
                  <a:schemeClr val="dk1"/>
                </a:solidFill>
                <a:latin typeface="Calibri"/>
                <a:ea typeface="Calibri"/>
                <a:cs typeface="Calibri"/>
                <a:sym typeface="Calibri"/>
              </a:rPr>
              <a:t>Soil Water Index (SWI): obtained from the Copernicus Land</a:t>
            </a:r>
            <a:r>
              <a:rPr lang="en-GB" sz="1800" b="0" i="0" u="none" strike="noStrike" cap="none" baseline="30000" dirty="0">
                <a:solidFill>
                  <a:schemeClr val="dk1"/>
                </a:solidFill>
                <a:latin typeface="Calibri"/>
                <a:ea typeface="Calibri"/>
                <a:cs typeface="Calibri"/>
                <a:sym typeface="Calibri"/>
              </a:rPr>
              <a:t>2</a:t>
            </a:r>
            <a:r>
              <a:rPr lang="en-GB" sz="1800" b="0" i="0" u="none" strike="noStrike" cap="none" dirty="0">
                <a:solidFill>
                  <a:schemeClr val="dk1"/>
                </a:solidFill>
                <a:latin typeface="Calibri"/>
                <a:ea typeface="Calibri"/>
                <a:cs typeface="Calibri"/>
                <a:sym typeface="Calibri"/>
              </a:rPr>
              <a:t> service with a resolution of 12.5 km and a daily update</a:t>
            </a:r>
            <a:endParaRPr sz="1800" b="0" i="0" u="none" strike="noStrike" cap="none" dirty="0">
              <a:solidFill>
                <a:schemeClr val="dk1"/>
              </a:solidFill>
              <a:latin typeface="Calibri"/>
              <a:ea typeface="Calibri"/>
              <a:cs typeface="Calibri"/>
              <a:sym typeface="Calibri"/>
            </a:endParaRPr>
          </a:p>
          <a:p>
            <a:pPr marL="914400" marR="0" lvl="1" indent="-342900" algn="just" rtl="0">
              <a:lnSpc>
                <a:spcPct val="100000"/>
              </a:lnSpc>
              <a:spcBef>
                <a:spcPts val="1000"/>
              </a:spcBef>
              <a:spcAft>
                <a:spcPts val="0"/>
              </a:spcAft>
              <a:buClr>
                <a:schemeClr val="dk1"/>
              </a:buClr>
              <a:buSzPts val="1800"/>
              <a:buFont typeface="Calibri"/>
              <a:buChar char="○"/>
            </a:pPr>
            <a:r>
              <a:rPr lang="en-GB" sz="1800" b="0" i="0" u="none" strike="noStrike" cap="none" dirty="0">
                <a:solidFill>
                  <a:schemeClr val="dk1"/>
                </a:solidFill>
                <a:latin typeface="Calibri"/>
                <a:ea typeface="Calibri"/>
                <a:cs typeface="Calibri"/>
                <a:sym typeface="Calibri"/>
              </a:rPr>
              <a:t>Normalised Difference Vegetation Index (NDVI): obtained from the Copernicus Land</a:t>
            </a:r>
            <a:r>
              <a:rPr lang="en-GB" sz="1800" b="0" i="0" u="none" strike="noStrike" cap="none" baseline="30000" dirty="0">
                <a:solidFill>
                  <a:schemeClr val="dk1"/>
                </a:solidFill>
                <a:latin typeface="Calibri"/>
                <a:ea typeface="Calibri"/>
                <a:cs typeface="Calibri"/>
                <a:sym typeface="Calibri"/>
              </a:rPr>
              <a:t>3</a:t>
            </a:r>
            <a:r>
              <a:rPr lang="en-GB" sz="1800" b="0" i="0" u="none" strike="noStrike" cap="none" dirty="0">
                <a:solidFill>
                  <a:schemeClr val="dk1"/>
                </a:solidFill>
                <a:latin typeface="Calibri"/>
                <a:ea typeface="Calibri"/>
                <a:cs typeface="Calibri"/>
                <a:sym typeface="Calibri"/>
              </a:rPr>
              <a:t> service with a resolution of 300 m and a 10 days update</a:t>
            </a:r>
            <a:endParaRPr sz="1800" b="0" i="0" u="none" strike="noStrike" cap="none" dirty="0">
              <a:solidFill>
                <a:schemeClr val="dk1"/>
              </a:solidFill>
              <a:latin typeface="Calibri"/>
              <a:ea typeface="Calibri"/>
              <a:cs typeface="Calibri"/>
              <a:sym typeface="Calibri"/>
            </a:endParaRPr>
          </a:p>
          <a:p>
            <a:pPr marL="457200" marR="0" lvl="0" indent="-342900" algn="just" rtl="0">
              <a:lnSpc>
                <a:spcPct val="100000"/>
              </a:lnSpc>
              <a:spcBef>
                <a:spcPts val="1000"/>
              </a:spcBef>
              <a:spcAft>
                <a:spcPts val="0"/>
              </a:spcAft>
              <a:buClr>
                <a:schemeClr val="dk1"/>
              </a:buClr>
              <a:buSzPts val="1800"/>
              <a:buFont typeface="Calibri"/>
              <a:buChar char="●"/>
            </a:pPr>
            <a:r>
              <a:rPr lang="en-GB" sz="1800" b="0" i="0" u="none" strike="noStrike" cap="none" dirty="0">
                <a:solidFill>
                  <a:schemeClr val="dk1"/>
                </a:solidFill>
                <a:latin typeface="Calibri"/>
                <a:ea typeface="Calibri"/>
                <a:cs typeface="Calibri"/>
                <a:sym typeface="Calibri"/>
              </a:rPr>
              <a:t>Forecast drought index:</a:t>
            </a:r>
            <a:endParaRPr sz="1800" b="0" i="0" u="none" strike="noStrike" cap="none" dirty="0">
              <a:solidFill>
                <a:schemeClr val="dk1"/>
              </a:solidFill>
              <a:latin typeface="Calibri"/>
              <a:ea typeface="Calibri"/>
              <a:cs typeface="Calibri"/>
              <a:sym typeface="Calibri"/>
            </a:endParaRPr>
          </a:p>
          <a:p>
            <a:pPr marL="914400" marR="0" lvl="1" indent="-342900" algn="just" rtl="0">
              <a:lnSpc>
                <a:spcPct val="100000"/>
              </a:lnSpc>
              <a:spcBef>
                <a:spcPts val="1000"/>
              </a:spcBef>
              <a:spcAft>
                <a:spcPts val="0"/>
              </a:spcAft>
              <a:buClr>
                <a:schemeClr val="dk1"/>
              </a:buClr>
              <a:buSzPts val="1800"/>
              <a:buFont typeface="Calibri"/>
              <a:buChar char="○"/>
            </a:pPr>
            <a:r>
              <a:rPr lang="en-GB" sz="1800" b="0" i="0" u="none" strike="noStrike" cap="none" dirty="0">
                <a:solidFill>
                  <a:schemeClr val="dk1"/>
                </a:solidFill>
                <a:latin typeface="Calibri"/>
                <a:ea typeface="Calibri"/>
                <a:cs typeface="Calibri"/>
                <a:sym typeface="Calibri"/>
              </a:rPr>
              <a:t>forecast of the WBI (</a:t>
            </a:r>
            <a:r>
              <a:rPr lang="en-GB" sz="1800" b="0" i="0" u="none" strike="noStrike" cap="none" dirty="0" err="1">
                <a:solidFill>
                  <a:schemeClr val="dk1"/>
                </a:solidFill>
                <a:latin typeface="Calibri"/>
                <a:ea typeface="Calibri"/>
                <a:cs typeface="Calibri"/>
                <a:sym typeface="Calibri"/>
              </a:rPr>
              <a:t>WBIf</a:t>
            </a:r>
            <a:r>
              <a:rPr lang="en-GB" sz="1800" b="0" i="0" u="none" strike="noStrike" cap="none" dirty="0">
                <a:solidFill>
                  <a:schemeClr val="dk1"/>
                </a:solidFill>
                <a:latin typeface="Calibri"/>
                <a:ea typeface="Calibri"/>
                <a:cs typeface="Calibri"/>
                <a:sym typeface="Calibri"/>
              </a:rPr>
              <a:t>): obtained from the seasonal product by ECMWF and updated every month</a:t>
            </a:r>
            <a:endParaRPr sz="1800" b="0" i="0" u="none" strike="noStrike" cap="none" dirty="0">
              <a:solidFill>
                <a:srgbClr val="000000"/>
              </a:solidFill>
              <a:latin typeface="Arial"/>
              <a:ea typeface="Arial"/>
              <a:cs typeface="Arial"/>
              <a:sym typeface="Arial"/>
            </a:endParaRPr>
          </a:p>
        </p:txBody>
      </p:sp>
      <p:sp>
        <p:nvSpPr>
          <p:cNvPr id="643" name="Google Shape;643;g31510482b90_0_398"/>
          <p:cNvSpPr/>
          <p:nvPr/>
        </p:nvSpPr>
        <p:spPr>
          <a:xfrm>
            <a:off x="10745100" y="641880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i="0" u="none" strike="noStrike" cap="none">
                <a:solidFill>
                  <a:srgbClr val="000000"/>
                </a:solidFill>
                <a:latin typeface="Calibri"/>
                <a:ea typeface="Calibri"/>
                <a:cs typeface="Calibri"/>
                <a:sym typeface="Calibri"/>
              </a:rPr>
              <a:t>31th October 2024</a:t>
            </a:r>
            <a:endParaRPr sz="1400" b="0" i="0" u="none" strike="noStrike" cap="none">
              <a:solidFill>
                <a:srgbClr val="000000"/>
              </a:solidFill>
              <a:latin typeface="Arial"/>
              <a:ea typeface="Arial"/>
              <a:cs typeface="Arial"/>
              <a:sym typeface="Arial"/>
            </a:endParaRPr>
          </a:p>
        </p:txBody>
      </p:sp>
      <p:pic>
        <p:nvPicPr>
          <p:cNvPr id="644" name="Google Shape;644;g31510482b90_0_398"/>
          <p:cNvPicPr preferRelativeResize="0"/>
          <p:nvPr/>
        </p:nvPicPr>
        <p:blipFill rotWithShape="1">
          <a:blip r:embed="rId3">
            <a:alphaModFix/>
          </a:blip>
          <a:srcRect/>
          <a:stretch/>
        </p:blipFill>
        <p:spPr>
          <a:xfrm>
            <a:off x="7544550" y="1363074"/>
            <a:ext cx="4104149" cy="4985001"/>
          </a:xfrm>
          <a:prstGeom prst="rect">
            <a:avLst/>
          </a:prstGeom>
          <a:noFill/>
          <a:ln>
            <a:noFill/>
          </a:ln>
        </p:spPr>
      </p:pic>
      <p:sp>
        <p:nvSpPr>
          <p:cNvPr id="645" name="Google Shape;645;g31510482b90_0_398"/>
          <p:cNvSpPr txBox="1"/>
          <p:nvPr/>
        </p:nvSpPr>
        <p:spPr>
          <a:xfrm>
            <a:off x="200875" y="5684775"/>
            <a:ext cx="7162500" cy="677100"/>
          </a:xfrm>
          <a:prstGeom prst="rect">
            <a:avLst/>
          </a:prstGeom>
          <a:noFill/>
          <a:ln>
            <a:noFill/>
          </a:ln>
        </p:spPr>
        <p:txBody>
          <a:bodyPr spcFirstLastPara="1" wrap="square" lIns="91425" tIns="91425" rIns="91425" bIns="91425" anchor="t" anchorCtr="0">
            <a:spAutoFit/>
          </a:bodyPr>
          <a:lstStyle/>
          <a:p>
            <a:pPr marL="457200" marR="0" lvl="0" indent="-279400" algn="just" rtl="0">
              <a:lnSpc>
                <a:spcPct val="100000"/>
              </a:lnSpc>
              <a:spcBef>
                <a:spcPts val="0"/>
              </a:spcBef>
              <a:spcAft>
                <a:spcPts val="0"/>
              </a:spcAft>
              <a:buClr>
                <a:schemeClr val="dk1"/>
              </a:buClr>
              <a:buSzPts val="800"/>
              <a:buFont typeface="Calibri"/>
              <a:buAutoNum type="arabicPeriod"/>
            </a:pPr>
            <a:r>
              <a:rPr lang="en-GB" sz="800" b="0" i="0" u="none" strike="noStrike" cap="none">
                <a:solidFill>
                  <a:schemeClr val="dk1"/>
                </a:solidFill>
                <a:latin typeface="Calibri"/>
                <a:ea typeface="Calibri"/>
                <a:cs typeface="Calibri"/>
                <a:sym typeface="Calibri"/>
              </a:rPr>
              <a:t>Muñoz Sabater, J. (2019): ERA5-Land hourly data from 1950 to present. Copernicus Climate Change Service (C3S) Climate Data Store (CDS). DOI: </a:t>
            </a:r>
            <a:r>
              <a:rPr lang="en-GB" sz="800" b="0" i="0" u="none" strike="noStrike" cap="none">
                <a:solidFill>
                  <a:schemeClr val="dk1"/>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10.24381/cds.e2161bac</a:t>
            </a:r>
            <a:endParaRPr sz="800" b="0" i="0" u="none" strike="noStrike" cap="none">
              <a:solidFill>
                <a:srgbClr val="000000"/>
              </a:solidFill>
              <a:latin typeface="Arial"/>
              <a:ea typeface="Arial"/>
              <a:cs typeface="Arial"/>
              <a:sym typeface="Arial"/>
            </a:endParaRPr>
          </a:p>
          <a:p>
            <a:pPr marL="457200" marR="0" lvl="0" indent="-279400" algn="just" rtl="0">
              <a:lnSpc>
                <a:spcPct val="100000"/>
              </a:lnSpc>
              <a:spcBef>
                <a:spcPts val="0"/>
              </a:spcBef>
              <a:spcAft>
                <a:spcPts val="0"/>
              </a:spcAft>
              <a:buClr>
                <a:srgbClr val="000000"/>
              </a:buClr>
              <a:buSzPts val="800"/>
              <a:buFont typeface="Arial"/>
              <a:buAutoNum type="arabicPeriod"/>
            </a:pPr>
            <a:r>
              <a:rPr lang="en-GB" sz="800" b="0" i="0" u="none" strike="noStrike" cap="none">
                <a:solidFill>
                  <a:schemeClr val="dk1"/>
                </a:solidFill>
                <a:latin typeface="Calibri"/>
                <a:ea typeface="Calibri"/>
                <a:cs typeface="Calibri"/>
                <a:sym typeface="Calibri"/>
              </a:rPr>
              <a:t> </a:t>
            </a:r>
            <a:r>
              <a:rPr lang="en-GB" sz="800" b="0" i="0" u="sng" strike="noStrike" cap="none">
                <a:solidFill>
                  <a:srgbClr val="1155CC"/>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https://land.copernicus.eu/en/products/soil-moisture/daily-soil-water-index-global-v3-0-12-5km</a:t>
            </a:r>
            <a:r>
              <a:rPr lang="en-GB" sz="800" b="0" i="0" u="none" strike="noStrike" cap="none">
                <a:solidFill>
                  <a:schemeClr val="dk1"/>
                </a:solidFill>
                <a:latin typeface="Calibri"/>
                <a:ea typeface="Calibri"/>
                <a:cs typeface="Calibri"/>
                <a:sym typeface="Calibri"/>
              </a:rPr>
              <a:t> </a:t>
            </a:r>
            <a:endParaRPr sz="800" b="0" i="0" u="none" strike="noStrike" cap="none">
              <a:solidFill>
                <a:schemeClr val="dk1"/>
              </a:solidFill>
              <a:latin typeface="Calibri"/>
              <a:ea typeface="Calibri"/>
              <a:cs typeface="Calibri"/>
              <a:sym typeface="Calibri"/>
            </a:endParaRPr>
          </a:p>
          <a:p>
            <a:pPr marL="457200" marR="0" lvl="0" indent="-279400" algn="just" rtl="0">
              <a:lnSpc>
                <a:spcPct val="100000"/>
              </a:lnSpc>
              <a:spcBef>
                <a:spcPts val="0"/>
              </a:spcBef>
              <a:spcAft>
                <a:spcPts val="0"/>
              </a:spcAft>
              <a:buClr>
                <a:schemeClr val="dk1"/>
              </a:buClr>
              <a:buSzPts val="800"/>
              <a:buFont typeface="Calibri"/>
              <a:buAutoNum type="arabicPeriod"/>
            </a:pPr>
            <a:r>
              <a:rPr lang="en-GB" sz="800" b="0" i="0" u="none" strike="noStrike" cap="none">
                <a:solidFill>
                  <a:schemeClr val="dk1"/>
                </a:solidFill>
                <a:latin typeface="Calibri"/>
                <a:ea typeface="Calibri"/>
                <a:cs typeface="Calibri"/>
                <a:sym typeface="Calibri"/>
              </a:rPr>
              <a:t> </a:t>
            </a:r>
            <a:r>
              <a:rPr lang="en-GB" sz="800" b="0" i="0" u="sng" strike="noStrike" cap="none">
                <a:solidFill>
                  <a:srgbClr val="1155CC"/>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https://land.copernicus.eu/en/products/vegetation/normalised-difference-vegetation-index-v2-0-300m</a:t>
            </a:r>
            <a:r>
              <a:rPr lang="en-GB" sz="800" b="0" i="0" u="none" strike="noStrike" cap="none">
                <a:solidFill>
                  <a:schemeClr val="dk1"/>
                </a:solidFill>
                <a:latin typeface="Calibri"/>
                <a:ea typeface="Calibri"/>
                <a:cs typeface="Calibri"/>
                <a:sym typeface="Calibri"/>
              </a:rPr>
              <a:t> </a:t>
            </a:r>
            <a:endParaRPr sz="800" b="0" i="0" u="none" strike="noStrike" cap="none">
              <a:solidFill>
                <a:schemeClr val="dk1"/>
              </a:solidFill>
              <a:latin typeface="Calibri"/>
              <a:ea typeface="Calibri"/>
              <a:cs typeface="Calibri"/>
              <a:sym typeface="Calibri"/>
            </a:endParaRPr>
          </a:p>
        </p:txBody>
      </p:sp>
      <p:sp>
        <p:nvSpPr>
          <p:cNvPr id="646" name="Google Shape;646;g31510482b90_0_398"/>
          <p:cNvSpPr/>
          <p:nvPr/>
        </p:nvSpPr>
        <p:spPr>
          <a:xfrm>
            <a:off x="10745100" y="641880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dirty="0">
                <a:latin typeface="Calibri"/>
                <a:ea typeface="Calibri"/>
                <a:cs typeface="Calibri"/>
                <a:sym typeface="Calibri"/>
              </a:rPr>
              <a:t>9 December 2024</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g31510482b90_0_407"/>
          <p:cNvSpPr txBox="1"/>
          <p:nvPr/>
        </p:nvSpPr>
        <p:spPr>
          <a:xfrm>
            <a:off x="1455840" y="325320"/>
            <a:ext cx="9072600" cy="630000"/>
          </a:xfrm>
          <a:prstGeom prst="rect">
            <a:avLst/>
          </a:prstGeom>
          <a:noFill/>
          <a:ln>
            <a:noFill/>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Clr>
                <a:srgbClr val="000000"/>
              </a:buClr>
              <a:buSzPts val="3600"/>
              <a:buFont typeface="Arial"/>
              <a:buNone/>
            </a:pPr>
            <a:r>
              <a:rPr lang="en-GB" sz="2800" b="1" i="0" u="none" strike="noStrike" cap="none">
                <a:solidFill>
                  <a:srgbClr val="0070C0"/>
                </a:solidFill>
                <a:latin typeface="Calibri"/>
                <a:ea typeface="Calibri"/>
                <a:cs typeface="Calibri"/>
                <a:sym typeface="Calibri"/>
              </a:rPr>
              <a:t>Drought monitoring</a:t>
            </a:r>
            <a:endParaRPr sz="2800" b="0" i="0" u="none" strike="noStrike" cap="none">
              <a:solidFill>
                <a:srgbClr val="000000"/>
              </a:solidFill>
              <a:latin typeface="Calibri"/>
              <a:ea typeface="Calibri"/>
              <a:cs typeface="Calibri"/>
              <a:sym typeface="Calibri"/>
            </a:endParaRPr>
          </a:p>
        </p:txBody>
      </p:sp>
      <p:sp>
        <p:nvSpPr>
          <p:cNvPr id="652" name="Google Shape;652;g31510482b90_0_407"/>
          <p:cNvSpPr/>
          <p:nvPr/>
        </p:nvSpPr>
        <p:spPr>
          <a:xfrm>
            <a:off x="10745100" y="641880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i="0" u="none" strike="noStrike" cap="none">
                <a:solidFill>
                  <a:srgbClr val="000000"/>
                </a:solidFill>
                <a:latin typeface="Calibri"/>
                <a:ea typeface="Calibri"/>
                <a:cs typeface="Calibri"/>
                <a:sym typeface="Calibri"/>
              </a:rPr>
              <a:t>31th October 2024</a:t>
            </a:r>
            <a:endParaRPr sz="1400" b="0" i="0" u="none" strike="noStrike" cap="none">
              <a:solidFill>
                <a:srgbClr val="000000"/>
              </a:solidFill>
              <a:latin typeface="Arial"/>
              <a:ea typeface="Arial"/>
              <a:cs typeface="Arial"/>
              <a:sym typeface="Arial"/>
            </a:endParaRPr>
          </a:p>
        </p:txBody>
      </p:sp>
      <p:sp>
        <p:nvSpPr>
          <p:cNvPr id="653" name="Google Shape;653;g31510482b90_0_407"/>
          <p:cNvSpPr txBox="1"/>
          <p:nvPr/>
        </p:nvSpPr>
        <p:spPr>
          <a:xfrm>
            <a:off x="295925" y="1464335"/>
            <a:ext cx="4053664" cy="248783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1000"/>
              </a:spcBef>
              <a:spcAft>
                <a:spcPts val="0"/>
              </a:spcAft>
              <a:buClr>
                <a:srgbClr val="000000"/>
              </a:buClr>
              <a:buSzPts val="1400"/>
              <a:buFont typeface="Arial"/>
              <a:buNone/>
            </a:pPr>
            <a:r>
              <a:rPr lang="en-GB" sz="1800" b="1" i="0" u="none" strike="noStrike" cap="none" dirty="0">
                <a:solidFill>
                  <a:srgbClr val="000000"/>
                </a:solidFill>
                <a:latin typeface="Calibri"/>
                <a:ea typeface="Calibri"/>
                <a:cs typeface="Calibri"/>
                <a:sym typeface="Calibri"/>
              </a:rPr>
              <a:t>Water balance</a:t>
            </a:r>
            <a:r>
              <a:rPr lang="en-GB" sz="1800" b="0" i="0" u="none" strike="noStrike" cap="none" dirty="0">
                <a:solidFill>
                  <a:srgbClr val="000000"/>
                </a:solidFill>
                <a:latin typeface="Calibri"/>
                <a:ea typeface="Calibri"/>
                <a:cs typeface="Calibri"/>
                <a:sym typeface="Calibri"/>
              </a:rPr>
              <a:t> with ERA5-land dataset</a:t>
            </a:r>
            <a:r>
              <a:rPr lang="en-GB" sz="1800" b="0" i="0" u="none" strike="noStrike" cap="none" baseline="30000" dirty="0">
                <a:solidFill>
                  <a:srgbClr val="000000"/>
                </a:solidFill>
                <a:latin typeface="Calibri"/>
                <a:ea typeface="Calibri"/>
                <a:cs typeface="Calibri"/>
                <a:sym typeface="Calibri"/>
              </a:rPr>
              <a:t>(1)</a:t>
            </a:r>
            <a:r>
              <a:rPr lang="en-GB" sz="1800" b="0" i="0" u="none" strike="noStrike" cap="none" dirty="0">
                <a:solidFill>
                  <a:srgbClr val="000000"/>
                </a:solidFill>
                <a:latin typeface="Calibri"/>
                <a:ea typeface="Calibri"/>
                <a:cs typeface="Calibri"/>
                <a:sym typeface="Calibri"/>
              </a:rPr>
              <a:t>:</a:t>
            </a:r>
            <a:endParaRPr sz="1800" b="0" i="0" u="none" strike="noStrike" cap="none" dirty="0">
              <a:solidFill>
                <a:srgbClr val="000000"/>
              </a:solidFill>
              <a:latin typeface="Calibri"/>
              <a:ea typeface="Calibri"/>
              <a:cs typeface="Calibri"/>
              <a:sym typeface="Calibri"/>
            </a:endParaRPr>
          </a:p>
          <a:p>
            <a:pPr>
              <a:spcBef>
                <a:spcPts val="1000"/>
              </a:spcBef>
              <a:buSzPts val="1400"/>
            </a:pPr>
            <a:r>
              <a:rPr lang="en-GB" sz="1800" b="0" i="0" u="none" strike="noStrike" cap="none" dirty="0">
                <a:solidFill>
                  <a:srgbClr val="000000"/>
                </a:solidFill>
                <a:latin typeface="Calibri"/>
                <a:ea typeface="Calibri"/>
                <a:cs typeface="Calibri"/>
                <a:sym typeface="Calibri"/>
              </a:rPr>
              <a:t>Water Balance Index = Precipitation - Evapotranspiration - Runoff</a:t>
            </a:r>
          </a:p>
          <a:p>
            <a:pPr marL="0" marR="0" lvl="0" indent="0" algn="l" rtl="0">
              <a:lnSpc>
                <a:spcPct val="100000"/>
              </a:lnSpc>
              <a:spcBef>
                <a:spcPts val="1000"/>
              </a:spcBef>
              <a:spcAft>
                <a:spcPts val="0"/>
              </a:spcAft>
              <a:buClr>
                <a:srgbClr val="000000"/>
              </a:buClr>
              <a:buSzPts val="1400"/>
              <a:buFont typeface="Arial"/>
              <a:buNone/>
            </a:pPr>
            <a:r>
              <a:rPr lang="en-GB" sz="1800" b="0" i="0" u="none" strike="noStrike" cap="none" dirty="0">
                <a:solidFill>
                  <a:srgbClr val="000000"/>
                </a:solidFill>
                <a:latin typeface="Calibri"/>
                <a:ea typeface="Calibri"/>
                <a:cs typeface="Calibri"/>
                <a:sym typeface="Calibri"/>
              </a:rPr>
              <a:t>Spatial resolution: 0.1° x 0.1°</a:t>
            </a:r>
            <a:endParaRPr sz="18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1000"/>
              </a:spcBef>
              <a:spcAft>
                <a:spcPts val="0"/>
              </a:spcAft>
              <a:buClr>
                <a:srgbClr val="000000"/>
              </a:buClr>
              <a:buSzPts val="1400"/>
              <a:buFont typeface="Arial"/>
              <a:buNone/>
            </a:pPr>
            <a:r>
              <a:rPr lang="en-GB" sz="1800" b="0" i="0" u="none" strike="noStrike" cap="none" dirty="0">
                <a:solidFill>
                  <a:srgbClr val="000000"/>
                </a:solidFill>
                <a:latin typeface="Calibri"/>
                <a:ea typeface="Calibri"/>
                <a:cs typeface="Calibri"/>
                <a:sym typeface="Calibri"/>
              </a:rPr>
              <a:t>Update: daily</a:t>
            </a:r>
            <a:endParaRPr sz="18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1000"/>
              </a:spcBef>
              <a:spcAft>
                <a:spcPts val="0"/>
              </a:spcAft>
              <a:buClr>
                <a:srgbClr val="000000"/>
              </a:buClr>
              <a:buSzPts val="1400"/>
              <a:buFont typeface="Arial"/>
              <a:buNone/>
            </a:pPr>
            <a:r>
              <a:rPr lang="en-GB" sz="1800" b="0" i="0" u="none" strike="noStrike" cap="none" dirty="0">
                <a:solidFill>
                  <a:srgbClr val="000000"/>
                </a:solidFill>
                <a:latin typeface="Calibri"/>
                <a:ea typeface="Calibri"/>
                <a:cs typeface="Calibri"/>
                <a:sym typeface="Calibri"/>
              </a:rPr>
              <a:t>Delay: 5 days</a:t>
            </a:r>
            <a:endParaRPr sz="1800" b="0" i="0" u="none" strike="noStrike" cap="none" dirty="0">
              <a:solidFill>
                <a:srgbClr val="000000"/>
              </a:solidFill>
              <a:latin typeface="Calibri"/>
              <a:ea typeface="Calibri"/>
              <a:cs typeface="Calibri"/>
              <a:sym typeface="Calibri"/>
            </a:endParaRPr>
          </a:p>
        </p:txBody>
      </p:sp>
      <p:sp>
        <p:nvSpPr>
          <p:cNvPr id="654" name="Google Shape;654;g31510482b90_0_407"/>
          <p:cNvSpPr txBox="1"/>
          <p:nvPr/>
        </p:nvSpPr>
        <p:spPr>
          <a:xfrm>
            <a:off x="8625817" y="1464335"/>
            <a:ext cx="3402383" cy="1400353"/>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1000"/>
              </a:spcBef>
              <a:spcAft>
                <a:spcPts val="0"/>
              </a:spcAft>
              <a:buClr>
                <a:srgbClr val="000000"/>
              </a:buClr>
              <a:buSzPts val="1400"/>
              <a:buFont typeface="Arial"/>
              <a:buNone/>
            </a:pPr>
            <a:r>
              <a:rPr lang="en-GB" sz="1800" b="1" i="0" u="none" strike="noStrike" cap="none" dirty="0">
                <a:solidFill>
                  <a:srgbClr val="000000"/>
                </a:solidFill>
                <a:latin typeface="Calibri"/>
                <a:ea typeface="Calibri"/>
                <a:cs typeface="Calibri"/>
                <a:sym typeface="Calibri"/>
              </a:rPr>
              <a:t>NDVI index </a:t>
            </a:r>
            <a:r>
              <a:rPr lang="en-GB" sz="1800" b="0" i="0" u="none" strike="noStrike" cap="none" dirty="0">
                <a:solidFill>
                  <a:srgbClr val="000000"/>
                </a:solidFill>
                <a:latin typeface="Calibri"/>
                <a:ea typeface="Calibri"/>
                <a:cs typeface="Calibri"/>
                <a:sym typeface="Calibri"/>
              </a:rPr>
              <a:t>from </a:t>
            </a:r>
            <a:r>
              <a:rPr lang="en-GB" sz="1800" b="0" i="0" u="sng" strike="noStrike" cap="none" dirty="0">
                <a:solidFill>
                  <a:srgbClr val="F4910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Copernicus Land</a:t>
            </a:r>
            <a:r>
              <a:rPr lang="en-GB" sz="1800" b="0" i="0" u="none" strike="noStrike" cap="none" dirty="0">
                <a:solidFill>
                  <a:srgbClr val="000000"/>
                </a:solidFill>
                <a:latin typeface="Calibri"/>
                <a:ea typeface="Calibri"/>
                <a:cs typeface="Calibri"/>
                <a:sym typeface="Calibri"/>
              </a:rPr>
              <a:t>:</a:t>
            </a:r>
            <a:endParaRPr sz="18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1000"/>
              </a:spcBef>
              <a:spcAft>
                <a:spcPts val="0"/>
              </a:spcAft>
              <a:buClr>
                <a:srgbClr val="000000"/>
              </a:buClr>
              <a:buSzPts val="1400"/>
              <a:buFont typeface="Arial"/>
              <a:buNone/>
            </a:pPr>
            <a:r>
              <a:rPr lang="en-GB" sz="1800" b="0" i="0" u="none" strike="noStrike" cap="none" dirty="0">
                <a:solidFill>
                  <a:srgbClr val="000000"/>
                </a:solidFill>
                <a:latin typeface="Calibri"/>
                <a:ea typeface="Calibri"/>
                <a:cs typeface="Calibri"/>
                <a:sym typeface="Calibri"/>
              </a:rPr>
              <a:t>Spatial resolution: 300 m</a:t>
            </a:r>
            <a:endParaRPr sz="18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1000"/>
              </a:spcBef>
              <a:spcAft>
                <a:spcPts val="0"/>
              </a:spcAft>
              <a:buClr>
                <a:srgbClr val="000000"/>
              </a:buClr>
              <a:buSzPts val="1400"/>
              <a:buFont typeface="Arial"/>
              <a:buNone/>
            </a:pPr>
            <a:r>
              <a:rPr lang="en-GB" sz="1800" b="0" i="0" u="none" strike="noStrike" cap="none" dirty="0">
                <a:solidFill>
                  <a:srgbClr val="000000"/>
                </a:solidFill>
                <a:latin typeface="Calibri"/>
                <a:ea typeface="Calibri"/>
                <a:cs typeface="Calibri"/>
                <a:sym typeface="Calibri"/>
              </a:rPr>
              <a:t>Update: every 10 days</a:t>
            </a:r>
            <a:endParaRPr sz="1800" b="0" i="0" u="none" strike="noStrike" cap="none" dirty="0">
              <a:solidFill>
                <a:srgbClr val="000000"/>
              </a:solidFill>
              <a:latin typeface="Calibri"/>
              <a:ea typeface="Calibri"/>
              <a:cs typeface="Calibri"/>
              <a:sym typeface="Calibri"/>
            </a:endParaRPr>
          </a:p>
        </p:txBody>
      </p:sp>
      <p:sp>
        <p:nvSpPr>
          <p:cNvPr id="655" name="Google Shape;655;g31510482b90_0_407"/>
          <p:cNvSpPr txBox="1"/>
          <p:nvPr/>
        </p:nvSpPr>
        <p:spPr>
          <a:xfrm>
            <a:off x="4508525" y="1464335"/>
            <a:ext cx="3958356" cy="1549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1000"/>
              </a:spcBef>
              <a:spcAft>
                <a:spcPts val="0"/>
              </a:spcAft>
              <a:buClr>
                <a:srgbClr val="000000"/>
              </a:buClr>
              <a:buSzPts val="1400"/>
              <a:buFont typeface="Arial"/>
              <a:buNone/>
            </a:pPr>
            <a:r>
              <a:rPr lang="en-GB" sz="1800" b="1" i="0" u="none" strike="noStrike" cap="none" dirty="0">
                <a:solidFill>
                  <a:srgbClr val="000000"/>
                </a:solidFill>
                <a:latin typeface="Calibri"/>
                <a:ea typeface="Calibri"/>
                <a:cs typeface="Calibri"/>
                <a:sym typeface="Calibri"/>
              </a:rPr>
              <a:t>Soil Water Index </a:t>
            </a:r>
            <a:r>
              <a:rPr lang="en-GB" sz="1800" b="0" i="0" u="none" strike="noStrike" cap="none" dirty="0">
                <a:solidFill>
                  <a:srgbClr val="000000"/>
                </a:solidFill>
                <a:latin typeface="Calibri"/>
                <a:ea typeface="Calibri"/>
                <a:cs typeface="Calibri"/>
                <a:sym typeface="Calibri"/>
              </a:rPr>
              <a:t>from </a:t>
            </a:r>
            <a:r>
              <a:rPr lang="en-GB" sz="1800" b="0" i="0" u="sng" strike="noStrike" cap="none" dirty="0">
                <a:solidFill>
                  <a:srgbClr val="F491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Copernicus Land</a:t>
            </a:r>
            <a:r>
              <a:rPr lang="en-GB" sz="1800" b="0" i="0" u="none" strike="noStrike" cap="none" dirty="0">
                <a:solidFill>
                  <a:srgbClr val="000000"/>
                </a:solidFill>
                <a:latin typeface="Calibri"/>
                <a:ea typeface="Calibri"/>
                <a:cs typeface="Calibri"/>
                <a:sym typeface="Calibri"/>
              </a:rPr>
              <a:t>:</a:t>
            </a:r>
            <a:endParaRPr sz="18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1000"/>
              </a:spcBef>
              <a:spcAft>
                <a:spcPts val="0"/>
              </a:spcAft>
              <a:buClr>
                <a:srgbClr val="000000"/>
              </a:buClr>
              <a:buSzPts val="1400"/>
              <a:buFont typeface="Arial"/>
              <a:buNone/>
            </a:pPr>
            <a:r>
              <a:rPr lang="en-GB" sz="1800" b="0" i="0" u="none" strike="noStrike" cap="none" dirty="0">
                <a:solidFill>
                  <a:srgbClr val="000000"/>
                </a:solidFill>
                <a:latin typeface="Calibri"/>
                <a:ea typeface="Calibri"/>
                <a:cs typeface="Calibri"/>
                <a:sym typeface="Calibri"/>
              </a:rPr>
              <a:t>Spatial resolution: 12.5 km</a:t>
            </a:r>
            <a:endParaRPr sz="18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1000"/>
              </a:spcBef>
              <a:spcAft>
                <a:spcPts val="1000"/>
              </a:spcAft>
              <a:buClr>
                <a:srgbClr val="000000"/>
              </a:buClr>
              <a:buSzPts val="1400"/>
              <a:buFont typeface="Arial"/>
              <a:buNone/>
            </a:pPr>
            <a:r>
              <a:rPr lang="en-GB" sz="1800" b="0" i="0" u="none" strike="noStrike" cap="none" dirty="0">
                <a:solidFill>
                  <a:srgbClr val="000000"/>
                </a:solidFill>
                <a:latin typeface="Calibri"/>
                <a:ea typeface="Calibri"/>
                <a:cs typeface="Calibri"/>
                <a:sym typeface="Calibri"/>
              </a:rPr>
              <a:t>Update: daily</a:t>
            </a:r>
            <a:endParaRPr sz="1800" b="0" i="0" u="none" strike="noStrike" cap="none" dirty="0">
              <a:solidFill>
                <a:srgbClr val="000000"/>
              </a:solidFill>
              <a:latin typeface="Calibri"/>
              <a:ea typeface="Calibri"/>
              <a:cs typeface="Calibri"/>
              <a:sym typeface="Calibri"/>
            </a:endParaRPr>
          </a:p>
        </p:txBody>
      </p:sp>
      <p:pic>
        <p:nvPicPr>
          <p:cNvPr id="657" name="Google Shape;657;g31510482b90_0_407"/>
          <p:cNvPicPr preferRelativeResize="0"/>
          <p:nvPr/>
        </p:nvPicPr>
        <p:blipFill rotWithShape="1">
          <a:blip r:embed="rId5">
            <a:alphaModFix/>
          </a:blip>
          <a:srcRect/>
          <a:stretch/>
        </p:blipFill>
        <p:spPr>
          <a:xfrm>
            <a:off x="295925" y="3975314"/>
            <a:ext cx="4142966" cy="2244290"/>
          </a:xfrm>
          <a:prstGeom prst="rect">
            <a:avLst/>
          </a:prstGeom>
          <a:noFill/>
          <a:ln>
            <a:noFill/>
          </a:ln>
        </p:spPr>
      </p:pic>
      <p:grpSp>
        <p:nvGrpSpPr>
          <p:cNvPr id="658" name="Google Shape;658;g31510482b90_0_407"/>
          <p:cNvGrpSpPr>
            <a:grpSpLocks noChangeAspect="1"/>
          </p:cNvGrpSpPr>
          <p:nvPr/>
        </p:nvGrpSpPr>
        <p:grpSpPr>
          <a:xfrm>
            <a:off x="9312925" y="3041544"/>
            <a:ext cx="2483617" cy="3291840"/>
            <a:chOff x="1860963" y="1579725"/>
            <a:chExt cx="2709637" cy="3600376"/>
          </a:xfrm>
        </p:grpSpPr>
        <p:pic>
          <p:nvPicPr>
            <p:cNvPr id="659" name="Google Shape;659;g31510482b90_0_407"/>
            <p:cNvPicPr preferRelativeResize="0"/>
            <p:nvPr/>
          </p:nvPicPr>
          <p:blipFill rotWithShape="1">
            <a:blip r:embed="rId6">
              <a:alphaModFix/>
            </a:blip>
            <a:srcRect l="13164"/>
            <a:stretch/>
          </p:blipFill>
          <p:spPr>
            <a:xfrm>
              <a:off x="1860963" y="1579725"/>
              <a:ext cx="2423875" cy="3600376"/>
            </a:xfrm>
            <a:prstGeom prst="rect">
              <a:avLst/>
            </a:prstGeom>
            <a:solidFill>
              <a:srgbClr val="FFFFFF"/>
            </a:solidFill>
            <a:ln w="9525" cap="flat" cmpd="sng">
              <a:solidFill>
                <a:srgbClr val="FFFFFF"/>
              </a:solidFill>
              <a:prstDash val="solid"/>
              <a:round/>
              <a:headEnd type="none" w="sm" len="sm"/>
              <a:tailEnd type="none" w="sm" len="sm"/>
            </a:ln>
          </p:spPr>
        </p:pic>
        <p:grpSp>
          <p:nvGrpSpPr>
            <p:cNvPr id="660" name="Google Shape;660;g31510482b90_0_407"/>
            <p:cNvGrpSpPr/>
            <p:nvPr/>
          </p:nvGrpSpPr>
          <p:grpSpPr>
            <a:xfrm>
              <a:off x="4284850" y="1579725"/>
              <a:ext cx="285750" cy="1133474"/>
              <a:chOff x="8529650" y="1671650"/>
              <a:chExt cx="285750" cy="1133474"/>
            </a:xfrm>
          </p:grpSpPr>
          <p:pic>
            <p:nvPicPr>
              <p:cNvPr id="661" name="Google Shape;661;g31510482b90_0_407"/>
              <p:cNvPicPr preferRelativeResize="0"/>
              <p:nvPr/>
            </p:nvPicPr>
            <p:blipFill rotWithShape="1">
              <a:blip r:embed="rId7">
                <a:alphaModFix/>
              </a:blip>
              <a:srcRect l="57992" t="10079" r="36333" b="58071"/>
              <a:stretch/>
            </p:blipFill>
            <p:spPr>
              <a:xfrm>
                <a:off x="8529650" y="1671650"/>
                <a:ext cx="285750" cy="1133474"/>
              </a:xfrm>
              <a:prstGeom prst="rect">
                <a:avLst/>
              </a:prstGeom>
              <a:noFill/>
              <a:ln>
                <a:noFill/>
              </a:ln>
            </p:spPr>
          </p:pic>
          <p:sp>
            <p:nvSpPr>
              <p:cNvPr id="662" name="Google Shape;662;g31510482b90_0_407"/>
              <p:cNvSpPr/>
              <p:nvPr/>
            </p:nvSpPr>
            <p:spPr>
              <a:xfrm>
                <a:off x="8693300" y="1918225"/>
                <a:ext cx="122100" cy="1035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63" name="Google Shape;663;g31510482b90_0_407"/>
              <p:cNvPicPr preferRelativeResize="0"/>
              <p:nvPr/>
            </p:nvPicPr>
            <p:blipFill rotWithShape="1">
              <a:blip r:embed="rId8">
                <a:alphaModFix/>
              </a:blip>
              <a:srcRect/>
              <a:stretch/>
            </p:blipFill>
            <p:spPr>
              <a:xfrm>
                <a:off x="8706169" y="1937794"/>
                <a:ext cx="42750" cy="64350"/>
              </a:xfrm>
              <a:prstGeom prst="rect">
                <a:avLst/>
              </a:prstGeom>
              <a:noFill/>
              <a:ln>
                <a:noFill/>
              </a:ln>
            </p:spPr>
          </p:pic>
        </p:grpSp>
      </p:grpSp>
      <p:grpSp>
        <p:nvGrpSpPr>
          <p:cNvPr id="664" name="Google Shape;664;g31510482b90_0_407"/>
          <p:cNvGrpSpPr>
            <a:grpSpLocks noChangeAspect="1"/>
          </p:cNvGrpSpPr>
          <p:nvPr/>
        </p:nvGrpSpPr>
        <p:grpSpPr>
          <a:xfrm>
            <a:off x="5406690" y="3041544"/>
            <a:ext cx="2409204" cy="3291840"/>
            <a:chOff x="1266800" y="1532625"/>
            <a:chExt cx="2772400" cy="3570200"/>
          </a:xfrm>
        </p:grpSpPr>
        <p:pic>
          <p:nvPicPr>
            <p:cNvPr id="665" name="Google Shape;665;g31510482b90_0_407"/>
            <p:cNvPicPr preferRelativeResize="0"/>
            <p:nvPr/>
          </p:nvPicPr>
          <p:blipFill rotWithShape="1">
            <a:blip r:embed="rId9">
              <a:alphaModFix/>
            </a:blip>
            <a:srcRect/>
            <a:stretch/>
          </p:blipFill>
          <p:spPr>
            <a:xfrm>
              <a:off x="1266800" y="1532625"/>
              <a:ext cx="2333280" cy="3570200"/>
            </a:xfrm>
            <a:prstGeom prst="rect">
              <a:avLst/>
            </a:prstGeom>
            <a:noFill/>
            <a:ln>
              <a:noFill/>
            </a:ln>
          </p:spPr>
        </p:pic>
        <p:pic>
          <p:nvPicPr>
            <p:cNvPr id="666" name="Google Shape;666;g31510482b90_0_407"/>
            <p:cNvPicPr preferRelativeResize="0"/>
            <p:nvPr/>
          </p:nvPicPr>
          <p:blipFill rotWithShape="1">
            <a:blip r:embed="rId10">
              <a:alphaModFix/>
            </a:blip>
            <a:srcRect/>
            <a:stretch/>
          </p:blipFill>
          <p:spPr>
            <a:xfrm>
              <a:off x="3600075" y="1563800"/>
              <a:ext cx="439125" cy="1430526"/>
            </a:xfrm>
            <a:prstGeom prst="rect">
              <a:avLst/>
            </a:prstGeom>
            <a:noFill/>
            <a:ln>
              <a:noFill/>
            </a:ln>
          </p:spPr>
        </p:pic>
      </p:grpSp>
      <p:sp>
        <p:nvSpPr>
          <p:cNvPr id="667" name="Google Shape;667;g31510482b90_0_407"/>
          <p:cNvSpPr/>
          <p:nvPr/>
        </p:nvSpPr>
        <p:spPr>
          <a:xfrm>
            <a:off x="10745100" y="641880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dirty="0">
                <a:latin typeface="Calibri"/>
                <a:ea typeface="Calibri"/>
                <a:cs typeface="Calibri"/>
                <a:sym typeface="Calibri"/>
              </a:rPr>
              <a:t>9 December 2024</a:t>
            </a:r>
            <a:endParaRPr sz="1400" b="0" i="0" u="none" strike="noStrike" cap="none" dirty="0">
              <a:solidFill>
                <a:srgbClr val="000000"/>
              </a:solidFill>
              <a:latin typeface="Arial"/>
              <a:ea typeface="Arial"/>
              <a:cs typeface="Arial"/>
              <a:sym typeface="Arial"/>
            </a:endParaRPr>
          </a:p>
        </p:txBody>
      </p:sp>
      <p:pic>
        <p:nvPicPr>
          <p:cNvPr id="656" name="Google Shape;656;g31510482b90_0_407"/>
          <p:cNvPicPr preferRelativeResize="0">
            <a:picLocks noChangeAspect="1"/>
          </p:cNvPicPr>
          <p:nvPr/>
        </p:nvPicPr>
        <p:blipFill rotWithShape="1">
          <a:blip r:embed="rId11">
            <a:alphaModFix/>
          </a:blip>
          <a:srcRect/>
          <a:stretch/>
        </p:blipFill>
        <p:spPr>
          <a:xfrm>
            <a:off x="7041087" y="5907078"/>
            <a:ext cx="2993204" cy="36576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g31510482b90_0_437"/>
          <p:cNvSpPr txBox="1"/>
          <p:nvPr/>
        </p:nvSpPr>
        <p:spPr>
          <a:xfrm>
            <a:off x="1455840" y="325320"/>
            <a:ext cx="9072600" cy="630000"/>
          </a:xfrm>
          <a:prstGeom prst="rect">
            <a:avLst/>
          </a:prstGeom>
          <a:noFill/>
          <a:ln>
            <a:noFill/>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Clr>
                <a:srgbClr val="000000"/>
              </a:buClr>
              <a:buSzPts val="3600"/>
              <a:buFont typeface="Arial"/>
              <a:buNone/>
            </a:pPr>
            <a:r>
              <a:rPr lang="en-GB" sz="2800" b="1" i="0" u="none" strike="noStrike" cap="none">
                <a:solidFill>
                  <a:srgbClr val="0070C0"/>
                </a:solidFill>
                <a:latin typeface="Calibri"/>
                <a:ea typeface="Calibri"/>
                <a:cs typeface="Calibri"/>
                <a:sym typeface="Calibri"/>
              </a:rPr>
              <a:t>Crop calendar</a:t>
            </a:r>
            <a:endParaRPr sz="2800" b="0" i="0" u="none" strike="noStrike" cap="none">
              <a:solidFill>
                <a:srgbClr val="000000"/>
              </a:solidFill>
              <a:latin typeface="Calibri"/>
              <a:ea typeface="Calibri"/>
              <a:cs typeface="Calibri"/>
              <a:sym typeface="Calibri"/>
            </a:endParaRPr>
          </a:p>
        </p:txBody>
      </p:sp>
      <p:sp>
        <p:nvSpPr>
          <p:cNvPr id="684" name="Google Shape;684;g31510482b90_0_437"/>
          <p:cNvSpPr/>
          <p:nvPr/>
        </p:nvSpPr>
        <p:spPr>
          <a:xfrm>
            <a:off x="10745100" y="641880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i="0" u="none" strike="noStrike" cap="none">
                <a:solidFill>
                  <a:srgbClr val="000000"/>
                </a:solidFill>
                <a:latin typeface="Calibri"/>
                <a:ea typeface="Calibri"/>
                <a:cs typeface="Calibri"/>
                <a:sym typeface="Calibri"/>
              </a:rPr>
              <a:t>31th October 2024</a:t>
            </a:r>
            <a:endParaRPr sz="1400" b="0" i="0" u="none" strike="noStrike" cap="none">
              <a:solidFill>
                <a:srgbClr val="000000"/>
              </a:solidFill>
              <a:latin typeface="Arial"/>
              <a:ea typeface="Arial"/>
              <a:cs typeface="Arial"/>
              <a:sym typeface="Arial"/>
            </a:endParaRPr>
          </a:p>
        </p:txBody>
      </p:sp>
      <p:sp>
        <p:nvSpPr>
          <p:cNvPr id="685" name="Google Shape;685;g31510482b90_0_437"/>
          <p:cNvSpPr txBox="1"/>
          <p:nvPr/>
        </p:nvSpPr>
        <p:spPr>
          <a:xfrm>
            <a:off x="169286" y="1387380"/>
            <a:ext cx="5685000" cy="210311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1000"/>
              </a:spcBef>
              <a:spcAft>
                <a:spcPts val="0"/>
              </a:spcAft>
              <a:buClr>
                <a:srgbClr val="000000"/>
              </a:buClr>
              <a:buSzPts val="1400"/>
              <a:buFont typeface="Arial"/>
              <a:buNone/>
            </a:pPr>
            <a:r>
              <a:rPr lang="en-GB" sz="1800" b="0" i="0" u="none" strike="noStrike" cap="none" dirty="0">
                <a:solidFill>
                  <a:srgbClr val="000000"/>
                </a:solidFill>
                <a:latin typeface="Calibri"/>
                <a:ea typeface="Calibri"/>
                <a:cs typeface="Calibri"/>
                <a:sym typeface="Calibri"/>
              </a:rPr>
              <a:t>The </a:t>
            </a:r>
            <a:r>
              <a:rPr lang="en-GB" sz="1800" b="1" i="0" u="none" strike="noStrike" cap="none" dirty="0">
                <a:solidFill>
                  <a:srgbClr val="000000"/>
                </a:solidFill>
                <a:latin typeface="Calibri"/>
                <a:ea typeface="Calibri"/>
                <a:cs typeface="Calibri"/>
                <a:sym typeface="Calibri"/>
              </a:rPr>
              <a:t>Land Surface Phenology (LSP)</a:t>
            </a:r>
            <a:r>
              <a:rPr lang="en-GB" sz="1800" b="0" i="0" u="none" strike="noStrike" cap="none" dirty="0">
                <a:solidFill>
                  <a:srgbClr val="000000"/>
                </a:solidFill>
                <a:latin typeface="Calibri"/>
                <a:ea typeface="Calibri"/>
                <a:cs typeface="Calibri"/>
                <a:sym typeface="Calibri"/>
              </a:rPr>
              <a:t> is an indicator that provides useful information for </a:t>
            </a:r>
            <a:r>
              <a:rPr lang="en-GB" sz="1800" dirty="0">
                <a:latin typeface="Calibri"/>
                <a:ea typeface="Calibri"/>
                <a:cs typeface="Calibri"/>
                <a:sym typeface="Calibri"/>
              </a:rPr>
              <a:t>plant monitoring, such as</a:t>
            </a:r>
            <a:r>
              <a:rPr lang="en-GB" sz="1800" b="0" i="0" u="none" strike="noStrike" cap="none" dirty="0">
                <a:solidFill>
                  <a:srgbClr val="000000"/>
                </a:solidFill>
                <a:latin typeface="Calibri"/>
                <a:ea typeface="Calibri"/>
                <a:cs typeface="Calibri"/>
                <a:sym typeface="Calibri"/>
              </a:rPr>
              <a:t>:</a:t>
            </a:r>
            <a:endParaRPr sz="1800" b="0" i="0" u="none" strike="noStrike" cap="none" dirty="0">
              <a:solidFill>
                <a:srgbClr val="000000"/>
              </a:solidFill>
              <a:latin typeface="Calibri"/>
              <a:ea typeface="Calibri"/>
              <a:cs typeface="Calibri"/>
              <a:sym typeface="Calibri"/>
            </a:endParaRPr>
          </a:p>
          <a:p>
            <a:pPr marL="457200" marR="0" lvl="0" indent="-342900" algn="just" rtl="0">
              <a:lnSpc>
                <a:spcPct val="100000"/>
              </a:lnSpc>
              <a:spcBef>
                <a:spcPts val="1000"/>
              </a:spcBef>
              <a:spcAft>
                <a:spcPts val="0"/>
              </a:spcAft>
              <a:buClr>
                <a:srgbClr val="000000"/>
              </a:buClr>
              <a:buSzPts val="1800"/>
              <a:buFont typeface="Calibri"/>
              <a:buChar char="●"/>
            </a:pPr>
            <a:r>
              <a:rPr lang="en-GB" sz="1800" b="0" i="0" u="none" strike="noStrike" cap="none" dirty="0">
                <a:solidFill>
                  <a:srgbClr val="000000"/>
                </a:solidFill>
                <a:latin typeface="Calibri"/>
                <a:ea typeface="Calibri"/>
                <a:cs typeface="Calibri"/>
                <a:sym typeface="Calibri"/>
              </a:rPr>
              <a:t>time of onset of greening,</a:t>
            </a:r>
            <a:endParaRPr sz="1800" b="0" i="0" u="none" strike="noStrike" cap="none" dirty="0">
              <a:solidFill>
                <a:srgbClr val="000000"/>
              </a:solidFill>
              <a:latin typeface="Calibri"/>
              <a:ea typeface="Calibri"/>
              <a:cs typeface="Calibri"/>
              <a:sym typeface="Calibri"/>
            </a:endParaRPr>
          </a:p>
          <a:p>
            <a:pPr marL="457200" marR="0" lvl="0" indent="-342900" algn="just" rtl="0">
              <a:lnSpc>
                <a:spcPct val="100000"/>
              </a:lnSpc>
              <a:spcBef>
                <a:spcPts val="0"/>
              </a:spcBef>
              <a:spcAft>
                <a:spcPts val="0"/>
              </a:spcAft>
              <a:buClr>
                <a:srgbClr val="000000"/>
              </a:buClr>
              <a:buSzPts val="1800"/>
              <a:buFont typeface="Calibri"/>
              <a:buChar char="●"/>
            </a:pPr>
            <a:r>
              <a:rPr lang="en-GB" sz="1800" b="0" i="0" u="none" strike="noStrike" cap="none" dirty="0">
                <a:solidFill>
                  <a:srgbClr val="000000"/>
                </a:solidFill>
                <a:latin typeface="Calibri"/>
                <a:ea typeface="Calibri"/>
                <a:cs typeface="Calibri"/>
                <a:sym typeface="Calibri"/>
              </a:rPr>
              <a:t>time of onset of senescence,</a:t>
            </a:r>
            <a:endParaRPr sz="1800" b="0" i="0" u="none" strike="noStrike" cap="none" dirty="0">
              <a:solidFill>
                <a:srgbClr val="000000"/>
              </a:solidFill>
              <a:latin typeface="Calibri"/>
              <a:ea typeface="Calibri"/>
              <a:cs typeface="Calibri"/>
              <a:sym typeface="Calibri"/>
            </a:endParaRPr>
          </a:p>
          <a:p>
            <a:pPr marL="457200" marR="0" lvl="0" indent="-342900" algn="just" rtl="0">
              <a:lnSpc>
                <a:spcPct val="100000"/>
              </a:lnSpc>
              <a:spcBef>
                <a:spcPts val="0"/>
              </a:spcBef>
              <a:spcAft>
                <a:spcPts val="0"/>
              </a:spcAft>
              <a:buClr>
                <a:srgbClr val="000000"/>
              </a:buClr>
              <a:buSzPts val="1800"/>
              <a:buFont typeface="Calibri"/>
              <a:buChar char="●"/>
            </a:pPr>
            <a:r>
              <a:rPr lang="en-GB" sz="1800" b="0" i="0" u="none" strike="noStrike" cap="none" dirty="0">
                <a:solidFill>
                  <a:srgbClr val="000000"/>
                </a:solidFill>
                <a:latin typeface="Calibri"/>
                <a:ea typeface="Calibri"/>
                <a:cs typeface="Calibri"/>
                <a:sym typeface="Calibri"/>
              </a:rPr>
              <a:t>timing of the maximum development during the growing season, and growing season length.</a:t>
            </a:r>
          </a:p>
        </p:txBody>
      </p:sp>
      <p:pic>
        <p:nvPicPr>
          <p:cNvPr id="686" name="Google Shape;686;g31510482b90_0_437"/>
          <p:cNvPicPr preferRelativeResize="0"/>
          <p:nvPr/>
        </p:nvPicPr>
        <p:blipFill rotWithShape="1">
          <a:blip r:embed="rId3">
            <a:alphaModFix/>
          </a:blip>
          <a:srcRect/>
          <a:stretch/>
        </p:blipFill>
        <p:spPr>
          <a:xfrm>
            <a:off x="6639200" y="1606881"/>
            <a:ext cx="5208274" cy="2123501"/>
          </a:xfrm>
          <a:prstGeom prst="rect">
            <a:avLst/>
          </a:prstGeom>
          <a:noFill/>
          <a:ln>
            <a:noFill/>
          </a:ln>
        </p:spPr>
      </p:pic>
      <p:sp>
        <p:nvSpPr>
          <p:cNvPr id="688" name="Google Shape;688;g31510482b90_0_437"/>
          <p:cNvSpPr/>
          <p:nvPr/>
        </p:nvSpPr>
        <p:spPr>
          <a:xfrm>
            <a:off x="10745100" y="641880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dirty="0">
                <a:latin typeface="Calibri"/>
                <a:ea typeface="Calibri"/>
                <a:cs typeface="Calibri"/>
                <a:sym typeface="Calibri"/>
              </a:rPr>
              <a:t>9 December 2024</a:t>
            </a:r>
            <a:endParaRPr sz="1400" b="0" i="0" u="none" strike="noStrike" cap="none" dirty="0">
              <a:solidFill>
                <a:srgbClr val="000000"/>
              </a:solidFill>
              <a:latin typeface="Arial"/>
              <a:ea typeface="Arial"/>
              <a:cs typeface="Arial"/>
              <a:sym typeface="Arial"/>
            </a:endParaRPr>
          </a:p>
        </p:txBody>
      </p:sp>
      <p:sp>
        <p:nvSpPr>
          <p:cNvPr id="674" name="Google Shape;674;g31510482b90_0_427"/>
          <p:cNvSpPr txBox="1"/>
          <p:nvPr/>
        </p:nvSpPr>
        <p:spPr>
          <a:xfrm>
            <a:off x="973968" y="5826404"/>
            <a:ext cx="4045554" cy="307746"/>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sng" strike="noStrike" cap="none">
                <a:solidFill>
                  <a:srgbClr val="F491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https://land.copernicus.eu/en/news/global-land-surface-phenology-2023-available</a:t>
            </a:r>
            <a:r>
              <a:rPr lang="en-GB" sz="800" b="0" i="0" u="none" strike="noStrike" cap="none">
                <a:solidFill>
                  <a:srgbClr val="000000"/>
                </a:solidFill>
                <a:latin typeface="Calibri"/>
                <a:ea typeface="Calibri"/>
                <a:cs typeface="Calibri"/>
                <a:sym typeface="Calibri"/>
              </a:rPr>
              <a:t> </a:t>
            </a:r>
            <a:endParaRPr sz="800" b="0" i="0" u="none" strike="noStrike" cap="none">
              <a:solidFill>
                <a:srgbClr val="000000"/>
              </a:solidFill>
              <a:latin typeface="Arial"/>
              <a:ea typeface="Arial"/>
              <a:cs typeface="Arial"/>
              <a:sym typeface="Arial"/>
            </a:endParaRPr>
          </a:p>
        </p:txBody>
      </p:sp>
      <p:pic>
        <p:nvPicPr>
          <p:cNvPr id="676" name="Google Shape;676;g31510482b90_0_427"/>
          <p:cNvPicPr preferRelativeResize="0"/>
          <p:nvPr/>
        </p:nvPicPr>
        <p:blipFill rotWithShape="1">
          <a:blip r:embed="rId5">
            <a:alphaModFix/>
          </a:blip>
          <a:srcRect/>
          <a:stretch/>
        </p:blipFill>
        <p:spPr>
          <a:xfrm>
            <a:off x="335762" y="4113092"/>
            <a:ext cx="4968487" cy="1745435"/>
          </a:xfrm>
          <a:prstGeom prst="rect">
            <a:avLst/>
          </a:prstGeom>
          <a:noFill/>
          <a:ln>
            <a:noFill/>
          </a:ln>
        </p:spPr>
      </p:pic>
      <p:pic>
        <p:nvPicPr>
          <p:cNvPr id="677" name="Google Shape;677;g31510482b90_0_427"/>
          <p:cNvPicPr preferRelativeResize="0"/>
          <p:nvPr/>
        </p:nvPicPr>
        <p:blipFill rotWithShape="1">
          <a:blip r:embed="rId6">
            <a:alphaModFix/>
          </a:blip>
          <a:srcRect/>
          <a:stretch/>
        </p:blipFill>
        <p:spPr>
          <a:xfrm>
            <a:off x="5641487" y="4208958"/>
            <a:ext cx="909025" cy="1018099"/>
          </a:xfrm>
          <a:prstGeom prst="rect">
            <a:avLst/>
          </a:prstGeom>
          <a:noFill/>
          <a:ln>
            <a:noFill/>
          </a:ln>
        </p:spPr>
      </p:pic>
      <p:sp>
        <p:nvSpPr>
          <p:cNvPr id="5" name="Google Shape;685;g31510482b90_0_437">
            <a:extLst>
              <a:ext uri="{FF2B5EF4-FFF2-40B4-BE49-F238E27FC236}">
                <a16:creationId xmlns:a16="http://schemas.microsoft.com/office/drawing/2014/main" id="{416D208C-10FC-9142-C9A2-083C392A1C07}"/>
              </a:ext>
            </a:extLst>
          </p:cNvPr>
          <p:cNvSpPr txBox="1"/>
          <p:nvPr/>
        </p:nvSpPr>
        <p:spPr>
          <a:xfrm>
            <a:off x="6639200" y="4046954"/>
            <a:ext cx="5038724" cy="1569630"/>
          </a:xfrm>
          <a:prstGeom prst="rect">
            <a:avLst/>
          </a:prstGeom>
          <a:noFill/>
          <a:ln>
            <a:noFill/>
          </a:ln>
        </p:spPr>
        <p:txBody>
          <a:bodyPr spcFirstLastPara="1" wrap="square" lIns="91425" tIns="91425" rIns="91425" bIns="91425" anchor="t" anchorCtr="0">
            <a:spAutoFit/>
          </a:bodyPr>
          <a:lstStyle/>
          <a:p>
            <a:pPr marL="114300" marR="0" lvl="0" algn="just" rtl="0">
              <a:lnSpc>
                <a:spcPct val="100000"/>
              </a:lnSpc>
              <a:spcBef>
                <a:spcPts val="0"/>
              </a:spcBef>
              <a:spcAft>
                <a:spcPts val="0"/>
              </a:spcAft>
              <a:buClr>
                <a:srgbClr val="000000"/>
              </a:buClr>
              <a:buSzPts val="1800"/>
            </a:pPr>
            <a:r>
              <a:rPr lang="en-GB" sz="1800" b="1" dirty="0">
                <a:latin typeface="Calibri"/>
                <a:ea typeface="Calibri"/>
                <a:cs typeface="Calibri"/>
                <a:sym typeface="Calibri"/>
              </a:rPr>
              <a:t>LSP and </a:t>
            </a:r>
            <a:r>
              <a:rPr lang="en-GB" sz="1800" b="1" i="0" u="none" strike="noStrike" cap="none" dirty="0">
                <a:solidFill>
                  <a:srgbClr val="000000"/>
                </a:solidFill>
                <a:latin typeface="Calibri"/>
                <a:ea typeface="Calibri"/>
                <a:cs typeface="Calibri"/>
                <a:sym typeface="Calibri"/>
              </a:rPr>
              <a:t>seasonal forecast data can be</a:t>
            </a:r>
            <a:r>
              <a:rPr lang="en-GB" sz="1800" b="1" dirty="0">
                <a:latin typeface="Calibri"/>
                <a:ea typeface="Calibri"/>
                <a:cs typeface="Calibri"/>
                <a:sym typeface="Calibri"/>
              </a:rPr>
              <a:t> used to </a:t>
            </a:r>
            <a:r>
              <a:rPr lang="en-GB" sz="1800" b="1" i="0" u="none" strike="noStrike" cap="none" dirty="0">
                <a:solidFill>
                  <a:srgbClr val="000000"/>
                </a:solidFill>
                <a:latin typeface="Calibri"/>
                <a:ea typeface="Calibri"/>
                <a:cs typeface="Calibri"/>
                <a:sym typeface="Calibri"/>
              </a:rPr>
              <a:t>confirm/adapt the crop calendar (sowing, harvesting), to identify any critical conditions during growth, and to predict eventual situations that could damage the crop.</a:t>
            </a:r>
            <a:endParaRPr lang="en-GB" sz="1800" b="1" dirty="0">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02"/>
        <p:cNvGrpSpPr/>
        <p:nvPr/>
      </p:nvGrpSpPr>
      <p:grpSpPr>
        <a:xfrm>
          <a:off x="0" y="0"/>
          <a:ext cx="0" cy="0"/>
          <a:chOff x="0" y="0"/>
          <a:chExt cx="0" cy="0"/>
        </a:xfrm>
      </p:grpSpPr>
      <p:sp>
        <p:nvSpPr>
          <p:cNvPr id="803" name="Google Shape;803;g30dc4d8b7b2_0_353"/>
          <p:cNvSpPr txBox="1"/>
          <p:nvPr/>
        </p:nvSpPr>
        <p:spPr>
          <a:xfrm>
            <a:off x="1455840" y="325320"/>
            <a:ext cx="9072600" cy="630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70C0"/>
              </a:buClr>
              <a:buSzPts val="2800"/>
              <a:buFont typeface="Calibri"/>
              <a:buNone/>
            </a:pPr>
            <a:r>
              <a:rPr lang="en-GB" sz="2800" b="1" i="0" u="none" strike="noStrike" cap="none" dirty="0">
                <a:solidFill>
                  <a:srgbClr val="0070C0"/>
                </a:solidFill>
                <a:latin typeface="Calibri"/>
                <a:ea typeface="Calibri"/>
                <a:cs typeface="Calibri"/>
                <a:sym typeface="Calibri"/>
              </a:rPr>
              <a:t>DISSEMINATION PLATFORM</a:t>
            </a:r>
            <a:endParaRPr sz="3600" b="0" i="0" u="none" strike="noStrike" cap="none" dirty="0">
              <a:solidFill>
                <a:srgbClr val="000000"/>
              </a:solidFill>
              <a:latin typeface="Calibri"/>
              <a:ea typeface="Calibri"/>
              <a:cs typeface="Calibri"/>
              <a:sym typeface="Calibri"/>
            </a:endParaRPr>
          </a:p>
        </p:txBody>
      </p:sp>
      <p:sp>
        <p:nvSpPr>
          <p:cNvPr id="804" name="Google Shape;804;g30dc4d8b7b2_0_353"/>
          <p:cNvSpPr/>
          <p:nvPr/>
        </p:nvSpPr>
        <p:spPr>
          <a:xfrm>
            <a:off x="2471700" y="5902680"/>
            <a:ext cx="7248600" cy="630000"/>
          </a:xfrm>
          <a:prstGeom prst="rect">
            <a:avLst/>
          </a:prstGeom>
          <a:noFill/>
          <a:ln>
            <a:noFill/>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1" i="0" u="none" strike="noStrike" cap="none" dirty="0">
                <a:solidFill>
                  <a:srgbClr val="000000"/>
                </a:solidFill>
                <a:latin typeface="Calibri"/>
                <a:ea typeface="Calibri"/>
                <a:cs typeface="Calibri"/>
                <a:sym typeface="Calibri"/>
              </a:rPr>
              <a:t>7 sections with different functionalities</a:t>
            </a:r>
            <a:endParaRPr sz="1800" b="1" i="0" u="none" strike="noStrike" cap="none" dirty="0">
              <a:solidFill>
                <a:srgbClr val="000000"/>
              </a:solidFill>
              <a:latin typeface="Arial"/>
              <a:ea typeface="Arial"/>
              <a:cs typeface="Arial"/>
              <a:sym typeface="Arial"/>
            </a:endParaRPr>
          </a:p>
        </p:txBody>
      </p:sp>
      <p:pic>
        <p:nvPicPr>
          <p:cNvPr id="805" name="Google Shape;805;g30dc4d8b7b2_0_353"/>
          <p:cNvPicPr preferRelativeResize="0"/>
          <p:nvPr/>
        </p:nvPicPr>
        <p:blipFill rotWithShape="1">
          <a:blip r:embed="rId3">
            <a:alphaModFix/>
          </a:blip>
          <a:srcRect/>
          <a:stretch/>
        </p:blipFill>
        <p:spPr>
          <a:xfrm>
            <a:off x="873760" y="1549400"/>
            <a:ext cx="10333731" cy="4545498"/>
          </a:xfrm>
          <a:prstGeom prst="rect">
            <a:avLst/>
          </a:prstGeom>
          <a:noFill/>
          <a:ln>
            <a:noFill/>
          </a:ln>
        </p:spPr>
      </p:pic>
      <p:sp>
        <p:nvSpPr>
          <p:cNvPr id="806" name="Google Shape;806;g30dc4d8b7b2_0_353"/>
          <p:cNvSpPr txBox="1"/>
          <p:nvPr/>
        </p:nvSpPr>
        <p:spPr>
          <a:xfrm>
            <a:off x="2241103" y="6043275"/>
            <a:ext cx="1538700" cy="354000"/>
          </a:xfrm>
          <a:prstGeom prst="rect">
            <a:avLst/>
          </a:prstGeom>
          <a:noFill/>
          <a:ln>
            <a:noFill/>
          </a:ln>
        </p:spPr>
        <p:txBody>
          <a:bodyPr spcFirstLastPara="1" wrap="square" lIns="91425" tIns="91425" rIns="91425" bIns="91425" anchor="t" anchorCtr="0">
            <a:spAutoFit/>
          </a:bodyPr>
          <a:lstStyle/>
          <a:p>
            <a:pPr marL="0" marR="0" lvl="0" indent="0" algn="just" rtl="0">
              <a:lnSpc>
                <a:spcPct val="115000"/>
              </a:lnSpc>
              <a:spcBef>
                <a:spcPts val="0"/>
              </a:spcBef>
              <a:spcAft>
                <a:spcPts val="600"/>
              </a:spcAft>
              <a:buClr>
                <a:srgbClr val="000000"/>
              </a:buClr>
              <a:buSzPts val="1100"/>
              <a:buFont typeface="Arial"/>
              <a:buNone/>
            </a:pPr>
            <a:r>
              <a:rPr lang="en-GB" sz="1100" b="0" i="0" u="sng" strike="noStrike" cap="none" dirty="0">
                <a:solidFill>
                  <a:srgbClr val="1155CC"/>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https://shire.odss.mw</a:t>
            </a:r>
            <a:endParaRPr sz="1400" b="0" i="0" u="none" strike="noStrike" cap="none" dirty="0">
              <a:solidFill>
                <a:srgbClr val="000000"/>
              </a:solidFill>
              <a:latin typeface="Arial"/>
              <a:ea typeface="Arial"/>
              <a:cs typeface="Arial"/>
              <a:sym typeface="Arial"/>
            </a:endParaRPr>
          </a:p>
        </p:txBody>
      </p:sp>
      <p:sp>
        <p:nvSpPr>
          <p:cNvPr id="807" name="Google Shape;807;g30dc4d8b7b2_0_353"/>
          <p:cNvSpPr/>
          <p:nvPr/>
        </p:nvSpPr>
        <p:spPr>
          <a:xfrm>
            <a:off x="10745100" y="641880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i="0" u="none" strike="noStrike" cap="none" dirty="0">
                <a:solidFill>
                  <a:srgbClr val="000000"/>
                </a:solidFill>
                <a:latin typeface="Calibri"/>
                <a:ea typeface="Calibri"/>
                <a:cs typeface="Calibri"/>
                <a:sym typeface="Calibri"/>
              </a:rPr>
              <a:t>9 December 2024</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11"/>
        <p:cNvGrpSpPr/>
        <p:nvPr/>
      </p:nvGrpSpPr>
      <p:grpSpPr>
        <a:xfrm>
          <a:off x="0" y="0"/>
          <a:ext cx="0" cy="0"/>
          <a:chOff x="0" y="0"/>
          <a:chExt cx="0" cy="0"/>
        </a:xfrm>
      </p:grpSpPr>
      <p:sp>
        <p:nvSpPr>
          <p:cNvPr id="812" name="Google Shape;812;g31510482b90_0_624"/>
          <p:cNvSpPr txBox="1"/>
          <p:nvPr/>
        </p:nvSpPr>
        <p:spPr>
          <a:xfrm>
            <a:off x="1455840" y="325320"/>
            <a:ext cx="9072600" cy="630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70C0"/>
              </a:buClr>
              <a:buSzPts val="2800"/>
              <a:buFont typeface="Calibri"/>
              <a:buNone/>
            </a:pPr>
            <a:r>
              <a:rPr lang="en-GB" sz="2800" b="1" dirty="0">
                <a:solidFill>
                  <a:srgbClr val="0070C0"/>
                </a:solidFill>
                <a:latin typeface="Calibri"/>
                <a:ea typeface="Calibri"/>
                <a:cs typeface="Calibri"/>
                <a:sym typeface="Calibri"/>
              </a:rPr>
              <a:t>DISSEMINATION PLATFORM</a:t>
            </a:r>
            <a:endParaRPr sz="3600" b="1" dirty="0">
              <a:solidFill>
                <a:srgbClr val="0070C0"/>
              </a:solidFill>
              <a:latin typeface="Calibri"/>
              <a:ea typeface="Calibri"/>
              <a:cs typeface="Calibri"/>
              <a:sym typeface="Calibri"/>
            </a:endParaRPr>
          </a:p>
        </p:txBody>
      </p:sp>
      <p:sp>
        <p:nvSpPr>
          <p:cNvPr id="813" name="Google Shape;813;g31510482b90_0_624"/>
          <p:cNvSpPr/>
          <p:nvPr/>
        </p:nvSpPr>
        <p:spPr>
          <a:xfrm>
            <a:off x="232725" y="1332975"/>
            <a:ext cx="5847600" cy="1212000"/>
          </a:xfrm>
          <a:prstGeom prst="rect">
            <a:avLst/>
          </a:prstGeom>
          <a:noFill/>
          <a:ln>
            <a:noFill/>
          </a:ln>
        </p:spPr>
        <p:txBody>
          <a:bodyPr spcFirstLastPara="1" wrap="square" lIns="90000" tIns="45000" rIns="90000" bIns="45000" anchor="ctr" anchorCtr="0">
            <a:noAutofit/>
          </a:bodyPr>
          <a:lstStyle/>
          <a:p>
            <a:pPr marL="0" marR="0" lvl="0" indent="0" algn="just" rtl="0">
              <a:lnSpc>
                <a:spcPct val="100000"/>
              </a:lnSpc>
              <a:spcBef>
                <a:spcPts val="0"/>
              </a:spcBef>
              <a:spcAft>
                <a:spcPts val="0"/>
              </a:spcAft>
              <a:buClr>
                <a:srgbClr val="000000"/>
              </a:buClr>
              <a:buSzPts val="1800"/>
              <a:buFont typeface="Arial"/>
              <a:buNone/>
            </a:pPr>
            <a:r>
              <a:rPr lang="en-GB" sz="1800" b="1" i="0" u="none" strike="noStrike" cap="none" dirty="0">
                <a:solidFill>
                  <a:srgbClr val="000000"/>
                </a:solidFill>
                <a:latin typeface="Calibri"/>
                <a:ea typeface="Calibri"/>
                <a:cs typeface="Calibri"/>
                <a:sym typeface="Calibri"/>
              </a:rPr>
              <a:t>Rainfall forecast section</a:t>
            </a:r>
            <a:r>
              <a:rPr lang="en-GB" sz="1800" b="0" i="0" u="none" strike="noStrike" cap="none" dirty="0">
                <a:solidFill>
                  <a:srgbClr val="000000"/>
                </a:solidFill>
                <a:latin typeface="Calibri"/>
                <a:ea typeface="Calibri"/>
                <a:cs typeface="Calibri"/>
                <a:sym typeface="Calibri"/>
              </a:rPr>
              <a:t>:</a:t>
            </a:r>
            <a:endParaRPr sz="1800" b="0" i="0" u="none" strike="noStrike" cap="none" dirty="0">
              <a:solidFill>
                <a:srgbClr val="000000"/>
              </a:solidFill>
              <a:latin typeface="Calibri"/>
              <a:ea typeface="Calibri"/>
              <a:cs typeface="Calibri"/>
              <a:sym typeface="Calibri"/>
            </a:endParaRPr>
          </a:p>
          <a:p>
            <a:pPr marL="457200" marR="0" lvl="0" indent="-342900" algn="just" rtl="0">
              <a:lnSpc>
                <a:spcPct val="100000"/>
              </a:lnSpc>
              <a:spcBef>
                <a:spcPts val="0"/>
              </a:spcBef>
              <a:spcAft>
                <a:spcPts val="0"/>
              </a:spcAft>
              <a:buClr>
                <a:srgbClr val="000000"/>
              </a:buClr>
              <a:buSzPts val="1800"/>
              <a:buFont typeface="Calibri"/>
              <a:buChar char="●"/>
            </a:pPr>
            <a:r>
              <a:rPr lang="en-GB" sz="1800" b="0" i="0" u="none" strike="noStrike" cap="none" dirty="0">
                <a:solidFill>
                  <a:srgbClr val="000000"/>
                </a:solidFill>
                <a:latin typeface="Calibri"/>
                <a:ea typeface="Calibri"/>
                <a:cs typeface="Calibri"/>
                <a:sym typeface="Calibri"/>
              </a:rPr>
              <a:t>Forecast rainfall +72 hours</a:t>
            </a:r>
            <a:endParaRPr sz="1800" b="0" i="0" u="none" strike="noStrike" cap="none" dirty="0">
              <a:solidFill>
                <a:srgbClr val="000000"/>
              </a:solidFill>
              <a:latin typeface="Calibri"/>
              <a:ea typeface="Calibri"/>
              <a:cs typeface="Calibri"/>
              <a:sym typeface="Calibri"/>
            </a:endParaRPr>
          </a:p>
          <a:p>
            <a:pPr marL="457200" marR="0" lvl="0" indent="-342900" algn="just" rtl="0">
              <a:lnSpc>
                <a:spcPct val="100000"/>
              </a:lnSpc>
              <a:spcBef>
                <a:spcPts val="0"/>
              </a:spcBef>
              <a:spcAft>
                <a:spcPts val="0"/>
              </a:spcAft>
              <a:buClr>
                <a:srgbClr val="000000"/>
              </a:buClr>
              <a:buSzPts val="1800"/>
              <a:buFont typeface="Calibri"/>
              <a:buChar char="●"/>
            </a:pPr>
            <a:r>
              <a:rPr lang="en-GB" sz="1800" b="0" i="0" u="none" strike="noStrike" cap="none" dirty="0">
                <a:solidFill>
                  <a:srgbClr val="000000"/>
                </a:solidFill>
                <a:latin typeface="Calibri"/>
                <a:ea typeface="Calibri"/>
                <a:cs typeface="Calibri"/>
                <a:sym typeface="Calibri"/>
              </a:rPr>
              <a:t>Include multiple model simulation (GFS and COSMO)</a:t>
            </a:r>
            <a:endParaRPr sz="1800" b="0" i="0" u="none" strike="noStrike" cap="none" dirty="0">
              <a:solidFill>
                <a:srgbClr val="000000"/>
              </a:solidFill>
              <a:latin typeface="Calibri"/>
              <a:ea typeface="Calibri"/>
              <a:cs typeface="Calibri"/>
              <a:sym typeface="Calibri"/>
            </a:endParaRPr>
          </a:p>
          <a:p>
            <a:pPr marL="457200" marR="0" lvl="0" indent="-342900" algn="just" rtl="0">
              <a:lnSpc>
                <a:spcPct val="100000"/>
              </a:lnSpc>
              <a:spcBef>
                <a:spcPts val="0"/>
              </a:spcBef>
              <a:spcAft>
                <a:spcPts val="0"/>
              </a:spcAft>
              <a:buClr>
                <a:srgbClr val="000000"/>
              </a:buClr>
              <a:buSzPts val="1800"/>
              <a:buFont typeface="Calibri"/>
              <a:buChar char="●"/>
            </a:pPr>
            <a:r>
              <a:rPr lang="en-GB" sz="1800" b="0" i="0" u="none" strike="noStrike" cap="none" dirty="0">
                <a:solidFill>
                  <a:srgbClr val="000000"/>
                </a:solidFill>
                <a:latin typeface="Calibri"/>
                <a:ea typeface="Calibri"/>
                <a:cs typeface="Calibri"/>
                <a:sym typeface="Calibri"/>
              </a:rPr>
              <a:t>Historical results section</a:t>
            </a:r>
            <a:endParaRPr sz="1800" b="0" i="0" u="none" strike="noStrike" cap="none" dirty="0">
              <a:solidFill>
                <a:srgbClr val="000000"/>
              </a:solidFill>
              <a:latin typeface="Calibri"/>
              <a:ea typeface="Calibri"/>
              <a:cs typeface="Calibri"/>
              <a:sym typeface="Calibri"/>
            </a:endParaRPr>
          </a:p>
        </p:txBody>
      </p:sp>
      <p:pic>
        <p:nvPicPr>
          <p:cNvPr id="814" name="Google Shape;814;g31510482b90_0_624"/>
          <p:cNvPicPr preferRelativeResize="0"/>
          <p:nvPr/>
        </p:nvPicPr>
        <p:blipFill rotWithShape="1">
          <a:blip r:embed="rId3">
            <a:alphaModFix/>
          </a:blip>
          <a:srcRect/>
          <a:stretch/>
        </p:blipFill>
        <p:spPr>
          <a:xfrm>
            <a:off x="10445254" y="1315387"/>
            <a:ext cx="1556850" cy="2919101"/>
          </a:xfrm>
          <a:prstGeom prst="rect">
            <a:avLst/>
          </a:prstGeom>
          <a:noFill/>
          <a:ln>
            <a:noFill/>
          </a:ln>
        </p:spPr>
      </p:pic>
      <p:pic>
        <p:nvPicPr>
          <p:cNvPr id="815" name="Google Shape;815;g31510482b90_0_624"/>
          <p:cNvPicPr preferRelativeResize="0"/>
          <p:nvPr/>
        </p:nvPicPr>
        <p:blipFill rotWithShape="1">
          <a:blip r:embed="rId4">
            <a:alphaModFix/>
          </a:blip>
          <a:srcRect/>
          <a:stretch/>
        </p:blipFill>
        <p:spPr>
          <a:xfrm>
            <a:off x="335075" y="2544975"/>
            <a:ext cx="9723531" cy="3700500"/>
          </a:xfrm>
          <a:prstGeom prst="rect">
            <a:avLst/>
          </a:prstGeom>
          <a:noFill/>
          <a:ln>
            <a:noFill/>
          </a:ln>
        </p:spPr>
      </p:pic>
      <p:sp>
        <p:nvSpPr>
          <p:cNvPr id="816" name="Google Shape;816;g31510482b90_0_624"/>
          <p:cNvSpPr/>
          <p:nvPr/>
        </p:nvSpPr>
        <p:spPr>
          <a:xfrm>
            <a:off x="10745100" y="641880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dirty="0">
                <a:latin typeface="Calibri"/>
                <a:ea typeface="Calibri"/>
                <a:cs typeface="Calibri"/>
                <a:sym typeface="Calibri"/>
              </a:rPr>
              <a:t>9 December 2024</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29"/>
        <p:cNvGrpSpPr/>
        <p:nvPr/>
      </p:nvGrpSpPr>
      <p:grpSpPr>
        <a:xfrm>
          <a:off x="0" y="0"/>
          <a:ext cx="0" cy="0"/>
          <a:chOff x="0" y="0"/>
          <a:chExt cx="0" cy="0"/>
        </a:xfrm>
      </p:grpSpPr>
      <p:sp>
        <p:nvSpPr>
          <p:cNvPr id="830" name="Google Shape;830;g31510482b90_0_640"/>
          <p:cNvSpPr txBox="1"/>
          <p:nvPr/>
        </p:nvSpPr>
        <p:spPr>
          <a:xfrm>
            <a:off x="1455840" y="325320"/>
            <a:ext cx="9072600" cy="630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70C0"/>
              </a:buClr>
              <a:buSzPts val="2800"/>
              <a:buFont typeface="Calibri"/>
              <a:buNone/>
            </a:pPr>
            <a:r>
              <a:rPr lang="en-GB" sz="2800" b="1" dirty="0">
                <a:solidFill>
                  <a:srgbClr val="0070C0"/>
                </a:solidFill>
                <a:latin typeface="Calibri"/>
                <a:ea typeface="Calibri"/>
                <a:cs typeface="Calibri"/>
                <a:sym typeface="Calibri"/>
              </a:rPr>
              <a:t>DISSEMINATION PLATFORM</a:t>
            </a:r>
            <a:endParaRPr sz="3600" b="1" dirty="0">
              <a:solidFill>
                <a:srgbClr val="0070C0"/>
              </a:solidFill>
              <a:latin typeface="Calibri"/>
              <a:ea typeface="Calibri"/>
              <a:cs typeface="Calibri"/>
              <a:sym typeface="Calibri"/>
            </a:endParaRPr>
          </a:p>
        </p:txBody>
      </p:sp>
      <p:sp>
        <p:nvSpPr>
          <p:cNvPr id="831" name="Google Shape;831;g31510482b90_0_640"/>
          <p:cNvSpPr/>
          <p:nvPr/>
        </p:nvSpPr>
        <p:spPr>
          <a:xfrm>
            <a:off x="232725" y="1332975"/>
            <a:ext cx="7685700" cy="1212000"/>
          </a:xfrm>
          <a:prstGeom prst="rect">
            <a:avLst/>
          </a:prstGeom>
          <a:noFill/>
          <a:ln>
            <a:noFill/>
          </a:ln>
        </p:spPr>
        <p:txBody>
          <a:bodyPr spcFirstLastPara="1" wrap="square" lIns="90000" tIns="45000" rIns="90000" bIns="45000" anchor="ctr" anchorCtr="0">
            <a:noAutofit/>
          </a:bodyPr>
          <a:lstStyle/>
          <a:p>
            <a:pPr marL="0" marR="0" lvl="0" indent="0" algn="just" rtl="0">
              <a:lnSpc>
                <a:spcPct val="100000"/>
              </a:lnSpc>
              <a:spcBef>
                <a:spcPts val="0"/>
              </a:spcBef>
              <a:spcAft>
                <a:spcPts val="0"/>
              </a:spcAft>
              <a:buClr>
                <a:srgbClr val="000000"/>
              </a:buClr>
              <a:buSzPts val="1800"/>
              <a:buFont typeface="Arial"/>
              <a:buNone/>
            </a:pPr>
            <a:r>
              <a:rPr lang="en-GB" sz="1800" b="1" i="0" u="none" strike="noStrike" cap="none" dirty="0">
                <a:solidFill>
                  <a:srgbClr val="000000"/>
                </a:solidFill>
                <a:latin typeface="Calibri"/>
                <a:ea typeface="Calibri"/>
                <a:cs typeface="Calibri"/>
                <a:sym typeface="Calibri"/>
              </a:rPr>
              <a:t>Flood forecast section</a:t>
            </a:r>
            <a:r>
              <a:rPr lang="en-GB" sz="1800" b="0" i="0" u="none" strike="noStrike" cap="none" dirty="0">
                <a:solidFill>
                  <a:srgbClr val="000000"/>
                </a:solidFill>
                <a:latin typeface="Calibri"/>
                <a:ea typeface="Calibri"/>
                <a:cs typeface="Calibri"/>
                <a:sym typeface="Calibri"/>
              </a:rPr>
              <a:t>:</a:t>
            </a:r>
            <a:endParaRPr sz="1800" b="0" i="0" u="none" strike="noStrike" cap="none" dirty="0">
              <a:solidFill>
                <a:srgbClr val="000000"/>
              </a:solidFill>
              <a:latin typeface="Calibri"/>
              <a:ea typeface="Calibri"/>
              <a:cs typeface="Calibri"/>
              <a:sym typeface="Calibri"/>
            </a:endParaRPr>
          </a:p>
          <a:p>
            <a:pPr marL="457200" marR="0" lvl="0" indent="-342900" algn="just" rtl="0">
              <a:lnSpc>
                <a:spcPct val="100000"/>
              </a:lnSpc>
              <a:spcBef>
                <a:spcPts val="0"/>
              </a:spcBef>
              <a:spcAft>
                <a:spcPts val="0"/>
              </a:spcAft>
              <a:buClr>
                <a:srgbClr val="000000"/>
              </a:buClr>
              <a:buSzPts val="1800"/>
              <a:buFont typeface="Calibri"/>
              <a:buChar char="●"/>
            </a:pPr>
            <a:r>
              <a:rPr lang="en-GB" sz="1800" b="0" i="0" u="none" strike="noStrike" cap="none" dirty="0">
                <a:solidFill>
                  <a:srgbClr val="000000"/>
                </a:solidFill>
                <a:latin typeface="Calibri"/>
                <a:ea typeface="Calibri"/>
                <a:cs typeface="Calibri"/>
                <a:sym typeface="Calibri"/>
              </a:rPr>
              <a:t>Flood hazard maps for 25, 50, 100 and 200 years RP at </a:t>
            </a:r>
            <a:r>
              <a:rPr lang="en-GB" sz="1800" b="0" i="0" u="none" strike="noStrike" cap="none" dirty="0">
                <a:solidFill>
                  <a:schemeClr val="dk1"/>
                </a:solidFill>
                <a:latin typeface="Calibri"/>
                <a:ea typeface="Calibri"/>
                <a:cs typeface="Calibri"/>
                <a:sym typeface="Calibri"/>
              </a:rPr>
              <a:t>13 locations</a:t>
            </a:r>
            <a:endParaRPr sz="1800" b="0" i="0" u="none" strike="noStrike" cap="none" dirty="0">
              <a:solidFill>
                <a:srgbClr val="000000"/>
              </a:solidFill>
              <a:latin typeface="Calibri"/>
              <a:ea typeface="Calibri"/>
              <a:cs typeface="Calibri"/>
              <a:sym typeface="Calibri"/>
            </a:endParaRPr>
          </a:p>
          <a:p>
            <a:pPr marL="457200" marR="0" lvl="0" indent="-342900" algn="just" rtl="0">
              <a:lnSpc>
                <a:spcPct val="100000"/>
              </a:lnSpc>
              <a:spcBef>
                <a:spcPts val="0"/>
              </a:spcBef>
              <a:spcAft>
                <a:spcPts val="0"/>
              </a:spcAft>
              <a:buClr>
                <a:srgbClr val="000000"/>
              </a:buClr>
              <a:buSzPts val="1800"/>
              <a:buFont typeface="Calibri"/>
              <a:buChar char="●"/>
            </a:pPr>
            <a:r>
              <a:rPr lang="en-GB" sz="1800" b="0" i="0" u="none" strike="noStrike" cap="none" dirty="0">
                <a:solidFill>
                  <a:srgbClr val="000000"/>
                </a:solidFill>
                <a:latin typeface="Calibri"/>
                <a:ea typeface="Calibri"/>
                <a:cs typeface="Calibri"/>
                <a:sym typeface="Calibri"/>
              </a:rPr>
              <a:t>Flashing areas in case of risk to facilitate the user</a:t>
            </a:r>
            <a:endParaRPr sz="1800" b="0" i="0" u="none" strike="noStrike" cap="none" dirty="0">
              <a:solidFill>
                <a:srgbClr val="000000"/>
              </a:solidFill>
              <a:latin typeface="Calibri"/>
              <a:ea typeface="Calibri"/>
              <a:cs typeface="Calibri"/>
              <a:sym typeface="Calibri"/>
            </a:endParaRPr>
          </a:p>
          <a:p>
            <a:pPr marL="457200" marR="0" lvl="0" indent="-342900" algn="just" rtl="0">
              <a:lnSpc>
                <a:spcPct val="100000"/>
              </a:lnSpc>
              <a:spcBef>
                <a:spcPts val="0"/>
              </a:spcBef>
              <a:spcAft>
                <a:spcPts val="0"/>
              </a:spcAft>
              <a:buClr>
                <a:srgbClr val="000000"/>
              </a:buClr>
              <a:buSzPts val="1800"/>
              <a:buFont typeface="Calibri"/>
              <a:buChar char="●"/>
            </a:pPr>
            <a:r>
              <a:rPr lang="en-GB" sz="1800" b="0" i="0" u="none" strike="noStrike" cap="none" dirty="0">
                <a:solidFill>
                  <a:srgbClr val="000000"/>
                </a:solidFill>
                <a:latin typeface="Calibri"/>
                <a:ea typeface="Calibri"/>
                <a:cs typeface="Calibri"/>
                <a:sym typeface="Calibri"/>
              </a:rPr>
              <a:t>Dynamic map activation based on precipitation forecast</a:t>
            </a:r>
            <a:endParaRPr sz="1800" b="0" i="0" u="none" strike="noStrike" cap="none" dirty="0">
              <a:solidFill>
                <a:srgbClr val="000000"/>
              </a:solidFill>
              <a:latin typeface="Calibri"/>
              <a:ea typeface="Calibri"/>
              <a:cs typeface="Calibri"/>
              <a:sym typeface="Calibri"/>
            </a:endParaRPr>
          </a:p>
        </p:txBody>
      </p:sp>
      <p:pic>
        <p:nvPicPr>
          <p:cNvPr id="832" name="Google Shape;832;g31510482b90_0_640"/>
          <p:cNvPicPr preferRelativeResize="0"/>
          <p:nvPr/>
        </p:nvPicPr>
        <p:blipFill rotWithShape="1">
          <a:blip r:embed="rId3">
            <a:alphaModFix/>
          </a:blip>
          <a:srcRect l="1912"/>
          <a:stretch/>
        </p:blipFill>
        <p:spPr>
          <a:xfrm>
            <a:off x="10499838" y="1320904"/>
            <a:ext cx="1466048" cy="2919125"/>
          </a:xfrm>
          <a:prstGeom prst="rect">
            <a:avLst/>
          </a:prstGeom>
          <a:noFill/>
          <a:ln>
            <a:noFill/>
          </a:ln>
        </p:spPr>
      </p:pic>
      <p:pic>
        <p:nvPicPr>
          <p:cNvPr id="833" name="Google Shape;833;g31510482b90_0_640"/>
          <p:cNvPicPr preferRelativeResize="0"/>
          <p:nvPr/>
        </p:nvPicPr>
        <p:blipFill rotWithShape="1">
          <a:blip r:embed="rId4">
            <a:alphaModFix/>
          </a:blip>
          <a:srcRect/>
          <a:stretch/>
        </p:blipFill>
        <p:spPr>
          <a:xfrm>
            <a:off x="8120200" y="1332975"/>
            <a:ext cx="2212625" cy="4957400"/>
          </a:xfrm>
          <a:prstGeom prst="rect">
            <a:avLst/>
          </a:prstGeom>
          <a:noFill/>
          <a:ln>
            <a:noFill/>
          </a:ln>
        </p:spPr>
      </p:pic>
      <p:pic>
        <p:nvPicPr>
          <p:cNvPr id="834" name="Google Shape;834;g31510482b90_0_640"/>
          <p:cNvPicPr preferRelativeResize="0"/>
          <p:nvPr/>
        </p:nvPicPr>
        <p:blipFill rotWithShape="1">
          <a:blip r:embed="rId5">
            <a:alphaModFix/>
          </a:blip>
          <a:srcRect/>
          <a:stretch/>
        </p:blipFill>
        <p:spPr>
          <a:xfrm>
            <a:off x="279900" y="2676050"/>
            <a:ext cx="7685851" cy="3538126"/>
          </a:xfrm>
          <a:prstGeom prst="rect">
            <a:avLst/>
          </a:prstGeom>
          <a:noFill/>
          <a:ln>
            <a:noFill/>
          </a:ln>
        </p:spPr>
      </p:pic>
      <p:sp>
        <p:nvSpPr>
          <p:cNvPr id="835" name="Google Shape;835;g31510482b90_0_640"/>
          <p:cNvSpPr/>
          <p:nvPr/>
        </p:nvSpPr>
        <p:spPr>
          <a:xfrm>
            <a:off x="10745100" y="641880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dirty="0">
                <a:latin typeface="Calibri"/>
                <a:ea typeface="Calibri"/>
                <a:cs typeface="Calibri"/>
                <a:sym typeface="Calibri"/>
              </a:rPr>
              <a:t>9 December 2024</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44">
          <a:extLst>
            <a:ext uri="{FF2B5EF4-FFF2-40B4-BE49-F238E27FC236}">
              <a16:creationId xmlns:a16="http://schemas.microsoft.com/office/drawing/2014/main" id="{D14306AA-B7BB-2B47-5A58-0C029F7EFFAF}"/>
            </a:ext>
          </a:extLst>
        </p:cNvPr>
        <p:cNvGrpSpPr/>
        <p:nvPr/>
      </p:nvGrpSpPr>
      <p:grpSpPr>
        <a:xfrm>
          <a:off x="0" y="0"/>
          <a:ext cx="0" cy="0"/>
          <a:chOff x="0" y="0"/>
          <a:chExt cx="0" cy="0"/>
        </a:xfrm>
      </p:grpSpPr>
      <p:sp>
        <p:nvSpPr>
          <p:cNvPr id="2" name="Google Shape;566;g3150e495536_0_1">
            <a:extLst>
              <a:ext uri="{FF2B5EF4-FFF2-40B4-BE49-F238E27FC236}">
                <a16:creationId xmlns:a16="http://schemas.microsoft.com/office/drawing/2014/main" id="{20A197D9-253A-FC60-D0A6-5D01FD29AEFB}"/>
              </a:ext>
            </a:extLst>
          </p:cNvPr>
          <p:cNvSpPr txBox="1">
            <a:spLocks/>
          </p:cNvSpPr>
          <p:nvPr/>
        </p:nvSpPr>
        <p:spPr>
          <a:xfrm>
            <a:off x="729950" y="1299800"/>
            <a:ext cx="6846137" cy="7764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100000"/>
              </a:lnSpc>
              <a:buClr>
                <a:srgbClr val="0070C0"/>
              </a:buClr>
              <a:buSzPts val="2800"/>
            </a:pPr>
            <a:r>
              <a:rPr lang="en-GB" sz="2000" b="1" dirty="0">
                <a:solidFill>
                  <a:srgbClr val="0070C0"/>
                </a:solidFill>
              </a:rPr>
              <a:t>FLOOD FORECASTING DAILY WORKFLOW</a:t>
            </a:r>
            <a:endParaRPr lang="en-GB" sz="3600" dirty="0"/>
          </a:p>
        </p:txBody>
      </p:sp>
      <p:pic>
        <p:nvPicPr>
          <p:cNvPr id="3" name="Google Shape;568;g3150e495536_0_1">
            <a:extLst>
              <a:ext uri="{FF2B5EF4-FFF2-40B4-BE49-F238E27FC236}">
                <a16:creationId xmlns:a16="http://schemas.microsoft.com/office/drawing/2014/main" id="{B3515DC3-EF4B-0ED9-AED9-EAB1DFC17EF8}"/>
              </a:ext>
            </a:extLst>
          </p:cNvPr>
          <p:cNvPicPr preferRelativeResize="0"/>
          <p:nvPr/>
        </p:nvPicPr>
        <p:blipFill>
          <a:blip r:embed="rId3">
            <a:alphaModFix/>
          </a:blip>
          <a:stretch>
            <a:fillRect/>
          </a:stretch>
        </p:blipFill>
        <p:spPr>
          <a:xfrm>
            <a:off x="399327" y="1886249"/>
            <a:ext cx="11464723" cy="4329356"/>
          </a:xfrm>
          <a:prstGeom prst="rect">
            <a:avLst/>
          </a:prstGeom>
          <a:noFill/>
          <a:ln>
            <a:noFill/>
          </a:ln>
        </p:spPr>
      </p:pic>
      <p:sp>
        <p:nvSpPr>
          <p:cNvPr id="4" name="Google Shape;540;g30fbeb4c427_0_140">
            <a:extLst>
              <a:ext uri="{FF2B5EF4-FFF2-40B4-BE49-F238E27FC236}">
                <a16:creationId xmlns:a16="http://schemas.microsoft.com/office/drawing/2014/main" id="{A58FC79A-AFFA-83EB-EDF4-673D7ECD4589}"/>
              </a:ext>
            </a:extLst>
          </p:cNvPr>
          <p:cNvSpPr txBox="1"/>
          <p:nvPr/>
        </p:nvSpPr>
        <p:spPr>
          <a:xfrm>
            <a:off x="1455938" y="249238"/>
            <a:ext cx="9072900" cy="776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70C0"/>
              </a:buClr>
              <a:buSzPts val="2800"/>
              <a:buFont typeface="Calibri"/>
              <a:buNone/>
            </a:pPr>
            <a:r>
              <a:rPr lang="en-GB" sz="2800" b="1" dirty="0">
                <a:solidFill>
                  <a:srgbClr val="0070C0"/>
                </a:solidFill>
                <a:latin typeface="Calibri"/>
                <a:ea typeface="Calibri"/>
                <a:cs typeface="Calibri"/>
                <a:sym typeface="Calibri"/>
              </a:rPr>
              <a:t>DISSEMINATION PLATFORM</a:t>
            </a:r>
            <a:endParaRPr lang="en-GB" sz="3600" b="1" dirty="0">
              <a:solidFill>
                <a:srgbClr val="0070C0"/>
              </a:solidFill>
              <a:latin typeface="Calibri"/>
              <a:ea typeface="Calibri"/>
              <a:cs typeface="Calibri"/>
              <a:sym typeface="Calibri"/>
            </a:endParaRPr>
          </a:p>
        </p:txBody>
      </p:sp>
    </p:spTree>
    <p:extLst>
      <p:ext uri="{BB962C8B-B14F-4D97-AF65-F5344CB8AC3E}">
        <p14:creationId xmlns:p14="http://schemas.microsoft.com/office/powerpoint/2010/main" val="39392658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39"/>
        <p:cNvGrpSpPr/>
        <p:nvPr/>
      </p:nvGrpSpPr>
      <p:grpSpPr>
        <a:xfrm>
          <a:off x="0" y="0"/>
          <a:ext cx="0" cy="0"/>
          <a:chOff x="0" y="0"/>
          <a:chExt cx="0" cy="0"/>
        </a:xfrm>
      </p:grpSpPr>
      <p:sp>
        <p:nvSpPr>
          <p:cNvPr id="840" name="Google Shape;840;g31510482b90_0_657"/>
          <p:cNvSpPr txBox="1"/>
          <p:nvPr/>
        </p:nvSpPr>
        <p:spPr>
          <a:xfrm>
            <a:off x="1455840" y="325320"/>
            <a:ext cx="9072600" cy="630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70C0"/>
              </a:buClr>
              <a:buSzPts val="2800"/>
              <a:buFont typeface="Calibri"/>
              <a:buNone/>
            </a:pPr>
            <a:r>
              <a:rPr lang="en-GB" sz="2800" b="1" dirty="0">
                <a:solidFill>
                  <a:srgbClr val="0070C0"/>
                </a:solidFill>
                <a:latin typeface="Calibri"/>
                <a:ea typeface="Calibri"/>
                <a:cs typeface="Calibri"/>
                <a:sym typeface="Calibri"/>
              </a:rPr>
              <a:t>DISSEMINATION PLATFORM</a:t>
            </a:r>
            <a:endParaRPr sz="3600" b="1" dirty="0">
              <a:solidFill>
                <a:srgbClr val="0070C0"/>
              </a:solidFill>
              <a:latin typeface="Calibri"/>
              <a:ea typeface="Calibri"/>
              <a:cs typeface="Calibri"/>
              <a:sym typeface="Calibri"/>
            </a:endParaRPr>
          </a:p>
        </p:txBody>
      </p:sp>
      <p:sp>
        <p:nvSpPr>
          <p:cNvPr id="841" name="Google Shape;841;g31510482b90_0_657"/>
          <p:cNvSpPr/>
          <p:nvPr/>
        </p:nvSpPr>
        <p:spPr>
          <a:xfrm>
            <a:off x="232725" y="1332975"/>
            <a:ext cx="7685700" cy="1212000"/>
          </a:xfrm>
          <a:prstGeom prst="rect">
            <a:avLst/>
          </a:prstGeom>
          <a:noFill/>
          <a:ln>
            <a:noFill/>
          </a:ln>
        </p:spPr>
        <p:txBody>
          <a:bodyPr spcFirstLastPara="1" wrap="square" lIns="90000" tIns="45000" rIns="90000" bIns="45000" anchor="ctr" anchorCtr="0">
            <a:noAutofit/>
          </a:bodyPr>
          <a:lstStyle/>
          <a:p>
            <a:pPr marL="0" marR="0" lvl="0" indent="0" algn="just" rtl="0">
              <a:lnSpc>
                <a:spcPct val="100000"/>
              </a:lnSpc>
              <a:spcBef>
                <a:spcPts val="0"/>
              </a:spcBef>
              <a:spcAft>
                <a:spcPts val="0"/>
              </a:spcAft>
              <a:buClr>
                <a:srgbClr val="000000"/>
              </a:buClr>
              <a:buSzPts val="1800"/>
              <a:buFont typeface="Arial"/>
              <a:buNone/>
            </a:pPr>
            <a:r>
              <a:rPr lang="en-GB" sz="1800" b="1" i="0" u="none" strike="noStrike" cap="none" dirty="0">
                <a:solidFill>
                  <a:srgbClr val="000000"/>
                </a:solidFill>
                <a:latin typeface="Calibri"/>
                <a:ea typeface="Calibri"/>
                <a:cs typeface="Calibri"/>
                <a:sym typeface="Calibri"/>
              </a:rPr>
              <a:t>Seasonal forecast section</a:t>
            </a:r>
            <a:r>
              <a:rPr lang="en-GB" sz="1800" b="0" i="0" u="none" strike="noStrike" cap="none" dirty="0">
                <a:solidFill>
                  <a:srgbClr val="000000"/>
                </a:solidFill>
                <a:latin typeface="Calibri"/>
                <a:ea typeface="Calibri"/>
                <a:cs typeface="Calibri"/>
                <a:sym typeface="Calibri"/>
              </a:rPr>
              <a:t>:</a:t>
            </a:r>
            <a:endParaRPr sz="1800" b="0" i="0" u="none" strike="noStrike" cap="none" dirty="0">
              <a:solidFill>
                <a:srgbClr val="000000"/>
              </a:solidFill>
              <a:latin typeface="Calibri"/>
              <a:ea typeface="Calibri"/>
              <a:cs typeface="Calibri"/>
              <a:sym typeface="Calibri"/>
            </a:endParaRPr>
          </a:p>
          <a:p>
            <a:pPr marL="457200" marR="0" lvl="0" indent="-342900" algn="just" rtl="0">
              <a:lnSpc>
                <a:spcPct val="100000"/>
              </a:lnSpc>
              <a:spcBef>
                <a:spcPts val="0"/>
              </a:spcBef>
              <a:spcAft>
                <a:spcPts val="0"/>
              </a:spcAft>
              <a:buClr>
                <a:srgbClr val="000000"/>
              </a:buClr>
              <a:buSzPts val="1800"/>
              <a:buFont typeface="Calibri"/>
              <a:buChar char="●"/>
            </a:pPr>
            <a:r>
              <a:rPr lang="en-GB" sz="1800" b="0" i="0" u="none" strike="noStrike" cap="none" dirty="0">
                <a:solidFill>
                  <a:srgbClr val="000000"/>
                </a:solidFill>
                <a:latin typeface="Calibri"/>
                <a:ea typeface="Calibri"/>
                <a:cs typeface="Calibri"/>
                <a:sym typeface="Calibri"/>
              </a:rPr>
              <a:t>Precipitation, temperature and evapotranspiration +3 months</a:t>
            </a:r>
            <a:endParaRPr sz="1800" b="0" i="0" u="none" strike="noStrike" cap="none" dirty="0">
              <a:solidFill>
                <a:srgbClr val="000000"/>
              </a:solidFill>
              <a:latin typeface="Calibri"/>
              <a:ea typeface="Calibri"/>
              <a:cs typeface="Calibri"/>
              <a:sym typeface="Calibri"/>
            </a:endParaRPr>
          </a:p>
          <a:p>
            <a:pPr marL="457200" marR="0" lvl="0" indent="-342900" algn="just" rtl="0">
              <a:lnSpc>
                <a:spcPct val="100000"/>
              </a:lnSpc>
              <a:spcBef>
                <a:spcPts val="0"/>
              </a:spcBef>
              <a:spcAft>
                <a:spcPts val="0"/>
              </a:spcAft>
              <a:buClr>
                <a:srgbClr val="000000"/>
              </a:buClr>
              <a:buSzPts val="1800"/>
              <a:buFont typeface="Calibri"/>
              <a:buChar char="●"/>
            </a:pPr>
            <a:r>
              <a:rPr lang="en-GB" sz="1800" b="0" i="0" u="none" strike="noStrike" cap="none" dirty="0">
                <a:solidFill>
                  <a:srgbClr val="000000"/>
                </a:solidFill>
                <a:latin typeface="Calibri"/>
                <a:ea typeface="Calibri"/>
                <a:cs typeface="Calibri"/>
                <a:sym typeface="Calibri"/>
              </a:rPr>
              <a:t>Monthly update</a:t>
            </a:r>
            <a:endParaRPr sz="1800" b="0" i="0" u="none" strike="noStrike" cap="none" dirty="0">
              <a:solidFill>
                <a:srgbClr val="000000"/>
              </a:solidFill>
              <a:latin typeface="Calibri"/>
              <a:ea typeface="Calibri"/>
              <a:cs typeface="Calibri"/>
              <a:sym typeface="Calibri"/>
            </a:endParaRPr>
          </a:p>
        </p:txBody>
      </p:sp>
      <p:pic>
        <p:nvPicPr>
          <p:cNvPr id="842" name="Google Shape;842;g31510482b90_0_657"/>
          <p:cNvPicPr preferRelativeResize="0"/>
          <p:nvPr/>
        </p:nvPicPr>
        <p:blipFill rotWithShape="1">
          <a:blip r:embed="rId3">
            <a:alphaModFix/>
          </a:blip>
          <a:srcRect/>
          <a:stretch/>
        </p:blipFill>
        <p:spPr>
          <a:xfrm>
            <a:off x="10417820" y="1332975"/>
            <a:ext cx="1550380" cy="2919125"/>
          </a:xfrm>
          <a:prstGeom prst="rect">
            <a:avLst/>
          </a:prstGeom>
          <a:noFill/>
          <a:ln>
            <a:noFill/>
          </a:ln>
        </p:spPr>
      </p:pic>
      <p:sp>
        <p:nvSpPr>
          <p:cNvPr id="843" name="Google Shape;843;g31510482b90_0_657"/>
          <p:cNvSpPr/>
          <p:nvPr/>
        </p:nvSpPr>
        <p:spPr>
          <a:xfrm>
            <a:off x="10745100" y="641880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dirty="0">
                <a:latin typeface="Calibri"/>
                <a:ea typeface="Calibri"/>
                <a:cs typeface="Calibri"/>
                <a:sym typeface="Calibri"/>
              </a:rPr>
              <a:t>9 December 2024</a:t>
            </a:r>
            <a:endParaRPr sz="1400" b="0" i="0" u="none" strike="noStrike" cap="none" dirty="0">
              <a:solidFill>
                <a:srgbClr val="000000"/>
              </a:solidFill>
              <a:latin typeface="Arial"/>
              <a:ea typeface="Arial"/>
              <a:cs typeface="Arial"/>
              <a:sym typeface="Arial"/>
            </a:endParaRPr>
          </a:p>
        </p:txBody>
      </p:sp>
      <p:pic>
        <p:nvPicPr>
          <p:cNvPr id="844" name="Google Shape;844;g31510482b90_0_657"/>
          <p:cNvPicPr preferRelativeResize="0"/>
          <p:nvPr/>
        </p:nvPicPr>
        <p:blipFill>
          <a:blip r:embed="rId4">
            <a:alphaModFix/>
          </a:blip>
          <a:stretch>
            <a:fillRect/>
          </a:stretch>
        </p:blipFill>
        <p:spPr>
          <a:xfrm>
            <a:off x="516850" y="2544975"/>
            <a:ext cx="8621320" cy="37542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g3150c9c559b_0_294"/>
          <p:cNvSpPr txBox="1">
            <a:spLocks noGrp="1"/>
          </p:cNvSpPr>
          <p:nvPr>
            <p:ph type="title" idx="4294967295"/>
          </p:nvPr>
        </p:nvSpPr>
        <p:spPr>
          <a:xfrm>
            <a:off x="1455938" y="249238"/>
            <a:ext cx="9072900" cy="776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70C0"/>
              </a:buClr>
              <a:buSzPts val="3600"/>
              <a:buFont typeface="Calibri"/>
              <a:buNone/>
            </a:pPr>
            <a:r>
              <a:rPr lang="it-IT" sz="2800" b="1" dirty="0">
                <a:solidFill>
                  <a:srgbClr val="0070C0"/>
                </a:solidFill>
              </a:rPr>
              <a:t>P</a:t>
            </a:r>
            <a:r>
              <a:rPr lang="en-GB" sz="2800" b="1" dirty="0">
                <a:solidFill>
                  <a:srgbClr val="0070C0"/>
                </a:solidFill>
              </a:rPr>
              <a:t>ROJECT BACKGROUND</a:t>
            </a:r>
            <a:endParaRPr sz="2800" b="1" dirty="0">
              <a:solidFill>
                <a:srgbClr val="0070C0"/>
              </a:solidFill>
            </a:endParaRPr>
          </a:p>
        </p:txBody>
      </p:sp>
      <p:sp>
        <p:nvSpPr>
          <p:cNvPr id="340" name="Google Shape;340;g3150c9c559b_0_294"/>
          <p:cNvSpPr txBox="1"/>
          <p:nvPr/>
        </p:nvSpPr>
        <p:spPr>
          <a:xfrm>
            <a:off x="885333" y="1457672"/>
            <a:ext cx="106752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chemeClr val="dk1"/>
                </a:solidFill>
                <a:latin typeface="Calibri"/>
                <a:ea typeface="Calibri"/>
                <a:cs typeface="Calibri"/>
                <a:sym typeface="Calibri"/>
              </a:rPr>
              <a:t>In January 2015 in Malawi several weeks of heavy precipitation were followed by devastating flooding. It is estimated (Government of Malawi) that the floods affected 1.1 million, displaced 230,000 and killed 106 people. Recovery and rebuilding needs are estimated at around US$500 million.</a:t>
            </a:r>
            <a:endParaRPr sz="1400" b="0" i="0" u="none" strike="noStrike" cap="none" dirty="0">
              <a:solidFill>
                <a:srgbClr val="000000"/>
              </a:solidFill>
              <a:latin typeface="Arial"/>
              <a:ea typeface="Arial"/>
              <a:cs typeface="Arial"/>
              <a:sym typeface="Arial"/>
            </a:endParaRPr>
          </a:p>
        </p:txBody>
      </p:sp>
      <p:pic>
        <p:nvPicPr>
          <p:cNvPr id="341" name="Google Shape;341;g3150c9c559b_0_294"/>
          <p:cNvPicPr preferRelativeResize="0"/>
          <p:nvPr/>
        </p:nvPicPr>
        <p:blipFill rotWithShape="1">
          <a:blip r:embed="rId3">
            <a:alphaModFix/>
          </a:blip>
          <a:srcRect/>
          <a:stretch/>
        </p:blipFill>
        <p:spPr>
          <a:xfrm>
            <a:off x="885333" y="2472468"/>
            <a:ext cx="6809788" cy="3758601"/>
          </a:xfrm>
          <a:prstGeom prst="rect">
            <a:avLst/>
          </a:prstGeom>
          <a:noFill/>
          <a:ln>
            <a:noFill/>
          </a:ln>
        </p:spPr>
      </p:pic>
      <p:pic>
        <p:nvPicPr>
          <p:cNvPr id="342" name="Google Shape;342;g3150c9c559b_0_294"/>
          <p:cNvPicPr preferRelativeResize="0"/>
          <p:nvPr/>
        </p:nvPicPr>
        <p:blipFill rotWithShape="1">
          <a:blip r:embed="rId4">
            <a:alphaModFix/>
          </a:blip>
          <a:srcRect/>
          <a:stretch/>
        </p:blipFill>
        <p:spPr>
          <a:xfrm>
            <a:off x="7791958" y="2472468"/>
            <a:ext cx="3491085" cy="375860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49" name="Google Shape;849;g31510482b90_0_665"/>
          <p:cNvSpPr txBox="1"/>
          <p:nvPr/>
        </p:nvSpPr>
        <p:spPr>
          <a:xfrm>
            <a:off x="1455840" y="325320"/>
            <a:ext cx="9072600" cy="630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70C0"/>
              </a:buClr>
              <a:buSzPts val="2800"/>
              <a:buFont typeface="Calibri"/>
              <a:buNone/>
            </a:pPr>
            <a:r>
              <a:rPr lang="en-GB" sz="2800" b="1" dirty="0">
                <a:solidFill>
                  <a:srgbClr val="0070C0"/>
                </a:solidFill>
                <a:latin typeface="Calibri"/>
                <a:ea typeface="Calibri"/>
                <a:cs typeface="Calibri"/>
                <a:sym typeface="Calibri"/>
              </a:rPr>
              <a:t>DISSEMINATION PLATFORM</a:t>
            </a:r>
            <a:endParaRPr sz="3600" b="1" dirty="0">
              <a:solidFill>
                <a:srgbClr val="0070C0"/>
              </a:solidFill>
              <a:latin typeface="Calibri"/>
              <a:ea typeface="Calibri"/>
              <a:cs typeface="Calibri"/>
              <a:sym typeface="Calibri"/>
            </a:endParaRPr>
          </a:p>
        </p:txBody>
      </p:sp>
      <p:sp>
        <p:nvSpPr>
          <p:cNvPr id="850" name="Google Shape;850;g31510482b90_0_665"/>
          <p:cNvSpPr/>
          <p:nvPr/>
        </p:nvSpPr>
        <p:spPr>
          <a:xfrm>
            <a:off x="232725" y="1317735"/>
            <a:ext cx="9991800" cy="1059705"/>
          </a:xfrm>
          <a:prstGeom prst="rect">
            <a:avLst/>
          </a:prstGeom>
          <a:noFill/>
          <a:ln>
            <a:noFill/>
          </a:ln>
        </p:spPr>
        <p:txBody>
          <a:bodyPr spcFirstLastPara="1" wrap="square" lIns="90000" tIns="45000" rIns="90000" bIns="45000" anchor="ctr" anchorCtr="0">
            <a:noAutofit/>
          </a:bodyPr>
          <a:lstStyle/>
          <a:p>
            <a:pPr marL="0" marR="0" lvl="0" indent="0" algn="just" rtl="0">
              <a:lnSpc>
                <a:spcPct val="100000"/>
              </a:lnSpc>
              <a:spcBef>
                <a:spcPts val="0"/>
              </a:spcBef>
              <a:spcAft>
                <a:spcPts val="0"/>
              </a:spcAft>
              <a:buClr>
                <a:srgbClr val="000000"/>
              </a:buClr>
              <a:buSzPts val="1800"/>
              <a:buFont typeface="Arial"/>
              <a:buNone/>
            </a:pPr>
            <a:r>
              <a:rPr lang="en-GB" sz="1800" b="1" i="0" u="none" strike="noStrike" cap="none" dirty="0">
                <a:solidFill>
                  <a:srgbClr val="000000"/>
                </a:solidFill>
                <a:latin typeface="Calibri"/>
                <a:ea typeface="Calibri"/>
                <a:cs typeface="Calibri"/>
                <a:sym typeface="Calibri"/>
              </a:rPr>
              <a:t>Drought monitoring section</a:t>
            </a:r>
            <a:r>
              <a:rPr lang="en-GB" sz="1800" b="0" i="0" u="none" strike="noStrike" cap="none" dirty="0">
                <a:solidFill>
                  <a:srgbClr val="000000"/>
                </a:solidFill>
                <a:latin typeface="Calibri"/>
                <a:ea typeface="Calibri"/>
                <a:cs typeface="Calibri"/>
                <a:sym typeface="Calibri"/>
              </a:rPr>
              <a:t>:</a:t>
            </a:r>
            <a:endParaRPr sz="1800" b="0" i="0" u="none" strike="noStrike" cap="none" dirty="0">
              <a:solidFill>
                <a:srgbClr val="000000"/>
              </a:solidFill>
              <a:latin typeface="Calibri"/>
              <a:ea typeface="Calibri"/>
              <a:cs typeface="Calibri"/>
              <a:sym typeface="Calibri"/>
            </a:endParaRPr>
          </a:p>
          <a:p>
            <a:pPr marL="457200" marR="0" lvl="0" indent="-342900" algn="just" rtl="0">
              <a:lnSpc>
                <a:spcPct val="100000"/>
              </a:lnSpc>
              <a:spcBef>
                <a:spcPts val="0"/>
              </a:spcBef>
              <a:spcAft>
                <a:spcPts val="0"/>
              </a:spcAft>
              <a:buClr>
                <a:srgbClr val="000000"/>
              </a:buClr>
              <a:buSzPts val="1800"/>
              <a:buFont typeface="Calibri"/>
              <a:buChar char="●"/>
            </a:pPr>
            <a:r>
              <a:rPr lang="en-GB" sz="1800" b="0" i="0" u="none" strike="noStrike" cap="none" dirty="0">
                <a:solidFill>
                  <a:srgbClr val="000000"/>
                </a:solidFill>
                <a:latin typeface="Calibri"/>
                <a:ea typeface="Calibri"/>
                <a:cs typeface="Calibri"/>
                <a:sym typeface="Calibri"/>
              </a:rPr>
              <a:t>Drought indices (daily updated): Water Balance Index (WBI), Soil Water Index (SWI), Normalised Difference Vegetation Index (NDVI)</a:t>
            </a:r>
            <a:endParaRPr sz="1800" b="0" i="0" u="none" strike="noStrike" cap="none" dirty="0">
              <a:solidFill>
                <a:srgbClr val="000000"/>
              </a:solidFill>
              <a:latin typeface="Calibri"/>
              <a:ea typeface="Calibri"/>
              <a:cs typeface="Calibri"/>
              <a:sym typeface="Calibri"/>
            </a:endParaRPr>
          </a:p>
          <a:p>
            <a:pPr marL="457200" marR="0" lvl="0" indent="-342900" algn="just" rtl="0">
              <a:lnSpc>
                <a:spcPct val="100000"/>
              </a:lnSpc>
              <a:spcBef>
                <a:spcPts val="0"/>
              </a:spcBef>
              <a:spcAft>
                <a:spcPts val="0"/>
              </a:spcAft>
              <a:buClr>
                <a:srgbClr val="000000"/>
              </a:buClr>
              <a:buSzPts val="1800"/>
              <a:buFont typeface="Calibri"/>
              <a:buChar char="●"/>
            </a:pPr>
            <a:r>
              <a:rPr lang="en-GB" sz="1800" b="0" i="0" u="none" strike="noStrike" cap="none" dirty="0">
                <a:solidFill>
                  <a:srgbClr val="000000"/>
                </a:solidFill>
                <a:latin typeface="Calibri"/>
                <a:ea typeface="Calibri"/>
                <a:cs typeface="Calibri"/>
                <a:sym typeface="Calibri"/>
              </a:rPr>
              <a:t>Forecast index (monthly updated): forecast of the WBI (</a:t>
            </a:r>
            <a:r>
              <a:rPr lang="en-GB" sz="1800" b="0" i="0" u="none" strike="noStrike" cap="none" dirty="0" err="1">
                <a:solidFill>
                  <a:srgbClr val="000000"/>
                </a:solidFill>
                <a:latin typeface="Calibri"/>
                <a:ea typeface="Calibri"/>
                <a:cs typeface="Calibri"/>
                <a:sym typeface="Calibri"/>
              </a:rPr>
              <a:t>WBIf</a:t>
            </a:r>
            <a:r>
              <a:rPr lang="en-GB" sz="1800" b="0" i="0" u="none" strike="noStrike" cap="none" dirty="0">
                <a:solidFill>
                  <a:srgbClr val="000000"/>
                </a:solidFill>
                <a:latin typeface="Calibri"/>
                <a:ea typeface="Calibri"/>
                <a:cs typeface="Calibri"/>
                <a:sym typeface="Calibri"/>
              </a:rPr>
              <a:t>)</a:t>
            </a:r>
            <a:endParaRPr sz="1800" b="0" i="0" u="none" strike="noStrike" cap="none" dirty="0">
              <a:solidFill>
                <a:srgbClr val="000000"/>
              </a:solidFill>
              <a:latin typeface="Calibri"/>
              <a:ea typeface="Calibri"/>
              <a:cs typeface="Calibri"/>
              <a:sym typeface="Calibri"/>
            </a:endParaRPr>
          </a:p>
        </p:txBody>
      </p:sp>
      <p:pic>
        <p:nvPicPr>
          <p:cNvPr id="851" name="Google Shape;851;g31510482b90_0_665"/>
          <p:cNvPicPr preferRelativeResize="0"/>
          <p:nvPr/>
        </p:nvPicPr>
        <p:blipFill rotWithShape="1">
          <a:blip r:embed="rId3">
            <a:alphaModFix/>
          </a:blip>
          <a:srcRect/>
          <a:stretch/>
        </p:blipFill>
        <p:spPr>
          <a:xfrm>
            <a:off x="10408254" y="1332975"/>
            <a:ext cx="1550375" cy="2919116"/>
          </a:xfrm>
          <a:prstGeom prst="rect">
            <a:avLst/>
          </a:prstGeom>
          <a:noFill/>
          <a:ln>
            <a:noFill/>
          </a:ln>
        </p:spPr>
      </p:pic>
      <p:sp>
        <p:nvSpPr>
          <p:cNvPr id="852" name="Google Shape;852;g31510482b90_0_665"/>
          <p:cNvSpPr/>
          <p:nvPr/>
        </p:nvSpPr>
        <p:spPr>
          <a:xfrm>
            <a:off x="10745100" y="641880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dirty="0">
                <a:latin typeface="Calibri"/>
                <a:ea typeface="Calibri"/>
                <a:cs typeface="Calibri"/>
                <a:sym typeface="Calibri"/>
              </a:rPr>
              <a:t>9 December 2024</a:t>
            </a:r>
            <a:endParaRPr sz="1400" b="0" i="0" u="none" strike="noStrike" cap="none" dirty="0">
              <a:solidFill>
                <a:srgbClr val="000000"/>
              </a:solidFill>
              <a:latin typeface="Arial"/>
              <a:ea typeface="Arial"/>
              <a:cs typeface="Arial"/>
              <a:sym typeface="Arial"/>
            </a:endParaRPr>
          </a:p>
        </p:txBody>
      </p:sp>
      <p:pic>
        <p:nvPicPr>
          <p:cNvPr id="853" name="Google Shape;853;g31510482b90_0_665"/>
          <p:cNvPicPr preferRelativeResize="0"/>
          <p:nvPr/>
        </p:nvPicPr>
        <p:blipFill rotWithShape="1">
          <a:blip r:embed="rId4">
            <a:alphaModFix/>
          </a:blip>
          <a:srcRect t="14994"/>
          <a:stretch/>
        </p:blipFill>
        <p:spPr>
          <a:xfrm>
            <a:off x="1827425" y="2468880"/>
            <a:ext cx="7286095" cy="3840670"/>
          </a:xfrm>
          <a:prstGeom prst="rect">
            <a:avLst/>
          </a:prstGeom>
          <a:noFill/>
          <a:ln>
            <a:noFill/>
          </a:ln>
        </p:spPr>
      </p:pic>
      <p:sp>
        <p:nvSpPr>
          <p:cNvPr id="854" name="Google Shape;854;g31510482b90_0_665"/>
          <p:cNvSpPr/>
          <p:nvPr/>
        </p:nvSpPr>
        <p:spPr>
          <a:xfrm>
            <a:off x="232725" y="3314150"/>
            <a:ext cx="1410600" cy="406500"/>
          </a:xfrm>
          <a:prstGeom prst="rect">
            <a:avLst/>
          </a:prstGeom>
          <a:noFill/>
          <a:ln>
            <a:noFill/>
          </a:ln>
        </p:spPr>
        <p:txBody>
          <a:bodyPr spcFirstLastPara="1" wrap="square" lIns="90000" tIns="45000" rIns="90000" bIns="45000" anchor="ctr" anchorCtr="0">
            <a:noAutofit/>
          </a:bodyPr>
          <a:lstStyle/>
          <a:p>
            <a:pPr marL="0" marR="0" lvl="0" indent="0" algn="just" rtl="0">
              <a:lnSpc>
                <a:spcPct val="100000"/>
              </a:lnSpc>
              <a:spcBef>
                <a:spcPts val="0"/>
              </a:spcBef>
              <a:spcAft>
                <a:spcPts val="0"/>
              </a:spcAft>
              <a:buNone/>
            </a:pPr>
            <a:r>
              <a:rPr lang="en-GB" sz="1800" b="1">
                <a:latin typeface="Calibri"/>
                <a:ea typeface="Calibri"/>
                <a:cs typeface="Calibri"/>
                <a:sym typeface="Calibri"/>
              </a:rPr>
              <a:t>WBI plot</a:t>
            </a:r>
            <a:endParaRPr sz="1800" b="0" i="0" u="none" strike="noStrike" cap="none">
              <a:solidFill>
                <a:srgbClr val="000000"/>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sp>
        <p:nvSpPr>
          <p:cNvPr id="888" name="Google Shape;888;g31510482b90_0_703"/>
          <p:cNvSpPr txBox="1"/>
          <p:nvPr/>
        </p:nvSpPr>
        <p:spPr>
          <a:xfrm>
            <a:off x="1455840" y="325320"/>
            <a:ext cx="9072600" cy="630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70C0"/>
              </a:buClr>
              <a:buSzPts val="2800"/>
              <a:buFont typeface="Calibri"/>
              <a:buNone/>
            </a:pPr>
            <a:r>
              <a:rPr lang="en-GB" sz="2800" b="1" dirty="0">
                <a:solidFill>
                  <a:srgbClr val="0070C0"/>
                </a:solidFill>
                <a:latin typeface="Calibri"/>
                <a:ea typeface="Calibri"/>
                <a:cs typeface="Calibri"/>
                <a:sym typeface="Calibri"/>
              </a:rPr>
              <a:t>DISSEMINATION PLATFORM</a:t>
            </a:r>
            <a:endParaRPr sz="3600" b="1" dirty="0">
              <a:solidFill>
                <a:srgbClr val="0070C0"/>
              </a:solidFill>
              <a:latin typeface="Calibri"/>
              <a:ea typeface="Calibri"/>
              <a:cs typeface="Calibri"/>
              <a:sym typeface="Calibri"/>
            </a:endParaRPr>
          </a:p>
        </p:txBody>
      </p:sp>
      <p:sp>
        <p:nvSpPr>
          <p:cNvPr id="889" name="Google Shape;889;g31510482b90_0_703"/>
          <p:cNvSpPr/>
          <p:nvPr/>
        </p:nvSpPr>
        <p:spPr>
          <a:xfrm>
            <a:off x="232725" y="1332975"/>
            <a:ext cx="9991800" cy="1322700"/>
          </a:xfrm>
          <a:prstGeom prst="rect">
            <a:avLst/>
          </a:prstGeom>
          <a:noFill/>
          <a:ln>
            <a:noFill/>
          </a:ln>
        </p:spPr>
        <p:txBody>
          <a:bodyPr spcFirstLastPara="1" wrap="square" lIns="90000" tIns="45000" rIns="90000" bIns="45000" anchor="ctr" anchorCtr="0">
            <a:noAutofit/>
          </a:bodyPr>
          <a:lstStyle/>
          <a:p>
            <a:pPr marL="0" marR="0" lvl="0" indent="0" algn="just" rtl="0">
              <a:lnSpc>
                <a:spcPct val="100000"/>
              </a:lnSpc>
              <a:spcBef>
                <a:spcPts val="0"/>
              </a:spcBef>
              <a:spcAft>
                <a:spcPts val="0"/>
              </a:spcAft>
              <a:buClr>
                <a:srgbClr val="000000"/>
              </a:buClr>
              <a:buSzPts val="1800"/>
              <a:buFont typeface="Arial"/>
              <a:buNone/>
            </a:pPr>
            <a:r>
              <a:rPr lang="en-GB" sz="1800" b="1" i="0" u="none" strike="noStrike" cap="none" dirty="0">
                <a:solidFill>
                  <a:srgbClr val="000000"/>
                </a:solidFill>
                <a:latin typeface="Calibri"/>
                <a:ea typeface="Calibri"/>
                <a:cs typeface="Calibri"/>
                <a:sym typeface="Calibri"/>
              </a:rPr>
              <a:t>Crop calendar section</a:t>
            </a:r>
            <a:r>
              <a:rPr lang="en-GB" sz="1800" b="0" i="0" u="none" strike="noStrike" cap="none" dirty="0">
                <a:solidFill>
                  <a:srgbClr val="000000"/>
                </a:solidFill>
                <a:latin typeface="Calibri"/>
                <a:ea typeface="Calibri"/>
                <a:cs typeface="Calibri"/>
                <a:sym typeface="Calibri"/>
              </a:rPr>
              <a:t>:</a:t>
            </a:r>
            <a:endParaRPr sz="1800" b="0" i="0" u="none" strike="noStrike" cap="none" dirty="0">
              <a:solidFill>
                <a:srgbClr val="000000"/>
              </a:solidFill>
              <a:latin typeface="Calibri"/>
              <a:ea typeface="Calibri"/>
              <a:cs typeface="Calibri"/>
              <a:sym typeface="Calibri"/>
            </a:endParaRPr>
          </a:p>
          <a:p>
            <a:pPr marL="457200" marR="0" lvl="0" indent="-342900" algn="just" rtl="0">
              <a:lnSpc>
                <a:spcPct val="100000"/>
              </a:lnSpc>
              <a:spcBef>
                <a:spcPts val="0"/>
              </a:spcBef>
              <a:spcAft>
                <a:spcPts val="0"/>
              </a:spcAft>
              <a:buClr>
                <a:srgbClr val="000000"/>
              </a:buClr>
              <a:buSzPts val="1800"/>
              <a:buFont typeface="Calibri"/>
              <a:buChar char="●"/>
            </a:pPr>
            <a:r>
              <a:rPr lang="en-GB" sz="1800" b="0" i="0" u="none" strike="noStrike" cap="none" dirty="0">
                <a:solidFill>
                  <a:srgbClr val="000000"/>
                </a:solidFill>
                <a:latin typeface="Calibri"/>
                <a:ea typeface="Calibri"/>
                <a:cs typeface="Calibri"/>
                <a:sym typeface="Calibri"/>
              </a:rPr>
              <a:t>8 Agricultural Development Divisions (ADD) implemented</a:t>
            </a:r>
            <a:endParaRPr sz="1800" b="0" i="0" u="none" strike="noStrike" cap="none" dirty="0">
              <a:solidFill>
                <a:srgbClr val="000000"/>
              </a:solidFill>
              <a:latin typeface="Calibri"/>
              <a:ea typeface="Calibri"/>
              <a:cs typeface="Calibri"/>
              <a:sym typeface="Calibri"/>
            </a:endParaRPr>
          </a:p>
          <a:p>
            <a:pPr marL="457200" marR="0" lvl="0" indent="-342900" algn="just" rtl="0">
              <a:lnSpc>
                <a:spcPct val="100000"/>
              </a:lnSpc>
              <a:spcBef>
                <a:spcPts val="0"/>
              </a:spcBef>
              <a:spcAft>
                <a:spcPts val="0"/>
              </a:spcAft>
              <a:buClr>
                <a:srgbClr val="000000"/>
              </a:buClr>
              <a:buSzPts val="1800"/>
              <a:buFont typeface="Calibri"/>
              <a:buChar char="●"/>
            </a:pPr>
            <a:r>
              <a:rPr lang="en-GB" sz="1800" b="0" i="0" u="none" strike="noStrike" cap="none" dirty="0">
                <a:solidFill>
                  <a:srgbClr val="000000"/>
                </a:solidFill>
                <a:latin typeface="Calibri"/>
                <a:ea typeface="Calibri"/>
                <a:cs typeface="Calibri"/>
                <a:sym typeface="Calibri"/>
              </a:rPr>
              <a:t>Comparison of sowing and harvesting periods with seasonal forecast weather data</a:t>
            </a:r>
            <a:endParaRPr sz="1800" b="0" i="0" u="none" strike="noStrike" cap="none" dirty="0">
              <a:solidFill>
                <a:srgbClr val="000000"/>
              </a:solidFill>
              <a:latin typeface="Calibri"/>
              <a:ea typeface="Calibri"/>
              <a:cs typeface="Calibri"/>
              <a:sym typeface="Calibri"/>
            </a:endParaRPr>
          </a:p>
          <a:p>
            <a:pPr marL="457200" marR="0" lvl="0" indent="-342900" algn="just" rtl="0">
              <a:lnSpc>
                <a:spcPct val="100000"/>
              </a:lnSpc>
              <a:spcBef>
                <a:spcPts val="0"/>
              </a:spcBef>
              <a:spcAft>
                <a:spcPts val="0"/>
              </a:spcAft>
              <a:buClr>
                <a:srgbClr val="000000"/>
              </a:buClr>
              <a:buSzPts val="1800"/>
              <a:buFont typeface="Calibri"/>
              <a:buChar char="●"/>
            </a:pPr>
            <a:r>
              <a:rPr lang="en-GB" sz="1800" b="0" i="0" u="none" strike="noStrike" cap="none" dirty="0">
                <a:solidFill>
                  <a:srgbClr val="000000"/>
                </a:solidFill>
                <a:latin typeface="Calibri"/>
                <a:ea typeface="Calibri"/>
                <a:cs typeface="Calibri"/>
                <a:sym typeface="Calibri"/>
              </a:rPr>
              <a:t>Dynamic user interaction with the crop calendar and report generation (enabled users)</a:t>
            </a:r>
            <a:endParaRPr sz="1800" b="0" i="0" u="none" strike="noStrike" cap="none" dirty="0">
              <a:solidFill>
                <a:srgbClr val="000000"/>
              </a:solidFill>
              <a:latin typeface="Calibri"/>
              <a:ea typeface="Calibri"/>
              <a:cs typeface="Calibri"/>
              <a:sym typeface="Calibri"/>
            </a:endParaRPr>
          </a:p>
        </p:txBody>
      </p:sp>
      <p:sp>
        <p:nvSpPr>
          <p:cNvPr id="890" name="Google Shape;890;g31510482b90_0_703"/>
          <p:cNvSpPr/>
          <p:nvPr/>
        </p:nvSpPr>
        <p:spPr>
          <a:xfrm>
            <a:off x="10745100" y="641880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i="0" u="none" strike="noStrike" cap="none">
                <a:solidFill>
                  <a:srgbClr val="000000"/>
                </a:solidFill>
                <a:latin typeface="Calibri"/>
                <a:ea typeface="Calibri"/>
                <a:cs typeface="Calibri"/>
                <a:sym typeface="Calibri"/>
              </a:rPr>
              <a:t>31th October 2024</a:t>
            </a:r>
            <a:endParaRPr sz="1400" b="0" i="0" u="none" strike="noStrike" cap="none">
              <a:solidFill>
                <a:srgbClr val="000000"/>
              </a:solidFill>
              <a:latin typeface="Arial"/>
              <a:ea typeface="Arial"/>
              <a:cs typeface="Arial"/>
              <a:sym typeface="Arial"/>
            </a:endParaRPr>
          </a:p>
        </p:txBody>
      </p:sp>
      <p:pic>
        <p:nvPicPr>
          <p:cNvPr id="891" name="Google Shape;891;g31510482b90_0_703"/>
          <p:cNvPicPr preferRelativeResize="0"/>
          <p:nvPr/>
        </p:nvPicPr>
        <p:blipFill rotWithShape="1">
          <a:blip r:embed="rId3">
            <a:alphaModFix/>
          </a:blip>
          <a:srcRect/>
          <a:stretch/>
        </p:blipFill>
        <p:spPr>
          <a:xfrm>
            <a:off x="10447828" y="1332975"/>
            <a:ext cx="1491997" cy="2919125"/>
          </a:xfrm>
          <a:prstGeom prst="rect">
            <a:avLst/>
          </a:prstGeom>
          <a:noFill/>
          <a:ln>
            <a:noFill/>
          </a:ln>
        </p:spPr>
      </p:pic>
      <p:pic>
        <p:nvPicPr>
          <p:cNvPr id="892" name="Google Shape;892;g31510482b90_0_703"/>
          <p:cNvPicPr preferRelativeResize="0"/>
          <p:nvPr/>
        </p:nvPicPr>
        <p:blipFill rotWithShape="1">
          <a:blip r:embed="rId4">
            <a:alphaModFix/>
          </a:blip>
          <a:srcRect/>
          <a:stretch/>
        </p:blipFill>
        <p:spPr>
          <a:xfrm>
            <a:off x="599025" y="2735650"/>
            <a:ext cx="6124573" cy="3505199"/>
          </a:xfrm>
          <a:prstGeom prst="rect">
            <a:avLst/>
          </a:prstGeom>
          <a:noFill/>
          <a:ln>
            <a:noFill/>
          </a:ln>
        </p:spPr>
      </p:pic>
      <p:pic>
        <p:nvPicPr>
          <p:cNvPr id="893" name="Google Shape;893;g31510482b90_0_703"/>
          <p:cNvPicPr preferRelativeResize="0"/>
          <p:nvPr/>
        </p:nvPicPr>
        <p:blipFill rotWithShape="1">
          <a:blip r:embed="rId5">
            <a:alphaModFix/>
          </a:blip>
          <a:srcRect/>
          <a:stretch/>
        </p:blipFill>
        <p:spPr>
          <a:xfrm>
            <a:off x="7708975" y="4478449"/>
            <a:ext cx="772700" cy="1102025"/>
          </a:xfrm>
          <a:prstGeom prst="rect">
            <a:avLst/>
          </a:prstGeom>
          <a:noFill/>
          <a:ln>
            <a:noFill/>
          </a:ln>
        </p:spPr>
      </p:pic>
      <p:sp>
        <p:nvSpPr>
          <p:cNvPr id="894" name="Google Shape;894;g31510482b90_0_703"/>
          <p:cNvSpPr/>
          <p:nvPr/>
        </p:nvSpPr>
        <p:spPr>
          <a:xfrm>
            <a:off x="6908425" y="4864750"/>
            <a:ext cx="543300" cy="410400"/>
          </a:xfrm>
          <a:prstGeom prst="rightArrow">
            <a:avLst>
              <a:gd name="adj1" fmla="val 50000"/>
              <a:gd name="adj2" fmla="val 50000"/>
            </a:avLst>
          </a:prstGeom>
          <a:solidFill>
            <a:srgbClr val="0BD0D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5" name="Google Shape;895;g31510482b90_0_703"/>
          <p:cNvSpPr/>
          <p:nvPr/>
        </p:nvSpPr>
        <p:spPr>
          <a:xfrm>
            <a:off x="10745100" y="641880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dirty="0">
                <a:latin typeface="Calibri"/>
                <a:ea typeface="Calibri"/>
                <a:cs typeface="Calibri"/>
                <a:sym typeface="Calibri"/>
              </a:rPr>
              <a:t>9 December 2024</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4" name="Google Shape;704;g31510482b90_0_455"/>
          <p:cNvSpPr/>
          <p:nvPr/>
        </p:nvSpPr>
        <p:spPr>
          <a:xfrm>
            <a:off x="10745100" y="641880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i="0" u="none" strike="noStrike" cap="none">
                <a:solidFill>
                  <a:srgbClr val="000000"/>
                </a:solidFill>
                <a:latin typeface="Calibri"/>
                <a:ea typeface="Calibri"/>
                <a:cs typeface="Calibri"/>
                <a:sym typeface="Calibri"/>
              </a:rPr>
              <a:t>31th October 2024</a:t>
            </a:r>
            <a:endParaRPr sz="1400" b="0" i="0" u="none" strike="noStrike" cap="none">
              <a:solidFill>
                <a:srgbClr val="000000"/>
              </a:solidFill>
              <a:latin typeface="Arial"/>
              <a:ea typeface="Arial"/>
              <a:cs typeface="Arial"/>
              <a:sym typeface="Arial"/>
            </a:endParaRPr>
          </a:p>
        </p:txBody>
      </p:sp>
      <p:sp>
        <p:nvSpPr>
          <p:cNvPr id="706" name="Google Shape;706;g31510482b90_0_455"/>
          <p:cNvSpPr/>
          <p:nvPr/>
        </p:nvSpPr>
        <p:spPr>
          <a:xfrm>
            <a:off x="2949425" y="4409356"/>
            <a:ext cx="1733100" cy="381300"/>
          </a:xfrm>
          <a:prstGeom prst="roundRect">
            <a:avLst>
              <a:gd name="adj" fmla="val 16667"/>
            </a:avLst>
          </a:prstGeom>
          <a:solidFill>
            <a:srgbClr val="FFC000"/>
          </a:solidFill>
          <a:ln w="1905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1" i="0" u="none" strike="noStrike" cap="none">
                <a:solidFill>
                  <a:srgbClr val="0075A2"/>
                </a:solidFill>
                <a:latin typeface="Calibri"/>
                <a:ea typeface="Calibri"/>
                <a:cs typeface="Calibri"/>
                <a:sym typeface="Calibri"/>
              </a:rPr>
              <a:t>Service platform</a:t>
            </a:r>
            <a:endParaRPr sz="1800" b="0" i="0" u="none" strike="noStrike" cap="none">
              <a:solidFill>
                <a:srgbClr val="FFFFFF"/>
              </a:solidFill>
              <a:latin typeface="Calibri"/>
              <a:ea typeface="Calibri"/>
              <a:cs typeface="Calibri"/>
              <a:sym typeface="Calibri"/>
            </a:endParaRPr>
          </a:p>
        </p:txBody>
      </p:sp>
      <p:sp>
        <p:nvSpPr>
          <p:cNvPr id="707" name="Google Shape;707;g31510482b90_0_455"/>
          <p:cNvSpPr/>
          <p:nvPr/>
        </p:nvSpPr>
        <p:spPr>
          <a:xfrm>
            <a:off x="386150" y="3217724"/>
            <a:ext cx="1733100" cy="859800"/>
          </a:xfrm>
          <a:prstGeom prst="roundRect">
            <a:avLst>
              <a:gd name="adj" fmla="val 16667"/>
            </a:avLst>
          </a:prstGeom>
          <a:solidFill>
            <a:srgbClr val="FFC000"/>
          </a:solidFill>
          <a:ln w="1905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1" i="0" u="none" strike="noStrike" cap="none" dirty="0">
                <a:solidFill>
                  <a:srgbClr val="0075A2"/>
                </a:solidFill>
                <a:latin typeface="Calibri"/>
                <a:ea typeface="Calibri"/>
                <a:cs typeface="Calibri"/>
                <a:sym typeface="Calibri"/>
              </a:rPr>
              <a:t>Drought monitoring and forecast data</a:t>
            </a:r>
            <a:endParaRPr sz="1800" b="0" i="0" u="none" strike="noStrike" cap="none" dirty="0">
              <a:solidFill>
                <a:srgbClr val="FFFFFF"/>
              </a:solidFill>
              <a:latin typeface="Calibri"/>
              <a:ea typeface="Calibri"/>
              <a:cs typeface="Calibri"/>
              <a:sym typeface="Calibri"/>
            </a:endParaRPr>
          </a:p>
        </p:txBody>
      </p:sp>
      <p:sp>
        <p:nvSpPr>
          <p:cNvPr id="708" name="Google Shape;708;g31510482b90_0_455"/>
          <p:cNvSpPr/>
          <p:nvPr/>
        </p:nvSpPr>
        <p:spPr>
          <a:xfrm>
            <a:off x="386150" y="5162658"/>
            <a:ext cx="1733100" cy="859800"/>
          </a:xfrm>
          <a:prstGeom prst="roundRect">
            <a:avLst>
              <a:gd name="adj" fmla="val 16667"/>
            </a:avLst>
          </a:prstGeom>
          <a:solidFill>
            <a:srgbClr val="FFC000"/>
          </a:solidFill>
          <a:ln w="1905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1" i="0" u="none" strike="noStrike" cap="none">
                <a:solidFill>
                  <a:srgbClr val="0075A2"/>
                </a:solidFill>
                <a:latin typeface="Calibri"/>
                <a:ea typeface="Calibri"/>
                <a:cs typeface="Calibri"/>
                <a:sym typeface="Calibri"/>
              </a:rPr>
              <a:t>LSP</a:t>
            </a:r>
            <a:endParaRPr sz="1800" b="0" i="0" u="none" strike="noStrike" cap="none">
              <a:solidFill>
                <a:srgbClr val="FFFFFF"/>
              </a:solidFill>
              <a:latin typeface="Calibri"/>
              <a:ea typeface="Calibri"/>
              <a:cs typeface="Calibri"/>
              <a:sym typeface="Calibri"/>
            </a:endParaRPr>
          </a:p>
        </p:txBody>
      </p:sp>
      <p:cxnSp>
        <p:nvCxnSpPr>
          <p:cNvPr id="709" name="Google Shape;709;g31510482b90_0_455"/>
          <p:cNvCxnSpPr>
            <a:stCxn id="707" idx="3"/>
            <a:endCxn id="706" idx="0"/>
          </p:cNvCxnSpPr>
          <p:nvPr/>
        </p:nvCxnSpPr>
        <p:spPr>
          <a:xfrm>
            <a:off x="2119250" y="3647624"/>
            <a:ext cx="1696725" cy="761732"/>
          </a:xfrm>
          <a:prstGeom prst="bentConnector2">
            <a:avLst/>
          </a:prstGeom>
          <a:noFill/>
          <a:ln w="25400" cap="flat" cmpd="sng">
            <a:solidFill>
              <a:srgbClr val="387025"/>
            </a:solidFill>
            <a:prstDash val="solid"/>
            <a:miter lim="800000"/>
            <a:headEnd type="none" w="sm" len="sm"/>
            <a:tailEnd type="stealth" w="med" len="med"/>
          </a:ln>
        </p:spPr>
      </p:cxnSp>
      <p:cxnSp>
        <p:nvCxnSpPr>
          <p:cNvPr id="710" name="Google Shape;710;g31510482b90_0_455"/>
          <p:cNvCxnSpPr>
            <a:stCxn id="708" idx="3"/>
            <a:endCxn id="706" idx="2"/>
          </p:cNvCxnSpPr>
          <p:nvPr/>
        </p:nvCxnSpPr>
        <p:spPr>
          <a:xfrm flipV="1">
            <a:off x="2119250" y="4790656"/>
            <a:ext cx="1696725" cy="801902"/>
          </a:xfrm>
          <a:prstGeom prst="bentConnector2">
            <a:avLst/>
          </a:prstGeom>
          <a:noFill/>
          <a:ln w="25400" cap="flat" cmpd="sng">
            <a:solidFill>
              <a:srgbClr val="387025"/>
            </a:solidFill>
            <a:prstDash val="solid"/>
            <a:miter lim="800000"/>
            <a:headEnd type="none" w="sm" len="sm"/>
            <a:tailEnd type="stealth" w="med" len="med"/>
          </a:ln>
        </p:spPr>
      </p:cxnSp>
      <p:pic>
        <p:nvPicPr>
          <p:cNvPr id="711" name="Google Shape;711;g31510482b90_0_455"/>
          <p:cNvPicPr preferRelativeResize="0"/>
          <p:nvPr/>
        </p:nvPicPr>
        <p:blipFill rotWithShape="1">
          <a:blip r:embed="rId3">
            <a:alphaModFix/>
          </a:blip>
          <a:srcRect l="10498"/>
          <a:stretch/>
        </p:blipFill>
        <p:spPr>
          <a:xfrm>
            <a:off x="4734835" y="2909675"/>
            <a:ext cx="5100391" cy="3234475"/>
          </a:xfrm>
          <a:prstGeom prst="rect">
            <a:avLst/>
          </a:prstGeom>
          <a:noFill/>
          <a:ln>
            <a:noFill/>
          </a:ln>
        </p:spPr>
      </p:pic>
      <p:pic>
        <p:nvPicPr>
          <p:cNvPr id="712" name="Google Shape;712;g31510482b90_0_455"/>
          <p:cNvPicPr preferRelativeResize="0"/>
          <p:nvPr/>
        </p:nvPicPr>
        <p:blipFill rotWithShape="1">
          <a:blip r:embed="rId4">
            <a:alphaModFix/>
          </a:blip>
          <a:srcRect/>
          <a:stretch/>
        </p:blipFill>
        <p:spPr>
          <a:xfrm>
            <a:off x="10044075" y="4230425"/>
            <a:ext cx="1287600" cy="1487304"/>
          </a:xfrm>
          <a:prstGeom prst="rect">
            <a:avLst/>
          </a:prstGeom>
          <a:noFill/>
          <a:ln>
            <a:noFill/>
          </a:ln>
        </p:spPr>
      </p:pic>
      <p:pic>
        <p:nvPicPr>
          <p:cNvPr id="713" name="Google Shape;713;g31510482b90_0_455"/>
          <p:cNvPicPr preferRelativeResize="0"/>
          <p:nvPr/>
        </p:nvPicPr>
        <p:blipFill rotWithShape="1">
          <a:blip r:embed="rId5">
            <a:alphaModFix/>
          </a:blip>
          <a:srcRect/>
          <a:stretch/>
        </p:blipFill>
        <p:spPr>
          <a:xfrm>
            <a:off x="8178212" y="4041777"/>
            <a:ext cx="1560613" cy="569625"/>
          </a:xfrm>
          <a:prstGeom prst="rect">
            <a:avLst/>
          </a:prstGeom>
          <a:noFill/>
          <a:ln>
            <a:noFill/>
          </a:ln>
        </p:spPr>
      </p:pic>
      <p:sp>
        <p:nvSpPr>
          <p:cNvPr id="714" name="Google Shape;714;g31510482b90_0_455"/>
          <p:cNvSpPr/>
          <p:nvPr/>
        </p:nvSpPr>
        <p:spPr>
          <a:xfrm>
            <a:off x="7916050" y="3839350"/>
            <a:ext cx="2127900" cy="951300"/>
          </a:xfrm>
          <a:prstGeom prst="ellipse">
            <a:avLst/>
          </a:prstGeom>
          <a:noFill/>
          <a:ln w="28575" cap="flat" cmpd="sng">
            <a:solidFill>
              <a:srgbClr val="17406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cxnSp>
        <p:nvCxnSpPr>
          <p:cNvPr id="715" name="Google Shape;715;g31510482b90_0_455"/>
          <p:cNvCxnSpPr>
            <a:stCxn id="714" idx="2"/>
            <a:endCxn id="714" idx="2"/>
          </p:cNvCxnSpPr>
          <p:nvPr/>
        </p:nvCxnSpPr>
        <p:spPr>
          <a:xfrm>
            <a:off x="7916050" y="4315000"/>
            <a:ext cx="0" cy="0"/>
          </a:xfrm>
          <a:prstGeom prst="straightConnector1">
            <a:avLst/>
          </a:prstGeom>
          <a:noFill/>
          <a:ln w="9525" cap="flat" cmpd="sng">
            <a:solidFill>
              <a:srgbClr val="17406D"/>
            </a:solidFill>
            <a:prstDash val="solid"/>
            <a:round/>
            <a:headEnd type="none" w="sm" len="sm"/>
            <a:tailEnd type="none" w="sm" len="sm"/>
          </a:ln>
        </p:spPr>
      </p:cxnSp>
      <p:cxnSp>
        <p:nvCxnSpPr>
          <p:cNvPr id="716" name="Google Shape;716;g31510482b90_0_455"/>
          <p:cNvCxnSpPr>
            <a:stCxn id="714" idx="6"/>
          </p:cNvCxnSpPr>
          <p:nvPr/>
        </p:nvCxnSpPr>
        <p:spPr>
          <a:xfrm rot="10800000" flipH="1">
            <a:off x="10043950" y="3388900"/>
            <a:ext cx="420600" cy="926100"/>
          </a:xfrm>
          <a:prstGeom prst="straightConnector1">
            <a:avLst/>
          </a:prstGeom>
          <a:noFill/>
          <a:ln w="28575" cap="flat" cmpd="sng">
            <a:solidFill>
              <a:srgbClr val="17406D"/>
            </a:solidFill>
            <a:prstDash val="solid"/>
            <a:round/>
            <a:headEnd type="none" w="sm" len="sm"/>
            <a:tailEnd type="none" w="sm" len="sm"/>
          </a:ln>
        </p:spPr>
      </p:cxnSp>
      <p:sp>
        <p:nvSpPr>
          <p:cNvPr id="717" name="Google Shape;717;g31510482b90_0_455"/>
          <p:cNvSpPr txBox="1"/>
          <p:nvPr/>
        </p:nvSpPr>
        <p:spPr>
          <a:xfrm>
            <a:off x="10284425" y="2978375"/>
            <a:ext cx="12876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1000"/>
              </a:spcBef>
              <a:spcAft>
                <a:spcPts val="1000"/>
              </a:spcAft>
              <a:buClr>
                <a:srgbClr val="000000"/>
              </a:buClr>
              <a:buSzPts val="1400"/>
              <a:buFont typeface="Arial"/>
              <a:buNone/>
            </a:pPr>
            <a:r>
              <a:rPr lang="en-GB" sz="1400" b="0" i="0" u="none" strike="noStrike" cap="none">
                <a:solidFill>
                  <a:srgbClr val="000000"/>
                </a:solidFill>
                <a:latin typeface="Calibri"/>
                <a:ea typeface="Calibri"/>
                <a:cs typeface="Calibri"/>
                <a:sym typeface="Calibri"/>
              </a:rPr>
              <a:t>Crop calendar</a:t>
            </a:r>
            <a:endParaRPr sz="1400" b="0" i="0" u="none" strike="noStrike" cap="none">
              <a:solidFill>
                <a:srgbClr val="000000"/>
              </a:solidFill>
              <a:latin typeface="Arial"/>
              <a:ea typeface="Arial"/>
              <a:cs typeface="Arial"/>
              <a:sym typeface="Arial"/>
            </a:endParaRPr>
          </a:p>
        </p:txBody>
      </p:sp>
      <p:pic>
        <p:nvPicPr>
          <p:cNvPr id="718" name="Google Shape;718;g31510482b90_0_455"/>
          <p:cNvPicPr preferRelativeResize="0"/>
          <p:nvPr/>
        </p:nvPicPr>
        <p:blipFill rotWithShape="1">
          <a:blip r:embed="rId6">
            <a:alphaModFix/>
          </a:blip>
          <a:srcRect/>
          <a:stretch/>
        </p:blipFill>
        <p:spPr>
          <a:xfrm>
            <a:off x="8131597" y="4908576"/>
            <a:ext cx="1696802" cy="508164"/>
          </a:xfrm>
          <a:prstGeom prst="rect">
            <a:avLst/>
          </a:prstGeom>
          <a:noFill/>
          <a:ln>
            <a:noFill/>
          </a:ln>
        </p:spPr>
      </p:pic>
      <p:sp>
        <p:nvSpPr>
          <p:cNvPr id="719" name="Google Shape;719;g31510482b90_0_455"/>
          <p:cNvSpPr/>
          <p:nvPr/>
        </p:nvSpPr>
        <p:spPr>
          <a:xfrm>
            <a:off x="7916050" y="4725525"/>
            <a:ext cx="2127900" cy="951300"/>
          </a:xfrm>
          <a:prstGeom prst="ellipse">
            <a:avLst/>
          </a:prstGeom>
          <a:noFill/>
          <a:ln w="28575" cap="flat" cmpd="sng">
            <a:solidFill>
              <a:srgbClr val="17406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720" name="Google Shape;720;g31510482b90_0_455"/>
          <p:cNvSpPr txBox="1"/>
          <p:nvPr/>
        </p:nvSpPr>
        <p:spPr>
          <a:xfrm>
            <a:off x="8139400" y="5903925"/>
            <a:ext cx="12876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1000"/>
              </a:spcBef>
              <a:spcAft>
                <a:spcPts val="1000"/>
              </a:spcAft>
              <a:buClr>
                <a:srgbClr val="000000"/>
              </a:buClr>
              <a:buSzPts val="1400"/>
              <a:buFont typeface="Arial"/>
              <a:buNone/>
            </a:pPr>
            <a:r>
              <a:rPr lang="en-GB" sz="1400" b="0" i="0" u="none" strike="noStrike" cap="none">
                <a:solidFill>
                  <a:srgbClr val="000000"/>
                </a:solidFill>
                <a:latin typeface="Calibri"/>
                <a:ea typeface="Calibri"/>
                <a:cs typeface="Calibri"/>
                <a:sym typeface="Calibri"/>
              </a:rPr>
              <a:t>Meteo forecast</a:t>
            </a:r>
            <a:endParaRPr sz="1400" b="0" i="0" u="none" strike="noStrike" cap="none">
              <a:solidFill>
                <a:srgbClr val="000000"/>
              </a:solidFill>
              <a:latin typeface="Arial"/>
              <a:ea typeface="Arial"/>
              <a:cs typeface="Arial"/>
              <a:sym typeface="Arial"/>
            </a:endParaRPr>
          </a:p>
        </p:txBody>
      </p:sp>
      <p:cxnSp>
        <p:nvCxnSpPr>
          <p:cNvPr id="721" name="Google Shape;721;g31510482b90_0_455"/>
          <p:cNvCxnSpPr>
            <a:stCxn id="720" idx="0"/>
            <a:endCxn id="719" idx="4"/>
          </p:cNvCxnSpPr>
          <p:nvPr/>
        </p:nvCxnSpPr>
        <p:spPr>
          <a:xfrm rot="10800000" flipH="1">
            <a:off x="8783200" y="5676825"/>
            <a:ext cx="196800" cy="227100"/>
          </a:xfrm>
          <a:prstGeom prst="straightConnector1">
            <a:avLst/>
          </a:prstGeom>
          <a:noFill/>
          <a:ln w="28575" cap="flat" cmpd="sng">
            <a:solidFill>
              <a:srgbClr val="17406D"/>
            </a:solidFill>
            <a:prstDash val="solid"/>
            <a:round/>
            <a:headEnd type="none" w="sm" len="sm"/>
            <a:tailEnd type="none" w="sm" len="sm"/>
          </a:ln>
        </p:spPr>
      </p:cxnSp>
      <p:sp>
        <p:nvSpPr>
          <p:cNvPr id="722" name="Google Shape;722;g31510482b90_0_455"/>
          <p:cNvSpPr txBox="1"/>
          <p:nvPr/>
        </p:nvSpPr>
        <p:spPr>
          <a:xfrm>
            <a:off x="567225" y="2154650"/>
            <a:ext cx="11180100" cy="866874"/>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1000"/>
              </a:spcBef>
              <a:spcAft>
                <a:spcPts val="0"/>
              </a:spcAft>
              <a:buClr>
                <a:srgbClr val="000000"/>
              </a:buClr>
              <a:buSzPts val="1400"/>
              <a:buFont typeface="Arial"/>
              <a:buNone/>
            </a:pPr>
            <a:r>
              <a:rPr lang="en-GB" sz="1800" b="0" i="0" u="none" strike="noStrike" cap="none" dirty="0">
                <a:solidFill>
                  <a:srgbClr val="000000"/>
                </a:solidFill>
                <a:latin typeface="Calibri"/>
                <a:ea typeface="Calibri"/>
                <a:cs typeface="Calibri"/>
                <a:sym typeface="Calibri"/>
              </a:rPr>
              <a:t>The platform uses the data from Drought Monitoring and the defined LSP to show the user all the information they need to determine when to sow or harvest.</a:t>
            </a:r>
            <a:endParaRPr sz="1800" b="0" i="0" u="none" strike="noStrike" cap="none" dirty="0">
              <a:solidFill>
                <a:srgbClr val="000000"/>
              </a:solidFill>
              <a:latin typeface="Arial"/>
              <a:ea typeface="Arial"/>
              <a:cs typeface="Arial"/>
              <a:sym typeface="Arial"/>
            </a:endParaRPr>
          </a:p>
        </p:txBody>
      </p:sp>
      <p:sp>
        <p:nvSpPr>
          <p:cNvPr id="723" name="Google Shape;723;g31510482b90_0_455"/>
          <p:cNvSpPr/>
          <p:nvPr/>
        </p:nvSpPr>
        <p:spPr>
          <a:xfrm>
            <a:off x="9541566" y="5890870"/>
            <a:ext cx="2292600" cy="426300"/>
          </a:xfrm>
          <a:prstGeom prst="roundRect">
            <a:avLst>
              <a:gd name="adj" fmla="val 16667"/>
            </a:avLst>
          </a:prstGeom>
          <a:solidFill>
            <a:srgbClr val="CAE9BF"/>
          </a:solidFill>
          <a:ln w="19050" cap="flat" cmpd="sng">
            <a:solidFill>
              <a:srgbClr val="38702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1" i="0" u="none" strike="noStrike" cap="none">
                <a:solidFill>
                  <a:srgbClr val="387025"/>
                </a:solidFill>
                <a:latin typeface="Calibri"/>
                <a:ea typeface="Calibri"/>
                <a:cs typeface="Calibri"/>
                <a:sym typeface="Calibri"/>
              </a:rPr>
              <a:t>User interaction</a:t>
            </a:r>
            <a:endParaRPr sz="1600" b="1" i="0" u="none" strike="noStrike" cap="none">
              <a:solidFill>
                <a:srgbClr val="387025"/>
              </a:solidFill>
              <a:latin typeface="Calibri"/>
              <a:ea typeface="Calibri"/>
              <a:cs typeface="Calibri"/>
              <a:sym typeface="Calibri"/>
            </a:endParaRPr>
          </a:p>
        </p:txBody>
      </p:sp>
      <p:sp>
        <p:nvSpPr>
          <p:cNvPr id="724" name="Google Shape;724;g31510482b90_0_455"/>
          <p:cNvSpPr/>
          <p:nvPr/>
        </p:nvSpPr>
        <p:spPr>
          <a:xfrm>
            <a:off x="10745100" y="641880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dirty="0">
                <a:latin typeface="Calibri"/>
                <a:ea typeface="Calibri"/>
                <a:cs typeface="Calibri"/>
                <a:sym typeface="Calibri"/>
              </a:rPr>
              <a:t>9 December 2024</a:t>
            </a:r>
            <a:endParaRPr sz="1400" b="0" i="0" u="none" strike="noStrike" cap="none" dirty="0">
              <a:solidFill>
                <a:srgbClr val="000000"/>
              </a:solidFill>
              <a:latin typeface="Arial"/>
              <a:ea typeface="Arial"/>
              <a:cs typeface="Arial"/>
              <a:sym typeface="Arial"/>
            </a:endParaRPr>
          </a:p>
        </p:txBody>
      </p:sp>
      <p:sp>
        <p:nvSpPr>
          <p:cNvPr id="2" name="Google Shape;566;g3150e495536_0_1">
            <a:extLst>
              <a:ext uri="{FF2B5EF4-FFF2-40B4-BE49-F238E27FC236}">
                <a16:creationId xmlns:a16="http://schemas.microsoft.com/office/drawing/2014/main" id="{0E47F552-0DE7-7F48-620E-48021F47E4BD}"/>
              </a:ext>
            </a:extLst>
          </p:cNvPr>
          <p:cNvSpPr txBox="1">
            <a:spLocks/>
          </p:cNvSpPr>
          <p:nvPr/>
        </p:nvSpPr>
        <p:spPr>
          <a:xfrm>
            <a:off x="729950" y="1299800"/>
            <a:ext cx="6846137" cy="7764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100000"/>
              </a:lnSpc>
              <a:buClr>
                <a:srgbClr val="0070C0"/>
              </a:buClr>
              <a:buSzPts val="2800"/>
            </a:pPr>
            <a:r>
              <a:rPr lang="en-GB" sz="2000" b="1" dirty="0">
                <a:solidFill>
                  <a:srgbClr val="0070C0"/>
                </a:solidFill>
              </a:rPr>
              <a:t>CROP CALENDAR WORKFLOW</a:t>
            </a:r>
            <a:endParaRPr lang="en-GB" sz="3600" dirty="0"/>
          </a:p>
        </p:txBody>
      </p:sp>
      <p:sp>
        <p:nvSpPr>
          <p:cNvPr id="3" name="Google Shape;888;g31510482b90_0_703">
            <a:extLst>
              <a:ext uri="{FF2B5EF4-FFF2-40B4-BE49-F238E27FC236}">
                <a16:creationId xmlns:a16="http://schemas.microsoft.com/office/drawing/2014/main" id="{41363255-C67F-8D72-7752-87DA2123D469}"/>
              </a:ext>
            </a:extLst>
          </p:cNvPr>
          <p:cNvSpPr txBox="1"/>
          <p:nvPr/>
        </p:nvSpPr>
        <p:spPr>
          <a:xfrm>
            <a:off x="1455840" y="325320"/>
            <a:ext cx="9072600" cy="630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70C0"/>
              </a:buClr>
              <a:buSzPts val="2800"/>
              <a:buFont typeface="Calibri"/>
              <a:buNone/>
            </a:pPr>
            <a:r>
              <a:rPr lang="en-GB" sz="2800" b="1" dirty="0">
                <a:solidFill>
                  <a:srgbClr val="0070C0"/>
                </a:solidFill>
                <a:latin typeface="Calibri"/>
                <a:ea typeface="Calibri"/>
                <a:cs typeface="Calibri"/>
                <a:sym typeface="Calibri"/>
              </a:rPr>
              <a:t>DISSEMINATION PLATFORM</a:t>
            </a:r>
            <a:endParaRPr sz="3600" b="1" dirty="0">
              <a:solidFill>
                <a:srgbClr val="0070C0"/>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g31510482b90_0_480"/>
          <p:cNvSpPr txBox="1"/>
          <p:nvPr/>
        </p:nvSpPr>
        <p:spPr>
          <a:xfrm>
            <a:off x="1455840" y="325320"/>
            <a:ext cx="9072600" cy="630000"/>
          </a:xfrm>
          <a:prstGeom prst="rect">
            <a:avLst/>
          </a:prstGeom>
          <a:noFill/>
          <a:ln>
            <a:noFill/>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Clr>
                <a:srgbClr val="000000"/>
              </a:buClr>
              <a:buSzPts val="3600"/>
              <a:buFont typeface="Arial"/>
              <a:buNone/>
            </a:pPr>
            <a:r>
              <a:rPr lang="en-GB" sz="2800" b="1" i="0" u="none" strike="noStrike" cap="none">
                <a:solidFill>
                  <a:srgbClr val="0070C0"/>
                </a:solidFill>
                <a:latin typeface="Calibri"/>
                <a:ea typeface="Calibri"/>
                <a:cs typeface="Calibri"/>
                <a:sym typeface="Calibri"/>
              </a:rPr>
              <a:t>KABOM linkage</a:t>
            </a:r>
            <a:endParaRPr sz="2800" b="0" i="0" u="none" strike="noStrike" cap="none">
              <a:solidFill>
                <a:srgbClr val="000000"/>
              </a:solidFill>
              <a:latin typeface="Calibri"/>
              <a:ea typeface="Calibri"/>
              <a:cs typeface="Calibri"/>
              <a:sym typeface="Calibri"/>
            </a:endParaRPr>
          </a:p>
        </p:txBody>
      </p:sp>
      <p:sp>
        <p:nvSpPr>
          <p:cNvPr id="731" name="Google Shape;731;g31510482b90_0_480"/>
          <p:cNvSpPr/>
          <p:nvPr/>
        </p:nvSpPr>
        <p:spPr>
          <a:xfrm>
            <a:off x="10745100" y="641880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i="0" u="none" strike="noStrike" cap="none">
                <a:solidFill>
                  <a:srgbClr val="000000"/>
                </a:solidFill>
                <a:latin typeface="Calibri"/>
                <a:ea typeface="Calibri"/>
                <a:cs typeface="Calibri"/>
                <a:sym typeface="Calibri"/>
              </a:rPr>
              <a:t>31th October 2024</a:t>
            </a:r>
            <a:endParaRPr sz="1400" b="0" i="0" u="none" strike="noStrike" cap="none">
              <a:solidFill>
                <a:srgbClr val="000000"/>
              </a:solidFill>
              <a:latin typeface="Arial"/>
              <a:ea typeface="Arial"/>
              <a:cs typeface="Arial"/>
              <a:sym typeface="Arial"/>
            </a:endParaRPr>
          </a:p>
        </p:txBody>
      </p:sp>
      <p:sp>
        <p:nvSpPr>
          <p:cNvPr id="733" name="Google Shape;733;g31510482b90_0_480"/>
          <p:cNvSpPr/>
          <p:nvPr/>
        </p:nvSpPr>
        <p:spPr>
          <a:xfrm>
            <a:off x="10745100" y="641880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dirty="0">
                <a:latin typeface="Calibri"/>
                <a:ea typeface="Calibri"/>
                <a:cs typeface="Calibri"/>
                <a:sym typeface="Calibri"/>
              </a:rPr>
              <a:t>9 December 2024</a:t>
            </a:r>
            <a:endParaRPr sz="1400" b="0" i="0" u="none" strike="noStrike" cap="none" dirty="0">
              <a:solidFill>
                <a:srgbClr val="000000"/>
              </a:solidFill>
              <a:latin typeface="Arial"/>
              <a:ea typeface="Arial"/>
              <a:cs typeface="Arial"/>
              <a:sym typeface="Arial"/>
            </a:endParaRPr>
          </a:p>
        </p:txBody>
      </p:sp>
      <p:pic>
        <p:nvPicPr>
          <p:cNvPr id="8" name="Google Shape;247;g315efd9d64c_0_17">
            <a:extLst>
              <a:ext uri="{FF2B5EF4-FFF2-40B4-BE49-F238E27FC236}">
                <a16:creationId xmlns:a16="http://schemas.microsoft.com/office/drawing/2014/main" id="{860128F8-E257-90F3-D7C7-6B32A106E96D}"/>
              </a:ext>
            </a:extLst>
          </p:cNvPr>
          <p:cNvPicPr preferRelativeResize="0"/>
          <p:nvPr/>
        </p:nvPicPr>
        <p:blipFill rotWithShape="1">
          <a:blip r:embed="rId3">
            <a:alphaModFix/>
          </a:blip>
          <a:srcRect/>
          <a:stretch/>
        </p:blipFill>
        <p:spPr>
          <a:xfrm>
            <a:off x="5826588" y="4251525"/>
            <a:ext cx="4416124" cy="1988799"/>
          </a:xfrm>
          <a:prstGeom prst="rect">
            <a:avLst/>
          </a:prstGeom>
          <a:noFill/>
          <a:ln>
            <a:noFill/>
          </a:ln>
        </p:spPr>
      </p:pic>
      <p:pic>
        <p:nvPicPr>
          <p:cNvPr id="9" name="Google Shape;248;g315efd9d64c_0_17">
            <a:extLst>
              <a:ext uri="{FF2B5EF4-FFF2-40B4-BE49-F238E27FC236}">
                <a16:creationId xmlns:a16="http://schemas.microsoft.com/office/drawing/2014/main" id="{DF3A9AE9-BE3F-EB90-1CCF-4516B4C83D82}"/>
              </a:ext>
            </a:extLst>
          </p:cNvPr>
          <p:cNvPicPr preferRelativeResize="0"/>
          <p:nvPr/>
        </p:nvPicPr>
        <p:blipFill rotWithShape="1">
          <a:blip r:embed="rId4">
            <a:alphaModFix/>
          </a:blip>
          <a:srcRect/>
          <a:stretch/>
        </p:blipFill>
        <p:spPr>
          <a:xfrm>
            <a:off x="6838875" y="1496850"/>
            <a:ext cx="4998702" cy="2402175"/>
          </a:xfrm>
          <a:prstGeom prst="rect">
            <a:avLst/>
          </a:prstGeom>
          <a:noFill/>
          <a:ln>
            <a:noFill/>
          </a:ln>
        </p:spPr>
      </p:pic>
      <p:pic>
        <p:nvPicPr>
          <p:cNvPr id="11" name="Google Shape;250;g315efd9d64c_0_17">
            <a:extLst>
              <a:ext uri="{FF2B5EF4-FFF2-40B4-BE49-F238E27FC236}">
                <a16:creationId xmlns:a16="http://schemas.microsoft.com/office/drawing/2014/main" id="{DA941C67-E120-F3D9-2653-B80381600AFA}"/>
              </a:ext>
            </a:extLst>
          </p:cNvPr>
          <p:cNvPicPr preferRelativeResize="0"/>
          <p:nvPr/>
        </p:nvPicPr>
        <p:blipFill rotWithShape="1">
          <a:blip r:embed="rId5">
            <a:alphaModFix/>
          </a:blip>
          <a:srcRect/>
          <a:stretch/>
        </p:blipFill>
        <p:spPr>
          <a:xfrm>
            <a:off x="10683100" y="3989700"/>
            <a:ext cx="1154475" cy="2205875"/>
          </a:xfrm>
          <a:prstGeom prst="rect">
            <a:avLst/>
          </a:prstGeom>
          <a:noFill/>
          <a:ln>
            <a:noFill/>
          </a:ln>
        </p:spPr>
      </p:pic>
      <p:pic>
        <p:nvPicPr>
          <p:cNvPr id="12" name="Google Shape;251;g315efd9d64c_0_17">
            <a:extLst>
              <a:ext uri="{FF2B5EF4-FFF2-40B4-BE49-F238E27FC236}">
                <a16:creationId xmlns:a16="http://schemas.microsoft.com/office/drawing/2014/main" id="{CC4EA1F9-9C80-375B-BCDB-41A3A9F68A2E}"/>
              </a:ext>
            </a:extLst>
          </p:cNvPr>
          <p:cNvPicPr preferRelativeResize="0"/>
          <p:nvPr/>
        </p:nvPicPr>
        <p:blipFill rotWithShape="1">
          <a:blip r:embed="rId6">
            <a:alphaModFix/>
          </a:blip>
          <a:srcRect/>
          <a:stretch/>
        </p:blipFill>
        <p:spPr>
          <a:xfrm>
            <a:off x="219961" y="1489650"/>
            <a:ext cx="1516857" cy="2964677"/>
          </a:xfrm>
          <a:prstGeom prst="rect">
            <a:avLst/>
          </a:prstGeom>
          <a:noFill/>
          <a:ln>
            <a:noFill/>
          </a:ln>
        </p:spPr>
      </p:pic>
      <p:sp>
        <p:nvSpPr>
          <p:cNvPr id="730" name="Google Shape;730;g31510482b90_0_480">
            <a:extLst>
              <a:ext uri="{FF2B5EF4-FFF2-40B4-BE49-F238E27FC236}">
                <a16:creationId xmlns:a16="http://schemas.microsoft.com/office/drawing/2014/main" id="{2B3A16FB-7390-4F7E-D817-4CD85120F0D8}"/>
              </a:ext>
            </a:extLst>
          </p:cNvPr>
          <p:cNvSpPr/>
          <p:nvPr/>
        </p:nvSpPr>
        <p:spPr>
          <a:xfrm>
            <a:off x="199968" y="4681856"/>
            <a:ext cx="5460676" cy="1372987"/>
          </a:xfrm>
          <a:prstGeom prst="rect">
            <a:avLst/>
          </a:prstGeom>
          <a:noFill/>
          <a:ln>
            <a:noFill/>
          </a:ln>
        </p:spPr>
        <p:txBody>
          <a:bodyPr spcFirstLastPara="1" wrap="square" lIns="90000" tIns="45000" rIns="90000" bIns="45000" anchor="t" anchorCtr="0">
            <a:noAutofit/>
          </a:bodyPr>
          <a:lstStyle/>
          <a:p>
            <a:pPr marL="0" marR="0" lvl="0" indent="0" algn="just" rtl="0">
              <a:lnSpc>
                <a:spcPct val="100000"/>
              </a:lnSpc>
              <a:spcBef>
                <a:spcPts val="1000"/>
              </a:spcBef>
              <a:spcAft>
                <a:spcPts val="0"/>
              </a:spcAft>
              <a:buClr>
                <a:srgbClr val="000000"/>
              </a:buClr>
              <a:buSzPts val="1800"/>
              <a:buFont typeface="Arial"/>
              <a:buNone/>
            </a:pPr>
            <a:r>
              <a:rPr lang="en-GB" sz="1800" b="0" u="none" strike="noStrike" cap="none" dirty="0">
                <a:solidFill>
                  <a:srgbClr val="000000"/>
                </a:solidFill>
                <a:latin typeface="Calibri"/>
                <a:ea typeface="Calibri"/>
                <a:cs typeface="Calibri"/>
                <a:sym typeface="Calibri"/>
              </a:rPr>
              <a:t>With this tool, the KABOM operators can improve the information entered into the current Kamuzu Barrage Operating Model to optimise the water resource and minimize flood risks downstream.</a:t>
            </a:r>
            <a:endParaRPr sz="1800" b="0" u="none" strike="noStrike" cap="none" dirty="0">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ts val="1100"/>
              <a:buFont typeface="Arial"/>
              <a:buNone/>
            </a:pPr>
            <a:endParaRPr sz="1800" b="0" u="none" strike="noStrike" cap="none" dirty="0">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u="none" strike="noStrike" cap="none" dirty="0">
              <a:solidFill>
                <a:srgbClr val="000000"/>
              </a:solidFill>
              <a:latin typeface="Calibri"/>
              <a:ea typeface="Calibri"/>
              <a:cs typeface="Calibri"/>
              <a:sym typeface="Calibri"/>
            </a:endParaRPr>
          </a:p>
        </p:txBody>
      </p:sp>
      <p:sp>
        <p:nvSpPr>
          <p:cNvPr id="3" name="CasellaDiTesto 2">
            <a:extLst>
              <a:ext uri="{FF2B5EF4-FFF2-40B4-BE49-F238E27FC236}">
                <a16:creationId xmlns:a16="http://schemas.microsoft.com/office/drawing/2014/main" id="{B9C2605F-DC89-95DC-291C-C3311603E0AB}"/>
              </a:ext>
            </a:extLst>
          </p:cNvPr>
          <p:cNvSpPr txBox="1"/>
          <p:nvPr/>
        </p:nvSpPr>
        <p:spPr>
          <a:xfrm>
            <a:off x="1823568" y="1489650"/>
            <a:ext cx="4781550" cy="2821285"/>
          </a:xfrm>
          <a:prstGeom prst="rect">
            <a:avLst/>
          </a:prstGeom>
          <a:noFill/>
        </p:spPr>
        <p:txBody>
          <a:bodyPr wrap="square">
            <a:spAutoFit/>
          </a:bodyPr>
          <a:lstStyle/>
          <a:p>
            <a:pPr marL="0" marR="0" lvl="0" indent="0" algn="just" rtl="0">
              <a:lnSpc>
                <a:spcPct val="100000"/>
              </a:lnSpc>
              <a:spcBef>
                <a:spcPts val="1000"/>
              </a:spcBef>
              <a:spcAft>
                <a:spcPts val="0"/>
              </a:spcAft>
              <a:buClr>
                <a:schemeClr val="dk1"/>
              </a:buClr>
              <a:buSzPts val="1100"/>
              <a:buFont typeface="Arial"/>
              <a:buNone/>
            </a:pPr>
            <a:r>
              <a:rPr lang="en-GB" sz="1800" b="1" i="0" u="none" strike="noStrike" cap="none" dirty="0">
                <a:solidFill>
                  <a:srgbClr val="000000"/>
                </a:solidFill>
                <a:latin typeface="Calibri"/>
                <a:ea typeface="Calibri"/>
                <a:cs typeface="Calibri"/>
                <a:sym typeface="Calibri"/>
              </a:rPr>
              <a:t>A dedicated private area has been built for KABOM operators</a:t>
            </a:r>
            <a:r>
              <a:rPr lang="en-GB" sz="1800" b="0" i="0" u="none" strike="noStrike" cap="none" dirty="0">
                <a:solidFill>
                  <a:srgbClr val="000000"/>
                </a:solidFill>
                <a:latin typeface="Calibri"/>
                <a:ea typeface="Calibri"/>
                <a:cs typeface="Calibri"/>
                <a:sym typeface="Calibri"/>
              </a:rPr>
              <a:t> that allows:</a:t>
            </a:r>
          </a:p>
          <a:p>
            <a:pPr marL="457200" marR="0" lvl="0" indent="-342900" algn="just" rtl="0">
              <a:lnSpc>
                <a:spcPct val="100000"/>
              </a:lnSpc>
              <a:spcBef>
                <a:spcPts val="1000"/>
              </a:spcBef>
              <a:spcAft>
                <a:spcPts val="0"/>
              </a:spcAft>
              <a:buClr>
                <a:srgbClr val="000000"/>
              </a:buClr>
              <a:buSzPts val="1800"/>
              <a:buFont typeface="Calibri"/>
              <a:buChar char="●"/>
            </a:pPr>
            <a:r>
              <a:rPr lang="en-GB" sz="1800" b="0" i="0" u="none" strike="noStrike" cap="none" dirty="0">
                <a:solidFill>
                  <a:srgbClr val="000000"/>
                </a:solidFill>
                <a:latin typeface="Calibri"/>
                <a:ea typeface="Calibri"/>
                <a:cs typeface="Calibri"/>
                <a:sym typeface="Calibri"/>
              </a:rPr>
              <a:t>access to short- and long-term forecast data</a:t>
            </a:r>
          </a:p>
          <a:p>
            <a:pPr marL="457200" marR="0" lvl="0" indent="-342900" algn="just" rtl="0">
              <a:lnSpc>
                <a:spcPct val="100000"/>
              </a:lnSpc>
              <a:spcBef>
                <a:spcPts val="1000"/>
              </a:spcBef>
              <a:spcAft>
                <a:spcPts val="0"/>
              </a:spcAft>
              <a:buClr>
                <a:srgbClr val="000000"/>
              </a:buClr>
              <a:buSzPts val="1800"/>
              <a:buFont typeface="Calibri"/>
              <a:buChar char="●"/>
            </a:pPr>
            <a:r>
              <a:rPr lang="en-GB" sz="1800" b="0" i="0" u="none" strike="noStrike" cap="none" dirty="0">
                <a:solidFill>
                  <a:srgbClr val="000000"/>
                </a:solidFill>
                <a:latin typeface="Calibri"/>
                <a:ea typeface="Calibri"/>
                <a:cs typeface="Calibri"/>
                <a:sym typeface="Calibri"/>
              </a:rPr>
              <a:t>access to information on the status and forecast of the level of Lake Malawi</a:t>
            </a:r>
          </a:p>
          <a:p>
            <a:pPr marL="457200" marR="0" lvl="0" indent="-342900" algn="just" rtl="0">
              <a:lnSpc>
                <a:spcPct val="100000"/>
              </a:lnSpc>
              <a:spcBef>
                <a:spcPts val="1000"/>
              </a:spcBef>
              <a:spcAft>
                <a:spcPts val="0"/>
              </a:spcAft>
              <a:buClr>
                <a:srgbClr val="000000"/>
              </a:buClr>
              <a:buSzPts val="1800"/>
              <a:buFont typeface="Calibri"/>
              <a:buChar char="●"/>
            </a:pPr>
            <a:r>
              <a:rPr lang="en-GB" sz="1800" b="0" i="0" u="none" strike="noStrike" cap="none" dirty="0">
                <a:solidFill>
                  <a:srgbClr val="000000"/>
                </a:solidFill>
                <a:latin typeface="Calibri"/>
                <a:ea typeface="Calibri"/>
                <a:cs typeface="Calibri"/>
                <a:sym typeface="Calibri"/>
              </a:rPr>
              <a:t>access </a:t>
            </a:r>
            <a:r>
              <a:rPr lang="en-GB" sz="1800" dirty="0">
                <a:latin typeface="Calibri"/>
                <a:ea typeface="Calibri"/>
                <a:cs typeface="Calibri"/>
                <a:sym typeface="Calibri"/>
              </a:rPr>
              <a:t>to </a:t>
            </a:r>
            <a:r>
              <a:rPr lang="en-GB" sz="1800" b="0" i="0" u="none" strike="noStrike" cap="none" dirty="0">
                <a:solidFill>
                  <a:srgbClr val="000000"/>
                </a:solidFill>
                <a:latin typeface="Calibri"/>
                <a:ea typeface="Calibri"/>
                <a:cs typeface="Calibri"/>
                <a:sym typeface="Calibri"/>
              </a:rPr>
              <a:t>information on flow from the tributaries</a:t>
            </a:r>
          </a:p>
          <a:p>
            <a:pPr marL="457200" marR="0" lvl="0" indent="-342900" algn="just" rtl="0">
              <a:lnSpc>
                <a:spcPct val="100000"/>
              </a:lnSpc>
              <a:spcBef>
                <a:spcPts val="1000"/>
              </a:spcBef>
              <a:spcAft>
                <a:spcPts val="0"/>
              </a:spcAft>
              <a:buClr>
                <a:srgbClr val="000000"/>
              </a:buClr>
              <a:buSzPts val="1800"/>
              <a:buFont typeface="Calibri"/>
              <a:buChar char="●"/>
            </a:pPr>
            <a:r>
              <a:rPr lang="en-GB" sz="1800" b="0" i="0" u="none" strike="noStrike" cap="none" dirty="0">
                <a:solidFill>
                  <a:srgbClr val="000000"/>
                </a:solidFill>
                <a:latin typeface="Calibri"/>
                <a:ea typeface="Calibri"/>
                <a:cs typeface="Calibri"/>
                <a:sym typeface="Calibri"/>
              </a:rPr>
              <a:t>communication with ODSS operators</a:t>
            </a:r>
          </a:p>
        </p:txBody>
      </p:sp>
    </p:spTree>
    <p:extLst>
      <p:ext uri="{BB962C8B-B14F-4D97-AF65-F5344CB8AC3E}">
        <p14:creationId xmlns:p14="http://schemas.microsoft.com/office/powerpoint/2010/main" val="41560935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28">
          <a:extLst>
            <a:ext uri="{FF2B5EF4-FFF2-40B4-BE49-F238E27FC236}">
              <a16:creationId xmlns:a16="http://schemas.microsoft.com/office/drawing/2014/main" id="{DF14BE51-C855-E00B-8BB8-41E5D3361F1F}"/>
            </a:ext>
          </a:extLst>
        </p:cNvPr>
        <p:cNvGrpSpPr/>
        <p:nvPr/>
      </p:nvGrpSpPr>
      <p:grpSpPr>
        <a:xfrm>
          <a:off x="0" y="0"/>
          <a:ext cx="0" cy="0"/>
          <a:chOff x="0" y="0"/>
          <a:chExt cx="0" cy="0"/>
        </a:xfrm>
      </p:grpSpPr>
      <p:sp>
        <p:nvSpPr>
          <p:cNvPr id="729" name="Google Shape;729;g31510482b90_0_480">
            <a:extLst>
              <a:ext uri="{FF2B5EF4-FFF2-40B4-BE49-F238E27FC236}">
                <a16:creationId xmlns:a16="http://schemas.microsoft.com/office/drawing/2014/main" id="{668CF620-8C29-F298-8DFE-EC7D4313F90E}"/>
              </a:ext>
            </a:extLst>
          </p:cNvPr>
          <p:cNvSpPr txBox="1"/>
          <p:nvPr/>
        </p:nvSpPr>
        <p:spPr>
          <a:xfrm>
            <a:off x="1455840" y="325320"/>
            <a:ext cx="9072600" cy="630000"/>
          </a:xfrm>
          <a:prstGeom prst="rect">
            <a:avLst/>
          </a:prstGeom>
          <a:noFill/>
          <a:ln>
            <a:noFill/>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Clr>
                <a:srgbClr val="000000"/>
              </a:buClr>
              <a:buSzPts val="3600"/>
              <a:buFont typeface="Arial"/>
              <a:buNone/>
            </a:pPr>
            <a:r>
              <a:rPr lang="en-GB" sz="2800" b="1" i="0" u="none" strike="noStrike" cap="none" dirty="0">
                <a:solidFill>
                  <a:srgbClr val="0070C0"/>
                </a:solidFill>
                <a:latin typeface="Calibri"/>
                <a:ea typeface="Calibri"/>
                <a:cs typeface="Calibri"/>
                <a:sym typeface="Calibri"/>
              </a:rPr>
              <a:t>Operational Protocols and Procedures - KABOM</a:t>
            </a:r>
            <a:endParaRPr lang="en-GB" sz="2800" b="0" i="0" u="none" strike="noStrike" cap="none" dirty="0">
              <a:solidFill>
                <a:srgbClr val="000000"/>
              </a:solidFill>
              <a:latin typeface="Calibri"/>
              <a:ea typeface="Calibri"/>
              <a:cs typeface="Calibri"/>
              <a:sym typeface="Calibri"/>
            </a:endParaRPr>
          </a:p>
        </p:txBody>
      </p:sp>
      <p:sp>
        <p:nvSpPr>
          <p:cNvPr id="731" name="Google Shape;731;g31510482b90_0_480">
            <a:extLst>
              <a:ext uri="{FF2B5EF4-FFF2-40B4-BE49-F238E27FC236}">
                <a16:creationId xmlns:a16="http://schemas.microsoft.com/office/drawing/2014/main" id="{7768E113-0DED-6801-7C30-07B60371A39B}"/>
              </a:ext>
            </a:extLst>
          </p:cNvPr>
          <p:cNvSpPr/>
          <p:nvPr/>
        </p:nvSpPr>
        <p:spPr>
          <a:xfrm>
            <a:off x="10745100" y="641880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i="0" u="none" strike="noStrike" cap="none">
                <a:solidFill>
                  <a:srgbClr val="000000"/>
                </a:solidFill>
                <a:latin typeface="Calibri"/>
                <a:ea typeface="Calibri"/>
                <a:cs typeface="Calibri"/>
                <a:sym typeface="Calibri"/>
              </a:rPr>
              <a:t>31th October 2024</a:t>
            </a:r>
            <a:endParaRPr sz="1400" b="0" i="0" u="none" strike="noStrike" cap="none">
              <a:solidFill>
                <a:srgbClr val="000000"/>
              </a:solidFill>
              <a:latin typeface="Arial"/>
              <a:ea typeface="Arial"/>
              <a:cs typeface="Arial"/>
              <a:sym typeface="Arial"/>
            </a:endParaRPr>
          </a:p>
        </p:txBody>
      </p:sp>
      <p:sp>
        <p:nvSpPr>
          <p:cNvPr id="733" name="Google Shape;733;g31510482b90_0_480">
            <a:extLst>
              <a:ext uri="{FF2B5EF4-FFF2-40B4-BE49-F238E27FC236}">
                <a16:creationId xmlns:a16="http://schemas.microsoft.com/office/drawing/2014/main" id="{F84D52CE-74E8-2E80-1DB5-4D0EDEE46705}"/>
              </a:ext>
            </a:extLst>
          </p:cNvPr>
          <p:cNvSpPr/>
          <p:nvPr/>
        </p:nvSpPr>
        <p:spPr>
          <a:xfrm>
            <a:off x="10745100" y="641880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dirty="0">
                <a:latin typeface="Calibri"/>
                <a:ea typeface="Calibri"/>
                <a:cs typeface="Calibri"/>
                <a:sym typeface="Calibri"/>
              </a:rPr>
              <a:t>9 December 2024</a:t>
            </a:r>
            <a:endParaRPr sz="1400" b="0" i="0" u="none" strike="noStrike" cap="none" dirty="0">
              <a:solidFill>
                <a:srgbClr val="000000"/>
              </a:solidFill>
              <a:latin typeface="Arial"/>
              <a:ea typeface="Arial"/>
              <a:cs typeface="Arial"/>
              <a:sym typeface="Arial"/>
            </a:endParaRPr>
          </a:p>
        </p:txBody>
      </p:sp>
      <p:sp>
        <p:nvSpPr>
          <p:cNvPr id="2" name="Google Shape;259;g315113ea65e_0_2">
            <a:extLst>
              <a:ext uri="{FF2B5EF4-FFF2-40B4-BE49-F238E27FC236}">
                <a16:creationId xmlns:a16="http://schemas.microsoft.com/office/drawing/2014/main" id="{AF08F45D-B1C8-9D9C-3800-293A3E768577}"/>
              </a:ext>
            </a:extLst>
          </p:cNvPr>
          <p:cNvSpPr txBox="1"/>
          <p:nvPr/>
        </p:nvSpPr>
        <p:spPr>
          <a:xfrm>
            <a:off x="277650" y="1504350"/>
            <a:ext cx="4840500" cy="4617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GB" sz="1800" dirty="0">
                <a:solidFill>
                  <a:schemeClr val="dk1"/>
                </a:solidFill>
                <a:latin typeface="Calibri"/>
                <a:ea typeface="Calibri"/>
                <a:cs typeface="Calibri"/>
                <a:sym typeface="Calibri"/>
              </a:rPr>
              <a:t>KABOM current strategies</a:t>
            </a:r>
            <a:endParaRPr dirty="0"/>
          </a:p>
        </p:txBody>
      </p:sp>
      <p:grpSp>
        <p:nvGrpSpPr>
          <p:cNvPr id="3" name="Google Shape;260;g315113ea65e_0_2">
            <a:extLst>
              <a:ext uri="{FF2B5EF4-FFF2-40B4-BE49-F238E27FC236}">
                <a16:creationId xmlns:a16="http://schemas.microsoft.com/office/drawing/2014/main" id="{4FF803CC-B9E8-1996-32CD-CCF1FB8089E1}"/>
              </a:ext>
            </a:extLst>
          </p:cNvPr>
          <p:cNvGrpSpPr/>
          <p:nvPr/>
        </p:nvGrpSpPr>
        <p:grpSpPr>
          <a:xfrm>
            <a:off x="454200" y="1971375"/>
            <a:ext cx="5678024" cy="4368775"/>
            <a:chOff x="454200" y="1971375"/>
            <a:chExt cx="5678024" cy="4368775"/>
          </a:xfrm>
        </p:grpSpPr>
        <p:pic>
          <p:nvPicPr>
            <p:cNvPr id="4" name="Google Shape;261;g315113ea65e_0_2">
              <a:extLst>
                <a:ext uri="{FF2B5EF4-FFF2-40B4-BE49-F238E27FC236}">
                  <a16:creationId xmlns:a16="http://schemas.microsoft.com/office/drawing/2014/main" id="{5F1A161C-AE53-231C-F36D-13F2E0B077AB}"/>
                </a:ext>
              </a:extLst>
            </p:cNvPr>
            <p:cNvPicPr preferRelativeResize="0"/>
            <p:nvPr/>
          </p:nvPicPr>
          <p:blipFill rotWithShape="1">
            <a:blip r:embed="rId3">
              <a:alphaModFix/>
            </a:blip>
            <a:srcRect t="14096" r="27593"/>
            <a:stretch/>
          </p:blipFill>
          <p:spPr>
            <a:xfrm>
              <a:off x="454200" y="1971375"/>
              <a:ext cx="5678024" cy="4368775"/>
            </a:xfrm>
            <a:prstGeom prst="rect">
              <a:avLst/>
            </a:prstGeom>
            <a:noFill/>
            <a:ln>
              <a:noFill/>
            </a:ln>
          </p:spPr>
        </p:pic>
        <p:sp>
          <p:nvSpPr>
            <p:cNvPr id="5" name="Google Shape;262;g315113ea65e_0_2">
              <a:extLst>
                <a:ext uri="{FF2B5EF4-FFF2-40B4-BE49-F238E27FC236}">
                  <a16:creationId xmlns:a16="http://schemas.microsoft.com/office/drawing/2014/main" id="{6C1D1C91-28CA-2208-FDA1-AE57B625D121}"/>
                </a:ext>
              </a:extLst>
            </p:cNvPr>
            <p:cNvSpPr/>
            <p:nvPr/>
          </p:nvSpPr>
          <p:spPr>
            <a:xfrm>
              <a:off x="603575" y="4514650"/>
              <a:ext cx="1967700" cy="1569300"/>
            </a:xfrm>
            <a:prstGeom prst="rect">
              <a:avLst/>
            </a:prstGeom>
            <a:solidFill>
              <a:srgbClr val="90E5E6"/>
            </a:solidFill>
            <a:ln w="9525" cap="flat" cmpd="sng">
              <a:solidFill>
                <a:srgbClr val="90E5E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grpSp>
      <p:sp>
        <p:nvSpPr>
          <p:cNvPr id="6" name="Google Shape;263;g315113ea65e_0_2">
            <a:extLst>
              <a:ext uri="{FF2B5EF4-FFF2-40B4-BE49-F238E27FC236}">
                <a16:creationId xmlns:a16="http://schemas.microsoft.com/office/drawing/2014/main" id="{3D00D3AF-870A-B4E1-892B-30E32A46AF6B}"/>
              </a:ext>
            </a:extLst>
          </p:cNvPr>
          <p:cNvSpPr txBox="1"/>
          <p:nvPr/>
        </p:nvSpPr>
        <p:spPr>
          <a:xfrm>
            <a:off x="7033024" y="2140350"/>
            <a:ext cx="4889735" cy="1954351"/>
          </a:xfrm>
          <a:prstGeom prst="rect">
            <a:avLst/>
          </a:prstGeom>
          <a:noFill/>
          <a:ln>
            <a:noFill/>
          </a:ln>
        </p:spPr>
        <p:txBody>
          <a:bodyPr spcFirstLastPara="1" wrap="square" lIns="91425" tIns="91425" rIns="91425" bIns="91425" anchor="t" anchorCtr="0">
            <a:spAutoFit/>
          </a:bodyPr>
          <a:lstStyle/>
          <a:p>
            <a:pPr marL="457200" lvl="0" indent="-342900" algn="just" rtl="0">
              <a:spcBef>
                <a:spcPts val="1000"/>
              </a:spcBef>
              <a:spcAft>
                <a:spcPts val="0"/>
              </a:spcAft>
              <a:buClr>
                <a:schemeClr val="dk1"/>
              </a:buClr>
              <a:buSzPts val="1800"/>
              <a:buFont typeface="Calibri"/>
              <a:buChar char="●"/>
            </a:pPr>
            <a:r>
              <a:rPr lang="en-GB" sz="1800" dirty="0">
                <a:solidFill>
                  <a:schemeClr val="dk1"/>
                </a:solidFill>
                <a:latin typeface="Calibri"/>
                <a:ea typeface="Calibri"/>
                <a:cs typeface="Calibri"/>
                <a:sym typeface="Calibri"/>
              </a:rPr>
              <a:t>Routine water management in the river</a:t>
            </a:r>
            <a:endParaRPr sz="1800" dirty="0">
              <a:solidFill>
                <a:schemeClr val="dk1"/>
              </a:solidFill>
              <a:latin typeface="Calibri"/>
              <a:ea typeface="Calibri"/>
              <a:cs typeface="Calibri"/>
              <a:sym typeface="Calibri"/>
            </a:endParaRPr>
          </a:p>
          <a:p>
            <a:pPr marL="457200" lvl="0" indent="-342900" algn="just" rtl="0">
              <a:spcBef>
                <a:spcPts val="1000"/>
              </a:spcBef>
              <a:spcAft>
                <a:spcPts val="0"/>
              </a:spcAft>
              <a:buClr>
                <a:schemeClr val="dk1"/>
              </a:buClr>
              <a:buSzPts val="1800"/>
              <a:buFont typeface="Calibri"/>
              <a:buChar char="●"/>
            </a:pPr>
            <a:r>
              <a:rPr lang="en-GB" sz="1800" dirty="0">
                <a:solidFill>
                  <a:schemeClr val="dk1"/>
                </a:solidFill>
                <a:latin typeface="Calibri"/>
                <a:ea typeface="Calibri"/>
                <a:cs typeface="Calibri"/>
                <a:sym typeface="Calibri"/>
              </a:rPr>
              <a:t>Consider Lake Malawi level</a:t>
            </a:r>
            <a:endParaRPr sz="1800" dirty="0">
              <a:solidFill>
                <a:schemeClr val="dk1"/>
              </a:solidFill>
              <a:latin typeface="Calibri"/>
              <a:ea typeface="Calibri"/>
              <a:cs typeface="Calibri"/>
              <a:sym typeface="Calibri"/>
            </a:endParaRPr>
          </a:p>
          <a:p>
            <a:pPr marL="457200" lvl="0" indent="-342900" algn="just" rtl="0">
              <a:spcBef>
                <a:spcPts val="1000"/>
              </a:spcBef>
              <a:spcAft>
                <a:spcPts val="0"/>
              </a:spcAft>
              <a:buClr>
                <a:schemeClr val="dk1"/>
              </a:buClr>
              <a:buSzPts val="1800"/>
              <a:buFont typeface="Calibri"/>
              <a:buChar char="●"/>
            </a:pPr>
            <a:r>
              <a:rPr lang="en-GB" sz="1800" b="1" dirty="0">
                <a:solidFill>
                  <a:schemeClr val="dk1"/>
                </a:solidFill>
                <a:latin typeface="Calibri"/>
                <a:ea typeface="Calibri"/>
                <a:cs typeface="Calibri"/>
                <a:sym typeface="Calibri"/>
              </a:rPr>
              <a:t>Medium - term strategies </a:t>
            </a:r>
            <a:r>
              <a:rPr lang="en-GB" sz="1800" b="1" dirty="0">
                <a:solidFill>
                  <a:schemeClr val="dk1"/>
                </a:solidFill>
                <a:latin typeface="Calibri"/>
                <a:ea typeface="Calibri"/>
                <a:cs typeface="Calibri"/>
                <a:sym typeface="Wingdings" panose="05000000000000000000" pitchFamily="2" charset="2"/>
              </a:rPr>
              <a:t> NOT SUFFICIENT TO ADDRESS IMMEDIATE DOWNSTREAM FLOOD RISK MITIGATION</a:t>
            </a:r>
            <a:endParaRPr sz="1800" b="1"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671766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28">
          <a:extLst>
            <a:ext uri="{FF2B5EF4-FFF2-40B4-BE49-F238E27FC236}">
              <a16:creationId xmlns:a16="http://schemas.microsoft.com/office/drawing/2014/main" id="{C1535928-B9C6-A38E-6476-A41E6889E43C}"/>
            </a:ext>
          </a:extLst>
        </p:cNvPr>
        <p:cNvGrpSpPr/>
        <p:nvPr/>
      </p:nvGrpSpPr>
      <p:grpSpPr>
        <a:xfrm>
          <a:off x="0" y="0"/>
          <a:ext cx="0" cy="0"/>
          <a:chOff x="0" y="0"/>
          <a:chExt cx="0" cy="0"/>
        </a:xfrm>
      </p:grpSpPr>
      <p:sp>
        <p:nvSpPr>
          <p:cNvPr id="729" name="Google Shape;729;g31510482b90_0_480">
            <a:extLst>
              <a:ext uri="{FF2B5EF4-FFF2-40B4-BE49-F238E27FC236}">
                <a16:creationId xmlns:a16="http://schemas.microsoft.com/office/drawing/2014/main" id="{1DA140CB-B191-4857-A955-84024259EB48}"/>
              </a:ext>
            </a:extLst>
          </p:cNvPr>
          <p:cNvSpPr txBox="1"/>
          <p:nvPr/>
        </p:nvSpPr>
        <p:spPr>
          <a:xfrm>
            <a:off x="1455840" y="325320"/>
            <a:ext cx="9072600" cy="630000"/>
          </a:xfrm>
          <a:prstGeom prst="rect">
            <a:avLst/>
          </a:prstGeom>
          <a:noFill/>
          <a:ln>
            <a:noFill/>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Clr>
                <a:srgbClr val="000000"/>
              </a:buClr>
              <a:buSzPts val="3600"/>
              <a:buFont typeface="Arial"/>
              <a:buNone/>
            </a:pPr>
            <a:r>
              <a:rPr lang="en-GB" sz="2800" b="1" i="0" u="none" strike="noStrike" cap="none" dirty="0">
                <a:solidFill>
                  <a:srgbClr val="0070C0"/>
                </a:solidFill>
                <a:latin typeface="Calibri"/>
                <a:ea typeface="Calibri"/>
                <a:cs typeface="Calibri"/>
                <a:sym typeface="Calibri"/>
              </a:rPr>
              <a:t>Operational Protocols and Procedures - KABOM</a:t>
            </a:r>
            <a:endParaRPr lang="en-GB" sz="2800" b="0" i="0" u="none" strike="noStrike" cap="none" dirty="0">
              <a:solidFill>
                <a:srgbClr val="000000"/>
              </a:solidFill>
              <a:latin typeface="Calibri"/>
              <a:ea typeface="Calibri"/>
              <a:cs typeface="Calibri"/>
              <a:sym typeface="Calibri"/>
            </a:endParaRPr>
          </a:p>
        </p:txBody>
      </p:sp>
      <p:sp>
        <p:nvSpPr>
          <p:cNvPr id="731" name="Google Shape;731;g31510482b90_0_480">
            <a:extLst>
              <a:ext uri="{FF2B5EF4-FFF2-40B4-BE49-F238E27FC236}">
                <a16:creationId xmlns:a16="http://schemas.microsoft.com/office/drawing/2014/main" id="{DEC5881E-A6AF-37D9-7003-BEA7949A0FD2}"/>
              </a:ext>
            </a:extLst>
          </p:cNvPr>
          <p:cNvSpPr/>
          <p:nvPr/>
        </p:nvSpPr>
        <p:spPr>
          <a:xfrm>
            <a:off x="10745100" y="641880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i="0" u="none" strike="noStrike" cap="none">
                <a:solidFill>
                  <a:srgbClr val="000000"/>
                </a:solidFill>
                <a:latin typeface="Calibri"/>
                <a:ea typeface="Calibri"/>
                <a:cs typeface="Calibri"/>
                <a:sym typeface="Calibri"/>
              </a:rPr>
              <a:t>31th October 2024</a:t>
            </a:r>
            <a:endParaRPr sz="1400" b="0" i="0" u="none" strike="noStrike" cap="none">
              <a:solidFill>
                <a:srgbClr val="000000"/>
              </a:solidFill>
              <a:latin typeface="Arial"/>
              <a:ea typeface="Arial"/>
              <a:cs typeface="Arial"/>
              <a:sym typeface="Arial"/>
            </a:endParaRPr>
          </a:p>
        </p:txBody>
      </p:sp>
      <p:sp>
        <p:nvSpPr>
          <p:cNvPr id="733" name="Google Shape;733;g31510482b90_0_480">
            <a:extLst>
              <a:ext uri="{FF2B5EF4-FFF2-40B4-BE49-F238E27FC236}">
                <a16:creationId xmlns:a16="http://schemas.microsoft.com/office/drawing/2014/main" id="{23581B4D-9E9C-63D2-54FF-6DAEBBBB9639}"/>
              </a:ext>
            </a:extLst>
          </p:cNvPr>
          <p:cNvSpPr/>
          <p:nvPr/>
        </p:nvSpPr>
        <p:spPr>
          <a:xfrm>
            <a:off x="10745100" y="641880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dirty="0">
                <a:latin typeface="Calibri"/>
                <a:ea typeface="Calibri"/>
                <a:cs typeface="Calibri"/>
                <a:sym typeface="Calibri"/>
              </a:rPr>
              <a:t>9 December 2024</a:t>
            </a:r>
            <a:endParaRPr sz="1400" b="0" i="0" u="none" strike="noStrike" cap="none" dirty="0">
              <a:solidFill>
                <a:srgbClr val="000000"/>
              </a:solidFill>
              <a:latin typeface="Arial"/>
              <a:ea typeface="Arial"/>
              <a:cs typeface="Arial"/>
              <a:sym typeface="Arial"/>
            </a:endParaRPr>
          </a:p>
        </p:txBody>
      </p:sp>
      <p:sp>
        <p:nvSpPr>
          <p:cNvPr id="4" name="Google Shape;273;g315113ea65e_0_21">
            <a:extLst>
              <a:ext uri="{FF2B5EF4-FFF2-40B4-BE49-F238E27FC236}">
                <a16:creationId xmlns:a16="http://schemas.microsoft.com/office/drawing/2014/main" id="{8FF40005-AEB9-54F2-A19D-A613C7F60AB9}"/>
              </a:ext>
            </a:extLst>
          </p:cNvPr>
          <p:cNvSpPr txBox="1"/>
          <p:nvPr/>
        </p:nvSpPr>
        <p:spPr>
          <a:xfrm>
            <a:off x="8641081" y="3465950"/>
            <a:ext cx="3002280" cy="1723518"/>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GB" sz="2000" dirty="0">
                <a:solidFill>
                  <a:schemeClr val="dk1"/>
                </a:solidFill>
                <a:latin typeface="Calibri"/>
                <a:ea typeface="Calibri"/>
                <a:cs typeface="Calibri"/>
                <a:sym typeface="Calibri"/>
              </a:rPr>
              <a:t>Release the maximum acceptable flow, </a:t>
            </a:r>
          </a:p>
          <a:p>
            <a:pPr marL="0" lvl="0" indent="0" rtl="0">
              <a:spcBef>
                <a:spcPts val="0"/>
              </a:spcBef>
              <a:spcAft>
                <a:spcPts val="0"/>
              </a:spcAft>
              <a:buNone/>
            </a:pPr>
            <a:r>
              <a:rPr lang="en-GB" sz="2000" dirty="0">
                <a:solidFill>
                  <a:schemeClr val="dk1"/>
                </a:solidFill>
                <a:latin typeface="Calibri"/>
                <a:ea typeface="Calibri"/>
                <a:cs typeface="Calibri"/>
                <a:sym typeface="Calibri"/>
              </a:rPr>
              <a:t>ensuring safe lake levels and minimising downstream flood risk</a:t>
            </a:r>
            <a:endParaRPr sz="1600" dirty="0"/>
          </a:p>
        </p:txBody>
      </p:sp>
      <p:pic>
        <p:nvPicPr>
          <p:cNvPr id="6" name="Immagine 5">
            <a:extLst>
              <a:ext uri="{FF2B5EF4-FFF2-40B4-BE49-F238E27FC236}">
                <a16:creationId xmlns:a16="http://schemas.microsoft.com/office/drawing/2014/main" id="{1D2E8A7E-241F-A56A-E87B-ECF010584E33}"/>
              </a:ext>
            </a:extLst>
          </p:cNvPr>
          <p:cNvPicPr>
            <a:picLocks noChangeAspect="1"/>
          </p:cNvPicPr>
          <p:nvPr/>
        </p:nvPicPr>
        <p:blipFill>
          <a:blip r:embed="rId3"/>
          <a:stretch>
            <a:fillRect/>
          </a:stretch>
        </p:blipFill>
        <p:spPr>
          <a:xfrm>
            <a:off x="1102360" y="1601673"/>
            <a:ext cx="7431141" cy="4762535"/>
          </a:xfrm>
          <a:prstGeom prst="rect">
            <a:avLst/>
          </a:prstGeom>
        </p:spPr>
      </p:pic>
      <p:sp>
        <p:nvSpPr>
          <p:cNvPr id="2" name="Google Shape;271;g315113ea65e_0_21">
            <a:extLst>
              <a:ext uri="{FF2B5EF4-FFF2-40B4-BE49-F238E27FC236}">
                <a16:creationId xmlns:a16="http://schemas.microsoft.com/office/drawing/2014/main" id="{B50EBB3D-5526-9843-3D47-936CDD190326}"/>
              </a:ext>
            </a:extLst>
          </p:cNvPr>
          <p:cNvSpPr txBox="1"/>
          <p:nvPr/>
        </p:nvSpPr>
        <p:spPr>
          <a:xfrm>
            <a:off x="211610" y="1398020"/>
            <a:ext cx="6156300" cy="4617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GB" sz="1800" b="1" dirty="0">
                <a:solidFill>
                  <a:schemeClr val="dk1"/>
                </a:solidFill>
                <a:latin typeface="Calibri"/>
                <a:ea typeface="Calibri"/>
                <a:cs typeface="Calibri"/>
                <a:sym typeface="Calibri"/>
              </a:rPr>
              <a:t>Added two more strategies for downstream floods</a:t>
            </a:r>
            <a:endParaRPr b="1" dirty="0"/>
          </a:p>
        </p:txBody>
      </p:sp>
    </p:spTree>
    <p:extLst>
      <p:ext uri="{BB962C8B-B14F-4D97-AF65-F5344CB8AC3E}">
        <p14:creationId xmlns:p14="http://schemas.microsoft.com/office/powerpoint/2010/main" val="22563806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28">
          <a:extLst>
            <a:ext uri="{FF2B5EF4-FFF2-40B4-BE49-F238E27FC236}">
              <a16:creationId xmlns:a16="http://schemas.microsoft.com/office/drawing/2014/main" id="{02AB99B9-FA7C-CC1A-E4A5-832B0DEA2396}"/>
            </a:ext>
          </a:extLst>
        </p:cNvPr>
        <p:cNvGrpSpPr/>
        <p:nvPr/>
      </p:nvGrpSpPr>
      <p:grpSpPr>
        <a:xfrm>
          <a:off x="0" y="0"/>
          <a:ext cx="0" cy="0"/>
          <a:chOff x="0" y="0"/>
          <a:chExt cx="0" cy="0"/>
        </a:xfrm>
      </p:grpSpPr>
      <p:pic>
        <p:nvPicPr>
          <p:cNvPr id="2" name="Google Shape;280;g315113ea65e_0_33">
            <a:extLst>
              <a:ext uri="{FF2B5EF4-FFF2-40B4-BE49-F238E27FC236}">
                <a16:creationId xmlns:a16="http://schemas.microsoft.com/office/drawing/2014/main" id="{222A713E-D9EE-424F-3063-6A7EAEDD975E}"/>
              </a:ext>
            </a:extLst>
          </p:cNvPr>
          <p:cNvPicPr preferRelativeResize="0"/>
          <p:nvPr/>
        </p:nvPicPr>
        <p:blipFill>
          <a:blip r:embed="rId3">
            <a:clrChange>
              <a:clrFrom>
                <a:srgbClr val="FFFFFF"/>
              </a:clrFrom>
              <a:clrTo>
                <a:srgbClr val="FFFFFF">
                  <a:alpha val="0"/>
                </a:srgbClr>
              </a:clrTo>
            </a:clrChange>
            <a:alphaModFix/>
          </a:blip>
          <a:srcRect l="9831" t="5101" r="11536" b="3970"/>
          <a:stretch/>
        </p:blipFill>
        <p:spPr>
          <a:xfrm>
            <a:off x="2473008" y="1361977"/>
            <a:ext cx="7847152" cy="5056823"/>
          </a:xfrm>
          <a:prstGeom prst="rect">
            <a:avLst/>
          </a:prstGeom>
          <a:noFill/>
          <a:ln>
            <a:noFill/>
          </a:ln>
        </p:spPr>
      </p:pic>
      <p:sp>
        <p:nvSpPr>
          <p:cNvPr id="729" name="Google Shape;729;g31510482b90_0_480">
            <a:extLst>
              <a:ext uri="{FF2B5EF4-FFF2-40B4-BE49-F238E27FC236}">
                <a16:creationId xmlns:a16="http://schemas.microsoft.com/office/drawing/2014/main" id="{5D95C276-8A9F-61C4-E52C-9B14ED25F919}"/>
              </a:ext>
            </a:extLst>
          </p:cNvPr>
          <p:cNvSpPr txBox="1"/>
          <p:nvPr/>
        </p:nvSpPr>
        <p:spPr>
          <a:xfrm>
            <a:off x="1455840" y="325320"/>
            <a:ext cx="9072600" cy="630000"/>
          </a:xfrm>
          <a:prstGeom prst="rect">
            <a:avLst/>
          </a:prstGeom>
          <a:noFill/>
          <a:ln>
            <a:noFill/>
          </a:ln>
        </p:spPr>
        <p:txBody>
          <a:bodyPr spcFirstLastPara="1" wrap="square" lIns="91425" tIns="45700" rIns="91425" bIns="45700" anchor="ctr" anchorCtr="0">
            <a:noAutofit/>
          </a:bodyPr>
          <a:lstStyle/>
          <a:p>
            <a:pPr algn="ctr">
              <a:lnSpc>
                <a:spcPct val="150000"/>
              </a:lnSpc>
              <a:buSzPts val="3600"/>
            </a:pPr>
            <a:r>
              <a:rPr lang="en-GB" sz="2800" b="1" i="0" u="none" strike="noStrike" cap="none" dirty="0">
                <a:solidFill>
                  <a:srgbClr val="0070C0"/>
                </a:solidFill>
                <a:latin typeface="Calibri"/>
                <a:ea typeface="Calibri"/>
                <a:cs typeface="Calibri"/>
                <a:sym typeface="Calibri"/>
              </a:rPr>
              <a:t>Operational Protocols and Procedures</a:t>
            </a:r>
            <a:r>
              <a:rPr lang="en-GB" sz="2800" dirty="0">
                <a:latin typeface="Calibri"/>
                <a:ea typeface="Calibri"/>
                <a:cs typeface="Calibri"/>
                <a:sym typeface="Calibri"/>
              </a:rPr>
              <a:t> - </a:t>
            </a:r>
            <a:r>
              <a:rPr lang="en-GB" sz="2800" b="1" i="0" u="none" strike="noStrike" cap="none" dirty="0">
                <a:solidFill>
                  <a:srgbClr val="0070C0"/>
                </a:solidFill>
                <a:latin typeface="Calibri"/>
                <a:ea typeface="Calibri"/>
                <a:cs typeface="Calibri"/>
                <a:sym typeface="Calibri"/>
              </a:rPr>
              <a:t>KABOM</a:t>
            </a:r>
            <a:endParaRPr sz="2800" b="0" i="0" u="none" strike="noStrike" cap="none" dirty="0">
              <a:solidFill>
                <a:srgbClr val="000000"/>
              </a:solidFill>
              <a:latin typeface="Calibri"/>
              <a:ea typeface="Calibri"/>
              <a:cs typeface="Calibri"/>
              <a:sym typeface="Calibri"/>
            </a:endParaRPr>
          </a:p>
        </p:txBody>
      </p:sp>
      <p:sp>
        <p:nvSpPr>
          <p:cNvPr id="731" name="Google Shape;731;g31510482b90_0_480">
            <a:extLst>
              <a:ext uri="{FF2B5EF4-FFF2-40B4-BE49-F238E27FC236}">
                <a16:creationId xmlns:a16="http://schemas.microsoft.com/office/drawing/2014/main" id="{C1817040-9D8D-6E39-AE32-E2AFC21707B9}"/>
              </a:ext>
            </a:extLst>
          </p:cNvPr>
          <p:cNvSpPr/>
          <p:nvPr/>
        </p:nvSpPr>
        <p:spPr>
          <a:xfrm>
            <a:off x="10745100" y="642388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i="0" u="none" strike="noStrike" cap="none">
                <a:solidFill>
                  <a:srgbClr val="000000"/>
                </a:solidFill>
                <a:latin typeface="Calibri"/>
                <a:ea typeface="Calibri"/>
                <a:cs typeface="Calibri"/>
                <a:sym typeface="Calibri"/>
              </a:rPr>
              <a:t>31th October 2024</a:t>
            </a:r>
            <a:endParaRPr sz="1400" b="0" i="0" u="none" strike="noStrike" cap="none">
              <a:solidFill>
                <a:srgbClr val="000000"/>
              </a:solidFill>
              <a:latin typeface="Arial"/>
              <a:ea typeface="Arial"/>
              <a:cs typeface="Arial"/>
              <a:sym typeface="Arial"/>
            </a:endParaRPr>
          </a:p>
        </p:txBody>
      </p:sp>
      <p:sp>
        <p:nvSpPr>
          <p:cNvPr id="733" name="Google Shape;733;g31510482b90_0_480">
            <a:extLst>
              <a:ext uri="{FF2B5EF4-FFF2-40B4-BE49-F238E27FC236}">
                <a16:creationId xmlns:a16="http://schemas.microsoft.com/office/drawing/2014/main" id="{6B62A815-A47C-8CCF-9434-2E0D3E4949DD}"/>
              </a:ext>
            </a:extLst>
          </p:cNvPr>
          <p:cNvSpPr/>
          <p:nvPr/>
        </p:nvSpPr>
        <p:spPr>
          <a:xfrm>
            <a:off x="10745100" y="642388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dirty="0">
                <a:latin typeface="Calibri"/>
                <a:ea typeface="Calibri"/>
                <a:cs typeface="Calibri"/>
                <a:sym typeface="Calibri"/>
              </a:rPr>
              <a:t>9 December 2024</a:t>
            </a:r>
            <a:endParaRPr sz="1400" b="0" i="0" u="none" strike="noStrike" cap="none" dirty="0">
              <a:solidFill>
                <a:srgbClr val="000000"/>
              </a:solidFill>
              <a:latin typeface="Arial"/>
              <a:ea typeface="Arial"/>
              <a:cs typeface="Arial"/>
              <a:sym typeface="Arial"/>
            </a:endParaRPr>
          </a:p>
        </p:txBody>
      </p:sp>
      <p:sp>
        <p:nvSpPr>
          <p:cNvPr id="4" name="CasellaDiTesto 3">
            <a:extLst>
              <a:ext uri="{FF2B5EF4-FFF2-40B4-BE49-F238E27FC236}">
                <a16:creationId xmlns:a16="http://schemas.microsoft.com/office/drawing/2014/main" id="{181995C8-FB5E-468F-6698-732A13CF83BF}"/>
              </a:ext>
            </a:extLst>
          </p:cNvPr>
          <p:cNvSpPr txBox="1"/>
          <p:nvPr/>
        </p:nvSpPr>
        <p:spPr>
          <a:xfrm>
            <a:off x="509588" y="1455837"/>
            <a:ext cx="6096000" cy="307777"/>
          </a:xfrm>
          <a:prstGeom prst="rect">
            <a:avLst/>
          </a:prstGeom>
          <a:noFill/>
        </p:spPr>
        <p:txBody>
          <a:bodyPr wrap="square">
            <a:spAutoFit/>
          </a:bodyPr>
          <a:lstStyle/>
          <a:p>
            <a:r>
              <a:rPr lang="en-GB" sz="1400" b="1" dirty="0">
                <a:solidFill>
                  <a:srgbClr val="0070C0"/>
                </a:solidFill>
              </a:rPr>
              <a:t>DAILY OPERATIONS</a:t>
            </a:r>
            <a:endParaRPr lang="en-GB" dirty="0"/>
          </a:p>
        </p:txBody>
      </p:sp>
    </p:spTree>
    <p:extLst>
      <p:ext uri="{BB962C8B-B14F-4D97-AF65-F5344CB8AC3E}">
        <p14:creationId xmlns:p14="http://schemas.microsoft.com/office/powerpoint/2010/main" val="25618100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28">
          <a:extLst>
            <a:ext uri="{FF2B5EF4-FFF2-40B4-BE49-F238E27FC236}">
              <a16:creationId xmlns:a16="http://schemas.microsoft.com/office/drawing/2014/main" id="{5EBCE935-089E-612E-B817-E626D549849A}"/>
            </a:ext>
          </a:extLst>
        </p:cNvPr>
        <p:cNvGrpSpPr/>
        <p:nvPr/>
      </p:nvGrpSpPr>
      <p:grpSpPr>
        <a:xfrm>
          <a:off x="0" y="0"/>
          <a:ext cx="0" cy="0"/>
          <a:chOff x="0" y="0"/>
          <a:chExt cx="0" cy="0"/>
        </a:xfrm>
      </p:grpSpPr>
      <p:sp>
        <p:nvSpPr>
          <p:cNvPr id="729" name="Google Shape;729;g31510482b90_0_480">
            <a:extLst>
              <a:ext uri="{FF2B5EF4-FFF2-40B4-BE49-F238E27FC236}">
                <a16:creationId xmlns:a16="http://schemas.microsoft.com/office/drawing/2014/main" id="{56CEC894-5D26-C8EF-8647-6B37FF194AF9}"/>
              </a:ext>
            </a:extLst>
          </p:cNvPr>
          <p:cNvSpPr txBox="1"/>
          <p:nvPr/>
        </p:nvSpPr>
        <p:spPr>
          <a:xfrm>
            <a:off x="1455840" y="325320"/>
            <a:ext cx="9072600" cy="630000"/>
          </a:xfrm>
          <a:prstGeom prst="rect">
            <a:avLst/>
          </a:prstGeom>
          <a:noFill/>
          <a:ln>
            <a:noFill/>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Clr>
                <a:srgbClr val="000000"/>
              </a:buClr>
              <a:buSzPts val="3600"/>
              <a:buFont typeface="Arial"/>
              <a:buNone/>
            </a:pPr>
            <a:r>
              <a:rPr lang="en-GB" sz="2800" b="1" i="0" u="none" strike="noStrike" cap="none" dirty="0">
                <a:solidFill>
                  <a:srgbClr val="0070C0"/>
                </a:solidFill>
                <a:latin typeface="Calibri"/>
                <a:ea typeface="Calibri"/>
                <a:cs typeface="Calibri"/>
                <a:sym typeface="Calibri"/>
              </a:rPr>
              <a:t>Operational Protocols and Procedures</a:t>
            </a:r>
            <a:endParaRPr sz="2800" b="0" i="0" u="none" strike="noStrike" cap="none" dirty="0">
              <a:solidFill>
                <a:srgbClr val="000000"/>
              </a:solidFill>
              <a:latin typeface="Calibri"/>
              <a:ea typeface="Calibri"/>
              <a:cs typeface="Calibri"/>
              <a:sym typeface="Calibri"/>
            </a:endParaRPr>
          </a:p>
        </p:txBody>
      </p:sp>
      <p:sp>
        <p:nvSpPr>
          <p:cNvPr id="731" name="Google Shape;731;g31510482b90_0_480">
            <a:extLst>
              <a:ext uri="{FF2B5EF4-FFF2-40B4-BE49-F238E27FC236}">
                <a16:creationId xmlns:a16="http://schemas.microsoft.com/office/drawing/2014/main" id="{9AA999F5-30A9-98D6-8C73-257C0875500F}"/>
              </a:ext>
            </a:extLst>
          </p:cNvPr>
          <p:cNvSpPr/>
          <p:nvPr/>
        </p:nvSpPr>
        <p:spPr>
          <a:xfrm>
            <a:off x="10745100" y="641880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i="0" u="none" strike="noStrike" cap="none">
                <a:solidFill>
                  <a:srgbClr val="000000"/>
                </a:solidFill>
                <a:latin typeface="Calibri"/>
                <a:ea typeface="Calibri"/>
                <a:cs typeface="Calibri"/>
                <a:sym typeface="Calibri"/>
              </a:rPr>
              <a:t>31th October 2024</a:t>
            </a:r>
            <a:endParaRPr sz="1400" b="0" i="0" u="none" strike="noStrike" cap="none">
              <a:solidFill>
                <a:srgbClr val="000000"/>
              </a:solidFill>
              <a:latin typeface="Arial"/>
              <a:ea typeface="Arial"/>
              <a:cs typeface="Arial"/>
              <a:sym typeface="Arial"/>
            </a:endParaRPr>
          </a:p>
        </p:txBody>
      </p:sp>
      <p:sp>
        <p:nvSpPr>
          <p:cNvPr id="733" name="Google Shape;733;g31510482b90_0_480">
            <a:extLst>
              <a:ext uri="{FF2B5EF4-FFF2-40B4-BE49-F238E27FC236}">
                <a16:creationId xmlns:a16="http://schemas.microsoft.com/office/drawing/2014/main" id="{64F7C950-16E4-C70D-1FAD-0954C92E2F65}"/>
              </a:ext>
            </a:extLst>
          </p:cNvPr>
          <p:cNvSpPr/>
          <p:nvPr/>
        </p:nvSpPr>
        <p:spPr>
          <a:xfrm>
            <a:off x="10745100" y="641880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dirty="0">
                <a:latin typeface="Calibri"/>
                <a:ea typeface="Calibri"/>
                <a:cs typeface="Calibri"/>
                <a:sym typeface="Calibri"/>
              </a:rPr>
              <a:t>9 December 2024</a:t>
            </a:r>
            <a:endParaRPr sz="1400" b="0" i="0" u="none" strike="noStrike" cap="none" dirty="0">
              <a:solidFill>
                <a:srgbClr val="000000"/>
              </a:solidFill>
              <a:latin typeface="Arial"/>
              <a:ea typeface="Arial"/>
              <a:cs typeface="Arial"/>
              <a:sym typeface="Arial"/>
            </a:endParaRPr>
          </a:p>
        </p:txBody>
      </p:sp>
      <p:sp>
        <p:nvSpPr>
          <p:cNvPr id="2" name="CasellaDiTesto 1">
            <a:extLst>
              <a:ext uri="{FF2B5EF4-FFF2-40B4-BE49-F238E27FC236}">
                <a16:creationId xmlns:a16="http://schemas.microsoft.com/office/drawing/2014/main" id="{09093B1B-F08B-4DE0-9118-C7DCC35721C9}"/>
              </a:ext>
            </a:extLst>
          </p:cNvPr>
          <p:cNvSpPr txBox="1"/>
          <p:nvPr/>
        </p:nvSpPr>
        <p:spPr>
          <a:xfrm>
            <a:off x="509588" y="1455837"/>
            <a:ext cx="6096000" cy="307777"/>
          </a:xfrm>
          <a:prstGeom prst="rect">
            <a:avLst/>
          </a:prstGeom>
          <a:noFill/>
        </p:spPr>
        <p:txBody>
          <a:bodyPr wrap="square">
            <a:spAutoFit/>
          </a:bodyPr>
          <a:lstStyle/>
          <a:p>
            <a:r>
              <a:rPr lang="en-GB" sz="1400" b="1" dirty="0">
                <a:solidFill>
                  <a:srgbClr val="0070C0"/>
                </a:solidFill>
              </a:rPr>
              <a:t>ALERT LEVELS – RESPONSE </a:t>
            </a:r>
            <a:endParaRPr lang="en-GB" dirty="0"/>
          </a:p>
        </p:txBody>
      </p:sp>
      <p:sp>
        <p:nvSpPr>
          <p:cNvPr id="3" name="Google Shape;350;g315efd9d64c_0_35">
            <a:extLst>
              <a:ext uri="{FF2B5EF4-FFF2-40B4-BE49-F238E27FC236}">
                <a16:creationId xmlns:a16="http://schemas.microsoft.com/office/drawing/2014/main" id="{AF21A3A2-7ADA-2F96-ABE9-18E0B9979482}"/>
              </a:ext>
            </a:extLst>
          </p:cNvPr>
          <p:cNvSpPr txBox="1"/>
          <p:nvPr/>
        </p:nvSpPr>
        <p:spPr>
          <a:xfrm>
            <a:off x="247650" y="1763614"/>
            <a:ext cx="11253750" cy="1217226"/>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600"/>
              </a:spcAft>
              <a:buNone/>
            </a:pPr>
            <a:r>
              <a:rPr lang="en-GB" sz="1800" dirty="0">
                <a:solidFill>
                  <a:schemeClr val="dk1"/>
                </a:solidFill>
                <a:latin typeface="Calibri"/>
                <a:ea typeface="Calibri"/>
                <a:cs typeface="Calibri"/>
                <a:sym typeface="Calibri"/>
              </a:rPr>
              <a:t>The ODSS employs an alert system designed to communicate levels of risk associated with flood and drought events. Each alert level corresponds to a specific set of recommended actions and response measures, tailored to the risk level and designed to enhance community preparedness.</a:t>
            </a:r>
            <a:endParaRPr dirty="0"/>
          </a:p>
        </p:txBody>
      </p:sp>
      <p:sp>
        <p:nvSpPr>
          <p:cNvPr id="5" name="Google Shape;365;g315efd9d64c_0_80">
            <a:extLst>
              <a:ext uri="{FF2B5EF4-FFF2-40B4-BE49-F238E27FC236}">
                <a16:creationId xmlns:a16="http://schemas.microsoft.com/office/drawing/2014/main" id="{DB0CC799-5244-096E-340E-ABE59755549F}"/>
              </a:ext>
            </a:extLst>
          </p:cNvPr>
          <p:cNvSpPr txBox="1"/>
          <p:nvPr/>
        </p:nvSpPr>
        <p:spPr>
          <a:xfrm>
            <a:off x="247650" y="2894480"/>
            <a:ext cx="7629525" cy="3040802"/>
          </a:xfrm>
          <a:prstGeom prst="rect">
            <a:avLst/>
          </a:prstGeom>
          <a:noFill/>
          <a:ln>
            <a:noFill/>
          </a:ln>
        </p:spPr>
        <p:txBody>
          <a:bodyPr spcFirstLastPara="1" wrap="square" lIns="91425" tIns="91425" rIns="91425" bIns="91425" anchor="t" anchorCtr="0">
            <a:spAutoFit/>
          </a:bodyPr>
          <a:lstStyle/>
          <a:p>
            <a:pPr marL="457200" lvl="0" indent="-298450" algn="l" rtl="0">
              <a:lnSpc>
                <a:spcPct val="115000"/>
              </a:lnSpc>
              <a:spcBef>
                <a:spcPts val="1200"/>
              </a:spcBef>
              <a:spcAft>
                <a:spcPts val="0"/>
              </a:spcAft>
              <a:buClr>
                <a:schemeClr val="dk1"/>
              </a:buClr>
              <a:buSzPts val="1100"/>
              <a:buChar char="●"/>
            </a:pPr>
            <a:r>
              <a:rPr lang="en-GB" sz="1800" b="1" dirty="0">
                <a:solidFill>
                  <a:schemeClr val="dk1"/>
                </a:solidFill>
                <a:latin typeface="Calibri"/>
                <a:ea typeface="Calibri"/>
                <a:cs typeface="Calibri"/>
                <a:sym typeface="Calibri"/>
              </a:rPr>
              <a:t>Yellow Alert: </a:t>
            </a:r>
            <a:r>
              <a:rPr lang="en-GB" sz="1800" dirty="0">
                <a:solidFill>
                  <a:schemeClr val="dk1"/>
                </a:solidFill>
                <a:latin typeface="Calibri"/>
                <a:ea typeface="Calibri"/>
                <a:cs typeface="Calibri"/>
                <a:sym typeface="Calibri"/>
              </a:rPr>
              <a:t>Preparatory actions initiated, evacuation routes checked, shelters assessed, and communities informed.</a:t>
            </a:r>
          </a:p>
          <a:p>
            <a:pPr marL="457200" lvl="0" indent="-298450" algn="l" rtl="0">
              <a:lnSpc>
                <a:spcPct val="115000"/>
              </a:lnSpc>
              <a:spcBef>
                <a:spcPts val="0"/>
              </a:spcBef>
              <a:spcAft>
                <a:spcPts val="0"/>
              </a:spcAft>
              <a:buClr>
                <a:schemeClr val="dk1"/>
              </a:buClr>
              <a:buSzPts val="1100"/>
              <a:buChar char="●"/>
            </a:pPr>
            <a:r>
              <a:rPr lang="en-GB" sz="1800" b="1" dirty="0">
                <a:solidFill>
                  <a:schemeClr val="dk1"/>
                </a:solidFill>
                <a:latin typeface="Calibri"/>
                <a:ea typeface="Calibri"/>
                <a:cs typeface="Calibri"/>
                <a:sym typeface="Calibri"/>
              </a:rPr>
              <a:t>Orange Alert: </a:t>
            </a:r>
            <a:r>
              <a:rPr lang="en-GB" sz="1800" dirty="0">
                <a:solidFill>
                  <a:schemeClr val="dk1"/>
                </a:solidFill>
                <a:latin typeface="Calibri"/>
                <a:ea typeface="Calibri"/>
                <a:cs typeface="Calibri"/>
                <a:sym typeface="Calibri"/>
              </a:rPr>
              <a:t>Shelters activated, residents prepare emergency supplies, and measures for asset and livestock protection implemented.</a:t>
            </a:r>
          </a:p>
          <a:p>
            <a:pPr marL="457200" lvl="0" indent="-298450" algn="l" rtl="0">
              <a:lnSpc>
                <a:spcPct val="115000"/>
              </a:lnSpc>
              <a:spcBef>
                <a:spcPts val="0"/>
              </a:spcBef>
              <a:spcAft>
                <a:spcPts val="0"/>
              </a:spcAft>
              <a:buClr>
                <a:schemeClr val="dk1"/>
              </a:buClr>
              <a:buSzPts val="1100"/>
              <a:buChar char="●"/>
            </a:pPr>
            <a:r>
              <a:rPr lang="en-GB" sz="1800" b="1" dirty="0">
                <a:solidFill>
                  <a:schemeClr val="dk1"/>
                </a:solidFill>
                <a:latin typeface="Calibri"/>
                <a:ea typeface="Calibri"/>
                <a:cs typeface="Calibri"/>
                <a:sym typeface="Calibri"/>
              </a:rPr>
              <a:t>Red Alert: </a:t>
            </a:r>
            <a:r>
              <a:rPr lang="en-GB" sz="1800" dirty="0">
                <a:solidFill>
                  <a:schemeClr val="dk1"/>
                </a:solidFill>
                <a:latin typeface="Calibri"/>
                <a:ea typeface="Calibri"/>
                <a:cs typeface="Calibri"/>
                <a:sym typeface="Calibri"/>
              </a:rPr>
              <a:t>Mandatory evacuations executed with priority given to vulnerable populations, supported by local networks.</a:t>
            </a:r>
            <a:endParaRPr lang="en-GB" sz="1100" dirty="0">
              <a:solidFill>
                <a:schemeClr val="dk1"/>
              </a:solidFill>
              <a:latin typeface="Calibri"/>
              <a:ea typeface="Calibri"/>
              <a:cs typeface="Calibri"/>
              <a:sym typeface="Calibri"/>
            </a:endParaRPr>
          </a:p>
          <a:p>
            <a:pPr marL="0" lvl="0" indent="0" algn="l" rtl="0">
              <a:lnSpc>
                <a:spcPct val="115000"/>
              </a:lnSpc>
              <a:spcBef>
                <a:spcPts val="1200"/>
              </a:spcBef>
              <a:spcAft>
                <a:spcPts val="0"/>
              </a:spcAft>
              <a:buNone/>
            </a:pPr>
            <a:r>
              <a:rPr lang="en-GB" sz="1800" b="1" dirty="0">
                <a:solidFill>
                  <a:schemeClr val="dk1"/>
                </a:solidFill>
                <a:latin typeface="Calibri"/>
                <a:ea typeface="Calibri"/>
                <a:cs typeface="Calibri"/>
                <a:sym typeface="Wingdings" panose="05000000000000000000" pitchFamily="2" charset="2"/>
              </a:rPr>
              <a:t></a:t>
            </a:r>
            <a:r>
              <a:rPr lang="en-GB" sz="1800" b="1" dirty="0">
                <a:solidFill>
                  <a:schemeClr val="dk1"/>
                </a:solidFill>
                <a:latin typeface="Calibri"/>
                <a:ea typeface="Calibri"/>
                <a:cs typeface="Calibri"/>
                <a:sym typeface="Calibri"/>
              </a:rPr>
              <a:t> Coordinated Actions: </a:t>
            </a:r>
            <a:r>
              <a:rPr lang="en-GB" sz="1800" dirty="0">
                <a:solidFill>
                  <a:schemeClr val="dk1"/>
                </a:solidFill>
                <a:latin typeface="Calibri"/>
                <a:ea typeface="Calibri"/>
                <a:cs typeface="Calibri"/>
                <a:sym typeface="Calibri"/>
              </a:rPr>
              <a:t>Ensures timely, structured, and inclusive responses to flood and drought risks through clear communication and resource allocation.</a:t>
            </a:r>
            <a:endParaRPr sz="1800" dirty="0">
              <a:solidFill>
                <a:schemeClr val="dk1"/>
              </a:solidFill>
              <a:latin typeface="Calibri"/>
              <a:ea typeface="Calibri"/>
              <a:cs typeface="Calibri"/>
              <a:sym typeface="Calibri"/>
            </a:endParaRPr>
          </a:p>
        </p:txBody>
      </p:sp>
      <p:sp>
        <p:nvSpPr>
          <p:cNvPr id="6" name="Google Shape;372;g315efd9d64c_0_56">
            <a:extLst>
              <a:ext uri="{FF2B5EF4-FFF2-40B4-BE49-F238E27FC236}">
                <a16:creationId xmlns:a16="http://schemas.microsoft.com/office/drawing/2014/main" id="{1EDFA505-81FC-0D2C-EED7-4B722EADA8EB}"/>
              </a:ext>
            </a:extLst>
          </p:cNvPr>
          <p:cNvSpPr txBox="1"/>
          <p:nvPr/>
        </p:nvSpPr>
        <p:spPr>
          <a:xfrm rot="20970607">
            <a:off x="8207482" y="3353434"/>
            <a:ext cx="3514725" cy="1500380"/>
          </a:xfrm>
          <a:prstGeom prst="rect">
            <a:avLst/>
          </a:prstGeom>
          <a:solidFill>
            <a:srgbClr val="FFC000"/>
          </a:solid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0"/>
              </a:spcAft>
              <a:buNone/>
            </a:pPr>
            <a:r>
              <a:rPr lang="en-GB" dirty="0">
                <a:solidFill>
                  <a:schemeClr val="dk1"/>
                </a:solidFill>
                <a:latin typeface="Calibri"/>
                <a:ea typeface="Calibri"/>
                <a:cs typeface="Calibri"/>
                <a:sym typeface="Calibri"/>
              </a:rPr>
              <a:t>Communication channels:</a:t>
            </a:r>
            <a:endParaRPr dirty="0">
              <a:solidFill>
                <a:schemeClr val="dk1"/>
              </a:solidFill>
              <a:latin typeface="Calibri"/>
              <a:ea typeface="Calibri"/>
              <a:cs typeface="Calibri"/>
              <a:sym typeface="Calibri"/>
            </a:endParaRPr>
          </a:p>
          <a:p>
            <a:pPr marL="457200" lvl="0" indent="-317500" algn="just" rtl="0">
              <a:lnSpc>
                <a:spcPct val="115000"/>
              </a:lnSpc>
              <a:spcBef>
                <a:spcPts val="600"/>
              </a:spcBef>
              <a:spcAft>
                <a:spcPts val="0"/>
              </a:spcAft>
              <a:buClr>
                <a:schemeClr val="dk1"/>
              </a:buClr>
              <a:buSzPts val="1400"/>
              <a:buFont typeface="Calibri"/>
              <a:buChar char="●"/>
            </a:pPr>
            <a:r>
              <a:rPr lang="en-GB" b="1" dirty="0">
                <a:solidFill>
                  <a:schemeClr val="dk1"/>
                </a:solidFill>
                <a:latin typeface="Calibri"/>
                <a:ea typeface="Calibri"/>
                <a:cs typeface="Calibri"/>
                <a:sym typeface="Calibri"/>
              </a:rPr>
              <a:t>SMS Alert</a:t>
            </a:r>
            <a:endParaRPr dirty="0">
              <a:solidFill>
                <a:schemeClr val="dk1"/>
              </a:solidFill>
              <a:latin typeface="Calibri"/>
              <a:ea typeface="Calibri"/>
              <a:cs typeface="Calibri"/>
              <a:sym typeface="Calibri"/>
            </a:endParaRPr>
          </a:p>
          <a:p>
            <a:pPr marL="457200" lvl="0" indent="-317500" algn="just" rtl="0">
              <a:lnSpc>
                <a:spcPct val="115000"/>
              </a:lnSpc>
              <a:spcBef>
                <a:spcPts val="0"/>
              </a:spcBef>
              <a:spcAft>
                <a:spcPts val="0"/>
              </a:spcAft>
              <a:buClr>
                <a:schemeClr val="dk1"/>
              </a:buClr>
              <a:buSzPts val="1400"/>
              <a:buFont typeface="Calibri"/>
              <a:buChar char="●"/>
            </a:pPr>
            <a:r>
              <a:rPr lang="en-GB" b="1" dirty="0">
                <a:solidFill>
                  <a:schemeClr val="dk1"/>
                </a:solidFill>
                <a:latin typeface="Calibri"/>
                <a:ea typeface="Calibri"/>
                <a:cs typeface="Calibri"/>
                <a:sym typeface="Calibri"/>
              </a:rPr>
              <a:t>Radio and Television Announcements </a:t>
            </a:r>
            <a:endParaRPr b="1" dirty="0">
              <a:solidFill>
                <a:schemeClr val="dk1"/>
              </a:solidFill>
              <a:latin typeface="Calibri"/>
              <a:ea typeface="Calibri"/>
              <a:cs typeface="Calibri"/>
              <a:sym typeface="Calibri"/>
            </a:endParaRPr>
          </a:p>
          <a:p>
            <a:pPr marL="457200" lvl="0" indent="-317500" algn="just" rtl="0">
              <a:lnSpc>
                <a:spcPct val="115000"/>
              </a:lnSpc>
              <a:spcBef>
                <a:spcPts val="0"/>
              </a:spcBef>
              <a:spcAft>
                <a:spcPts val="0"/>
              </a:spcAft>
              <a:buClr>
                <a:schemeClr val="dk1"/>
              </a:buClr>
              <a:buSzPts val="1400"/>
              <a:buFont typeface="Calibri"/>
              <a:buChar char="●"/>
            </a:pPr>
            <a:r>
              <a:rPr lang="en-GB" b="1" dirty="0">
                <a:solidFill>
                  <a:schemeClr val="dk1"/>
                </a:solidFill>
                <a:latin typeface="Calibri"/>
                <a:ea typeface="Calibri"/>
                <a:cs typeface="Calibri"/>
                <a:sym typeface="Calibri"/>
              </a:rPr>
              <a:t>Community Meetings</a:t>
            </a:r>
            <a:endParaRPr b="1" dirty="0">
              <a:solidFill>
                <a:schemeClr val="dk1"/>
              </a:solidFill>
              <a:latin typeface="Calibri"/>
              <a:ea typeface="Calibri"/>
              <a:cs typeface="Calibri"/>
              <a:sym typeface="Calibri"/>
            </a:endParaRPr>
          </a:p>
          <a:p>
            <a:pPr marL="457200" lvl="0" indent="-317500" algn="just" rtl="0">
              <a:lnSpc>
                <a:spcPct val="115000"/>
              </a:lnSpc>
              <a:spcBef>
                <a:spcPts val="0"/>
              </a:spcBef>
              <a:spcAft>
                <a:spcPts val="0"/>
              </a:spcAft>
              <a:buClr>
                <a:schemeClr val="dk1"/>
              </a:buClr>
              <a:buSzPts val="1400"/>
              <a:buFont typeface="Calibri"/>
              <a:buChar char="●"/>
            </a:pPr>
            <a:r>
              <a:rPr lang="en-GB" b="1" dirty="0">
                <a:solidFill>
                  <a:schemeClr val="dk1"/>
                </a:solidFill>
                <a:latin typeface="Calibri"/>
                <a:ea typeface="Calibri"/>
                <a:cs typeface="Calibri"/>
                <a:sym typeface="Calibri"/>
              </a:rPr>
              <a:t>Online Updates, social network </a:t>
            </a:r>
            <a:endParaRPr b="1"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76348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53"/>
        <p:cNvGrpSpPr/>
        <p:nvPr/>
      </p:nvGrpSpPr>
      <p:grpSpPr>
        <a:xfrm>
          <a:off x="0" y="0"/>
          <a:ext cx="0" cy="0"/>
          <a:chOff x="0" y="0"/>
          <a:chExt cx="0" cy="0"/>
        </a:xfrm>
      </p:grpSpPr>
      <p:sp>
        <p:nvSpPr>
          <p:cNvPr id="954" name="Google Shape;954;p21"/>
          <p:cNvSpPr txBox="1"/>
          <p:nvPr/>
        </p:nvSpPr>
        <p:spPr>
          <a:xfrm>
            <a:off x="3790764" y="2279341"/>
            <a:ext cx="6754427" cy="132343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GB" sz="4000" b="1" i="0" u="none" strike="noStrike" cap="none" dirty="0">
                <a:solidFill>
                  <a:schemeClr val="dk1"/>
                </a:solidFill>
                <a:latin typeface="Calibri"/>
                <a:ea typeface="Calibri"/>
                <a:cs typeface="Calibri"/>
                <a:sym typeface="Calibri"/>
              </a:rPr>
              <a:t>THANK YOU</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000"/>
              <a:buFont typeface="Arial"/>
              <a:buNone/>
            </a:pPr>
            <a:r>
              <a:rPr lang="en-GB" sz="4000" b="1" i="0" u="none" strike="noStrike" cap="none" dirty="0">
                <a:solidFill>
                  <a:schemeClr val="dk1"/>
                </a:solidFill>
                <a:latin typeface="Calibri"/>
                <a:ea typeface="Calibri"/>
                <a:cs typeface="Calibri"/>
                <a:sym typeface="Calibri"/>
              </a:rPr>
              <a:t>FOR YOUR KIND ATTENTION</a:t>
            </a:r>
            <a:endParaRPr sz="1400" b="0" i="0" u="none" strike="noStrike" cap="none" dirty="0">
              <a:solidFill>
                <a:srgbClr val="000000"/>
              </a:solidFill>
              <a:latin typeface="Arial"/>
              <a:ea typeface="Arial"/>
              <a:cs typeface="Arial"/>
              <a:sym typeface="Arial"/>
            </a:endParaRPr>
          </a:p>
        </p:txBody>
      </p:sp>
      <p:pic>
        <p:nvPicPr>
          <p:cNvPr id="955" name="Google Shape;955;p21"/>
          <p:cNvPicPr preferRelativeResize="0"/>
          <p:nvPr/>
        </p:nvPicPr>
        <p:blipFill rotWithShape="1">
          <a:blip r:embed="rId3">
            <a:alphaModFix/>
          </a:blip>
          <a:srcRect/>
          <a:stretch/>
        </p:blipFill>
        <p:spPr>
          <a:xfrm>
            <a:off x="362139" y="1703431"/>
            <a:ext cx="2962913" cy="4480948"/>
          </a:xfrm>
          <a:prstGeom prst="rect">
            <a:avLst/>
          </a:prstGeom>
          <a:noFill/>
          <a:ln>
            <a:noFill/>
          </a:ln>
        </p:spPr>
      </p:pic>
      <p:pic>
        <p:nvPicPr>
          <p:cNvPr id="956" name="Google Shape;956;p21"/>
          <p:cNvPicPr preferRelativeResize="0"/>
          <p:nvPr/>
        </p:nvPicPr>
        <p:blipFill rotWithShape="1">
          <a:blip r:embed="rId4">
            <a:alphaModFix/>
          </a:blip>
          <a:srcRect/>
          <a:stretch/>
        </p:blipFill>
        <p:spPr>
          <a:xfrm>
            <a:off x="4647062" y="4133934"/>
            <a:ext cx="5041829" cy="969348"/>
          </a:xfrm>
          <a:prstGeom prst="rect">
            <a:avLst/>
          </a:prstGeom>
          <a:noFill/>
          <a:ln>
            <a:noFill/>
          </a:ln>
        </p:spPr>
      </p:pic>
      <p:sp>
        <p:nvSpPr>
          <p:cNvPr id="957" name="Google Shape;957;p21"/>
          <p:cNvSpPr/>
          <p:nvPr/>
        </p:nvSpPr>
        <p:spPr>
          <a:xfrm>
            <a:off x="10864850" y="6464300"/>
            <a:ext cx="1073100" cy="158700"/>
          </a:xfrm>
          <a:prstGeom prst="rect">
            <a:avLst/>
          </a:prstGeom>
          <a:solidFill>
            <a:srgbClr val="0BD0D9"/>
          </a:solidFill>
          <a:ln w="9525" cap="flat" cmpd="sng">
            <a:solidFill>
              <a:srgbClr val="0BD0D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58" name="Google Shape;958;p21"/>
          <p:cNvSpPr/>
          <p:nvPr/>
        </p:nvSpPr>
        <p:spPr>
          <a:xfrm>
            <a:off x="10745100" y="641880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i="0" u="none" strike="noStrike" cap="none">
                <a:solidFill>
                  <a:srgbClr val="000000"/>
                </a:solidFill>
                <a:latin typeface="Calibri"/>
                <a:ea typeface="Calibri"/>
                <a:cs typeface="Calibri"/>
                <a:sym typeface="Calibri"/>
              </a:rPr>
              <a:t>31th October 2024</a:t>
            </a:r>
            <a:endParaRPr sz="1400" b="0" i="0" u="none" strike="noStrike" cap="none">
              <a:solidFill>
                <a:srgbClr val="000000"/>
              </a:solidFill>
              <a:latin typeface="Arial"/>
              <a:ea typeface="Arial"/>
              <a:cs typeface="Arial"/>
              <a:sym typeface="Arial"/>
            </a:endParaRPr>
          </a:p>
        </p:txBody>
      </p:sp>
      <p:sp>
        <p:nvSpPr>
          <p:cNvPr id="959" name="Google Shape;959;p21"/>
          <p:cNvSpPr/>
          <p:nvPr/>
        </p:nvSpPr>
        <p:spPr>
          <a:xfrm>
            <a:off x="10745100" y="6418800"/>
            <a:ext cx="1283100" cy="266100"/>
          </a:xfrm>
          <a:prstGeom prst="rect">
            <a:avLst/>
          </a:prstGeom>
          <a:solidFill>
            <a:srgbClr val="0BD0D9"/>
          </a:solid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en-GB" sz="1000" b="1" i="0" u="none" strike="noStrike" cap="none" dirty="0">
                <a:solidFill>
                  <a:srgbClr val="000000"/>
                </a:solidFill>
                <a:latin typeface="Calibri"/>
                <a:ea typeface="Calibri"/>
                <a:cs typeface="Calibri"/>
                <a:sym typeface="Calibri"/>
              </a:rPr>
              <a:t>9 December 2024</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pic>
        <p:nvPicPr>
          <p:cNvPr id="349" name="Google Shape;349;g3150c9c559b_0_336"/>
          <p:cNvPicPr preferRelativeResize="0">
            <a:picLocks noGrp="1"/>
          </p:cNvPicPr>
          <p:nvPr>
            <p:ph type="body" idx="4294967295"/>
          </p:nvPr>
        </p:nvPicPr>
        <p:blipFill rotWithShape="1">
          <a:blip r:embed="rId3">
            <a:alphaModFix/>
          </a:blip>
          <a:srcRect/>
          <a:stretch/>
        </p:blipFill>
        <p:spPr>
          <a:xfrm>
            <a:off x="7732431" y="1503575"/>
            <a:ext cx="3498900" cy="4788300"/>
          </a:xfrm>
          <a:prstGeom prst="rect">
            <a:avLst/>
          </a:prstGeom>
          <a:noFill/>
          <a:ln>
            <a:noFill/>
          </a:ln>
        </p:spPr>
      </p:pic>
      <p:pic>
        <p:nvPicPr>
          <p:cNvPr id="350" name="Google Shape;350;g3150c9c559b_0_336"/>
          <p:cNvPicPr preferRelativeResize="0"/>
          <p:nvPr/>
        </p:nvPicPr>
        <p:blipFill rotWithShape="1">
          <a:blip r:embed="rId4">
            <a:alphaModFix/>
          </a:blip>
          <a:srcRect/>
          <a:stretch/>
        </p:blipFill>
        <p:spPr>
          <a:xfrm>
            <a:off x="838200" y="3488490"/>
            <a:ext cx="6078238" cy="2737341"/>
          </a:xfrm>
          <a:prstGeom prst="rect">
            <a:avLst/>
          </a:prstGeom>
          <a:noFill/>
          <a:ln>
            <a:noFill/>
          </a:ln>
        </p:spPr>
      </p:pic>
      <p:sp>
        <p:nvSpPr>
          <p:cNvPr id="351" name="Google Shape;351;g3150c9c559b_0_336"/>
          <p:cNvSpPr txBox="1"/>
          <p:nvPr/>
        </p:nvSpPr>
        <p:spPr>
          <a:xfrm>
            <a:off x="838200" y="1457165"/>
            <a:ext cx="5962500" cy="1970100"/>
          </a:xfrm>
          <a:prstGeom prst="rect">
            <a:avLst/>
          </a:prstGeom>
          <a:noFill/>
          <a:ln>
            <a:noFill/>
          </a:ln>
        </p:spPr>
        <p:txBody>
          <a:bodyPr spcFirstLastPara="1" wrap="square" lIns="91425" tIns="45700" rIns="91425" bIns="45700" anchor="t" anchorCtr="0">
            <a:spAutoFit/>
          </a:bodyPr>
          <a:lstStyle/>
          <a:p>
            <a:pPr marL="457200" marR="0" lvl="0" indent="-342900" algn="l" rtl="0">
              <a:lnSpc>
                <a:spcPct val="100000"/>
              </a:lnSpc>
              <a:spcBef>
                <a:spcPts val="0"/>
              </a:spcBef>
              <a:spcAft>
                <a:spcPts val="0"/>
              </a:spcAft>
              <a:buClr>
                <a:schemeClr val="dk1"/>
              </a:buClr>
              <a:buSzPts val="1800"/>
              <a:buFont typeface="Calibri"/>
              <a:buChar char="●"/>
            </a:pPr>
            <a:r>
              <a:rPr lang="en-GB" sz="1800" b="0" i="0" u="none" strike="noStrike" cap="none" dirty="0">
                <a:solidFill>
                  <a:schemeClr val="dk1"/>
                </a:solidFill>
                <a:latin typeface="Calibri"/>
                <a:ea typeface="Calibri"/>
                <a:cs typeface="Calibri"/>
                <a:sym typeface="Calibri"/>
              </a:rPr>
              <a:t>The Shire River originates at the southern end of the Lake Malawi. It draws its main flows from the lake itself, and its hydrology is influenced by lake levels.</a:t>
            </a:r>
            <a:endParaRPr sz="1400" b="0" i="0" u="none" strike="noStrike" cap="none" dirty="0">
              <a:solidFill>
                <a:srgbClr val="000000"/>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a:p>
            <a:pPr marL="457200" marR="0" lvl="0" indent="-342900" algn="l" rtl="0">
              <a:lnSpc>
                <a:spcPct val="100000"/>
              </a:lnSpc>
              <a:spcBef>
                <a:spcPts val="0"/>
              </a:spcBef>
              <a:spcAft>
                <a:spcPts val="0"/>
              </a:spcAft>
              <a:buClr>
                <a:schemeClr val="dk1"/>
              </a:buClr>
              <a:buSzPts val="1800"/>
              <a:buFont typeface="Calibri"/>
              <a:buChar char="●"/>
            </a:pPr>
            <a:r>
              <a:rPr lang="en-GB" sz="1800" b="0" i="0" u="none" strike="noStrike" cap="none" dirty="0">
                <a:solidFill>
                  <a:schemeClr val="dk1"/>
                </a:solidFill>
                <a:latin typeface="Calibri"/>
                <a:ea typeface="Calibri"/>
                <a:cs typeface="Calibri"/>
                <a:sym typeface="Calibri"/>
              </a:rPr>
              <a:t>The main flow control and regulating facility on Shire River is the </a:t>
            </a:r>
            <a:r>
              <a:rPr lang="en-GB" sz="1800" b="1" i="0" u="none" strike="noStrike" cap="none" dirty="0">
                <a:solidFill>
                  <a:schemeClr val="dk1"/>
                </a:solidFill>
                <a:latin typeface="Calibri"/>
                <a:ea typeface="Calibri"/>
                <a:cs typeface="Calibri"/>
                <a:sym typeface="Calibri"/>
              </a:rPr>
              <a:t>Kamuzu Barrage </a:t>
            </a:r>
            <a:r>
              <a:rPr lang="en-GB" sz="1800" b="0" i="0" u="none" strike="noStrike" cap="none" dirty="0">
                <a:solidFill>
                  <a:schemeClr val="dk1"/>
                </a:solidFill>
                <a:latin typeface="Calibri"/>
                <a:ea typeface="Calibri"/>
                <a:cs typeface="Calibri"/>
                <a:sym typeface="Calibri"/>
              </a:rPr>
              <a:t>constructed in 1965 and situated at </a:t>
            </a:r>
            <a:r>
              <a:rPr lang="en-GB" sz="1800" b="0" i="0" u="none" strike="noStrike" cap="none" dirty="0" err="1">
                <a:solidFill>
                  <a:schemeClr val="dk1"/>
                </a:solidFill>
                <a:latin typeface="Calibri"/>
                <a:ea typeface="Calibri"/>
                <a:cs typeface="Calibri"/>
                <a:sym typeface="Calibri"/>
              </a:rPr>
              <a:t>Liwonde</a:t>
            </a:r>
            <a:r>
              <a:rPr lang="en-GB" sz="1800" b="0" i="0" u="none" strike="noStrike" cap="none" dirty="0">
                <a:solidFill>
                  <a:schemeClr val="dk1"/>
                </a:solidFill>
                <a:latin typeface="Calibri"/>
                <a:ea typeface="Calibri"/>
                <a:cs typeface="Calibri"/>
                <a:sym typeface="Calibri"/>
              </a:rPr>
              <a:t>.</a:t>
            </a:r>
            <a:endParaRPr sz="1800" b="0" i="0" u="none" strike="noStrike" cap="none" dirty="0">
              <a:solidFill>
                <a:schemeClr val="dk1"/>
              </a:solidFill>
              <a:latin typeface="Calibri"/>
              <a:ea typeface="Calibri"/>
              <a:cs typeface="Calibri"/>
              <a:sym typeface="Calibri"/>
            </a:endParaRPr>
          </a:p>
        </p:txBody>
      </p:sp>
      <p:sp>
        <p:nvSpPr>
          <p:cNvPr id="2" name="Google Shape;338;g3150c9c559b_0_294">
            <a:extLst>
              <a:ext uri="{FF2B5EF4-FFF2-40B4-BE49-F238E27FC236}">
                <a16:creationId xmlns:a16="http://schemas.microsoft.com/office/drawing/2014/main" id="{CB36772E-D00B-FDDB-AF1C-455EA628B5BF}"/>
              </a:ext>
            </a:extLst>
          </p:cNvPr>
          <p:cNvSpPr txBox="1">
            <a:spLocks/>
          </p:cNvSpPr>
          <p:nvPr/>
        </p:nvSpPr>
        <p:spPr>
          <a:xfrm>
            <a:off x="1455938" y="249238"/>
            <a:ext cx="9072900" cy="7764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Clr>
                <a:srgbClr val="0070C0"/>
              </a:buClr>
              <a:buSzPts val="3600"/>
            </a:pPr>
            <a:r>
              <a:rPr lang="it-IT" sz="2800" b="1">
                <a:solidFill>
                  <a:srgbClr val="0070C0"/>
                </a:solidFill>
              </a:rPr>
              <a:t>PROJECT BACKGROUND</a:t>
            </a:r>
            <a:endParaRPr lang="it-IT" sz="2800" b="1" dirty="0">
              <a:solidFill>
                <a:srgbClr val="0070C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55">
          <a:extLst>
            <a:ext uri="{FF2B5EF4-FFF2-40B4-BE49-F238E27FC236}">
              <a16:creationId xmlns:a16="http://schemas.microsoft.com/office/drawing/2014/main" id="{0CEE5FDA-83B8-A53A-4CC6-E3A7173F380F}"/>
            </a:ext>
          </a:extLst>
        </p:cNvPr>
        <p:cNvGrpSpPr/>
        <p:nvPr/>
      </p:nvGrpSpPr>
      <p:grpSpPr>
        <a:xfrm>
          <a:off x="0" y="0"/>
          <a:ext cx="0" cy="0"/>
          <a:chOff x="0" y="0"/>
          <a:chExt cx="0" cy="0"/>
        </a:xfrm>
      </p:grpSpPr>
      <p:sp>
        <p:nvSpPr>
          <p:cNvPr id="2" name="Google Shape;386;g30fbeb4c427_0_0">
            <a:extLst>
              <a:ext uri="{FF2B5EF4-FFF2-40B4-BE49-F238E27FC236}">
                <a16:creationId xmlns:a16="http://schemas.microsoft.com/office/drawing/2014/main" id="{35728F70-264B-2A88-B36E-ED847E19383D}"/>
              </a:ext>
            </a:extLst>
          </p:cNvPr>
          <p:cNvSpPr txBox="1">
            <a:spLocks/>
          </p:cNvSpPr>
          <p:nvPr/>
        </p:nvSpPr>
        <p:spPr>
          <a:xfrm>
            <a:off x="1915160" y="1568999"/>
            <a:ext cx="7284720" cy="49568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100000"/>
              </a:lnSpc>
              <a:buClr>
                <a:srgbClr val="0070C0"/>
              </a:buClr>
              <a:buSzPts val="2800"/>
            </a:pPr>
            <a:r>
              <a:rPr lang="it-IT" sz="1800" b="1" dirty="0">
                <a:solidFill>
                  <a:srgbClr val="0070C0"/>
                </a:solidFill>
              </a:rPr>
              <a:t>From </a:t>
            </a:r>
            <a:r>
              <a:rPr lang="en-GB" sz="1800" b="1" dirty="0">
                <a:solidFill>
                  <a:srgbClr val="0070C0"/>
                </a:solidFill>
              </a:rPr>
              <a:t>analyses to results and products</a:t>
            </a:r>
            <a:endParaRPr lang="en-GB" sz="3200" dirty="0"/>
          </a:p>
        </p:txBody>
      </p:sp>
      <p:sp>
        <p:nvSpPr>
          <p:cNvPr id="5" name="Google Shape;358;g3150c9c559b_0_884">
            <a:extLst>
              <a:ext uri="{FF2B5EF4-FFF2-40B4-BE49-F238E27FC236}">
                <a16:creationId xmlns:a16="http://schemas.microsoft.com/office/drawing/2014/main" id="{FC87FBB1-0A7D-2800-5237-10AF02A767CD}"/>
              </a:ext>
            </a:extLst>
          </p:cNvPr>
          <p:cNvSpPr/>
          <p:nvPr/>
        </p:nvSpPr>
        <p:spPr>
          <a:xfrm>
            <a:off x="1191778" y="2245015"/>
            <a:ext cx="4904222" cy="3584281"/>
          </a:xfrm>
          <a:prstGeom prst="rect">
            <a:avLst/>
          </a:prstGeom>
          <a:noFill/>
          <a:ln>
            <a:noFill/>
          </a:ln>
        </p:spPr>
        <p:txBody>
          <a:bodyPr spcFirstLastPara="1" wrap="square" lIns="90000" tIns="45000" rIns="90000" bIns="45000" anchor="t" anchorCtr="0">
            <a:noAutofit/>
          </a:bodyPr>
          <a:lstStyle/>
          <a:p>
            <a:pPr marL="457200" marR="0" lvl="0" indent="-342900" algn="just" rtl="0">
              <a:lnSpc>
                <a:spcPct val="150000"/>
              </a:lnSpc>
              <a:spcBef>
                <a:spcPts val="0"/>
              </a:spcBef>
              <a:spcAft>
                <a:spcPts val="0"/>
              </a:spcAft>
              <a:buClr>
                <a:srgbClr val="000000"/>
              </a:buClr>
              <a:buSzPts val="1800"/>
              <a:buFont typeface="Calibri"/>
              <a:buChar char="●"/>
            </a:pPr>
            <a:r>
              <a:rPr lang="en-GB" sz="1800" b="1" i="0" u="none" strike="noStrike" cap="none" dirty="0">
                <a:solidFill>
                  <a:srgbClr val="000000"/>
                </a:solidFill>
                <a:latin typeface="Calibri"/>
                <a:ea typeface="Calibri"/>
                <a:cs typeface="Calibri"/>
                <a:sym typeface="Calibri"/>
              </a:rPr>
              <a:t>Satellite</a:t>
            </a:r>
            <a:r>
              <a:rPr lang="en-GB" sz="1800" b="0" i="0" u="none" strike="noStrike" cap="none" dirty="0">
                <a:solidFill>
                  <a:srgbClr val="000000"/>
                </a:solidFill>
                <a:latin typeface="Calibri"/>
                <a:ea typeface="Calibri"/>
                <a:cs typeface="Calibri"/>
                <a:sym typeface="Calibri"/>
              </a:rPr>
              <a:t> data and forecast data analysis</a:t>
            </a:r>
            <a:endParaRPr sz="1800" b="0" i="0" u="none" strike="noStrike" cap="none" dirty="0">
              <a:solidFill>
                <a:srgbClr val="000000"/>
              </a:solidFill>
              <a:latin typeface="Calibri"/>
              <a:ea typeface="Calibri"/>
              <a:cs typeface="Calibri"/>
              <a:sym typeface="Calibri"/>
            </a:endParaRPr>
          </a:p>
          <a:p>
            <a:pPr marL="457200" marR="0" lvl="0" indent="-342900" algn="just" rtl="0">
              <a:lnSpc>
                <a:spcPct val="150000"/>
              </a:lnSpc>
              <a:spcBef>
                <a:spcPts val="0"/>
              </a:spcBef>
              <a:spcAft>
                <a:spcPts val="0"/>
              </a:spcAft>
              <a:buClr>
                <a:srgbClr val="000000"/>
              </a:buClr>
              <a:buSzPts val="1800"/>
              <a:buFont typeface="Calibri"/>
              <a:buChar char="●"/>
            </a:pPr>
            <a:r>
              <a:rPr lang="en-GB" sz="1800" b="1" i="0" u="none" strike="noStrike" cap="none" dirty="0">
                <a:solidFill>
                  <a:srgbClr val="000000"/>
                </a:solidFill>
                <a:latin typeface="Calibri"/>
                <a:ea typeface="Calibri"/>
                <a:cs typeface="Calibri"/>
                <a:sym typeface="Calibri"/>
              </a:rPr>
              <a:t>Hydrological model development</a:t>
            </a:r>
          </a:p>
          <a:p>
            <a:pPr marL="457200" marR="0" lvl="0" indent="-342900" algn="just" rtl="0">
              <a:lnSpc>
                <a:spcPct val="150000"/>
              </a:lnSpc>
              <a:spcBef>
                <a:spcPts val="0"/>
              </a:spcBef>
              <a:spcAft>
                <a:spcPts val="0"/>
              </a:spcAft>
              <a:buClr>
                <a:srgbClr val="000000"/>
              </a:buClr>
              <a:buSzPts val="1800"/>
              <a:buFont typeface="Calibri"/>
              <a:buChar char="●"/>
            </a:pPr>
            <a:r>
              <a:rPr lang="en-GB" sz="1800" b="1" dirty="0">
                <a:latin typeface="Calibri"/>
                <a:ea typeface="Calibri"/>
                <a:cs typeface="Calibri"/>
                <a:sym typeface="Calibri"/>
              </a:rPr>
              <a:t>Hydraulic model development</a:t>
            </a:r>
          </a:p>
          <a:p>
            <a:pPr marL="457200" marR="0" lvl="0" indent="-342900" algn="just" rtl="0">
              <a:lnSpc>
                <a:spcPct val="150000"/>
              </a:lnSpc>
              <a:spcBef>
                <a:spcPts val="0"/>
              </a:spcBef>
              <a:spcAft>
                <a:spcPts val="0"/>
              </a:spcAft>
              <a:buClr>
                <a:srgbClr val="000000"/>
              </a:buClr>
              <a:buSzPts val="1800"/>
              <a:buFont typeface="Calibri"/>
              <a:buChar char="●"/>
            </a:pPr>
            <a:r>
              <a:rPr lang="en-GB" sz="1800" b="1" i="0" u="none" strike="noStrike" cap="none" dirty="0">
                <a:solidFill>
                  <a:srgbClr val="000000"/>
                </a:solidFill>
                <a:latin typeface="Calibri"/>
                <a:ea typeface="Calibri"/>
                <a:cs typeface="Calibri"/>
                <a:sym typeface="Calibri"/>
              </a:rPr>
              <a:t>Selection of Drought Indices</a:t>
            </a:r>
          </a:p>
          <a:p>
            <a:pPr marL="457200" marR="0" lvl="0" indent="-342900" algn="just" rtl="0">
              <a:lnSpc>
                <a:spcPct val="150000"/>
              </a:lnSpc>
              <a:spcBef>
                <a:spcPts val="0"/>
              </a:spcBef>
              <a:spcAft>
                <a:spcPts val="0"/>
              </a:spcAft>
              <a:buClr>
                <a:srgbClr val="000000"/>
              </a:buClr>
              <a:buSzPts val="1800"/>
              <a:buFont typeface="Calibri"/>
              <a:buChar char="●"/>
            </a:pPr>
            <a:r>
              <a:rPr lang="en-GB" sz="1800" b="1" i="0" u="none" strike="noStrike" cap="none" dirty="0">
                <a:solidFill>
                  <a:srgbClr val="000000"/>
                </a:solidFill>
                <a:latin typeface="Calibri"/>
                <a:ea typeface="Calibri"/>
                <a:cs typeface="Calibri"/>
                <a:sym typeface="Calibri"/>
              </a:rPr>
              <a:t>Analysis of crop calendar and LSP </a:t>
            </a:r>
          </a:p>
          <a:p>
            <a:pPr marL="457200" marR="0" lvl="0" indent="-342900" algn="just" rtl="0">
              <a:lnSpc>
                <a:spcPct val="150000"/>
              </a:lnSpc>
              <a:spcBef>
                <a:spcPts val="0"/>
              </a:spcBef>
              <a:spcAft>
                <a:spcPts val="0"/>
              </a:spcAft>
              <a:buClr>
                <a:srgbClr val="000000"/>
              </a:buClr>
              <a:buSzPts val="1800"/>
              <a:buFont typeface="Calibri"/>
              <a:buChar char="●"/>
            </a:pPr>
            <a:r>
              <a:rPr lang="en-GB" sz="1800" b="1" dirty="0">
                <a:latin typeface="Calibri"/>
                <a:ea typeface="Calibri"/>
                <a:cs typeface="Calibri"/>
                <a:sym typeface="Calibri"/>
              </a:rPr>
              <a:t>Integrated analysis Lake – River</a:t>
            </a:r>
            <a:endParaRPr lang="en-GB" sz="1800" b="1" i="0" u="none" strike="noStrike" cap="none" dirty="0">
              <a:solidFill>
                <a:srgbClr val="000000"/>
              </a:solidFill>
              <a:latin typeface="Arial"/>
              <a:ea typeface="Arial"/>
              <a:cs typeface="Arial"/>
              <a:sym typeface="Arial"/>
            </a:endParaRPr>
          </a:p>
          <a:p>
            <a:pPr marL="457200" indent="-342900" algn="just">
              <a:lnSpc>
                <a:spcPct val="150000"/>
              </a:lnSpc>
              <a:buSzPts val="1800"/>
              <a:buFont typeface="Calibri"/>
              <a:buChar char="●"/>
            </a:pPr>
            <a:r>
              <a:rPr lang="en-GB" sz="1800" b="1" i="0" u="none" strike="noStrike" cap="none" dirty="0">
                <a:solidFill>
                  <a:srgbClr val="000000"/>
                </a:solidFill>
                <a:latin typeface="Calibri"/>
                <a:ea typeface="Calibri"/>
                <a:cs typeface="Calibri"/>
                <a:sym typeface="Calibri"/>
              </a:rPr>
              <a:t>Stakeholders</a:t>
            </a:r>
            <a:r>
              <a:rPr lang="en-GB" sz="1800" b="0" i="0" u="none" strike="noStrike" cap="none" dirty="0">
                <a:solidFill>
                  <a:srgbClr val="000000"/>
                </a:solidFill>
                <a:latin typeface="Calibri"/>
                <a:ea typeface="Calibri"/>
                <a:cs typeface="Calibri"/>
                <a:sym typeface="Calibri"/>
              </a:rPr>
              <a:t> engagement</a:t>
            </a:r>
          </a:p>
          <a:p>
            <a:pPr marL="457200" indent="-342900" algn="just">
              <a:lnSpc>
                <a:spcPct val="150000"/>
              </a:lnSpc>
              <a:buSzPts val="1800"/>
              <a:buFont typeface="Calibri"/>
              <a:buChar char="●"/>
            </a:pPr>
            <a:r>
              <a:rPr lang="en-GB" sz="1800" b="1" i="0" u="none" strike="noStrike" cap="none" dirty="0">
                <a:solidFill>
                  <a:srgbClr val="000000"/>
                </a:solidFill>
                <a:latin typeface="Calibri"/>
                <a:ea typeface="Calibri"/>
                <a:cs typeface="Calibri"/>
                <a:sym typeface="Calibri"/>
              </a:rPr>
              <a:t>Training</a:t>
            </a:r>
            <a:r>
              <a:rPr lang="en-GB" sz="1800" b="0" i="0" u="none" strike="noStrike" cap="none" dirty="0">
                <a:solidFill>
                  <a:srgbClr val="000000"/>
                </a:solidFill>
                <a:latin typeface="Calibri"/>
                <a:ea typeface="Calibri"/>
                <a:cs typeface="Calibri"/>
                <a:sym typeface="Calibri"/>
              </a:rPr>
              <a:t> activities</a:t>
            </a:r>
            <a:endParaRPr lang="en-GB" sz="1800" b="0" i="0" u="none" strike="noStrike" cap="none" dirty="0">
              <a:solidFill>
                <a:srgbClr val="000000"/>
              </a:solidFill>
              <a:latin typeface="Arial"/>
              <a:ea typeface="Arial"/>
              <a:cs typeface="Arial"/>
              <a:sym typeface="Arial"/>
            </a:endParaRPr>
          </a:p>
        </p:txBody>
      </p:sp>
      <p:pic>
        <p:nvPicPr>
          <p:cNvPr id="360" name="Google Shape;360;g3150c9c559b_0_884"/>
          <p:cNvPicPr preferRelativeResize="0"/>
          <p:nvPr/>
        </p:nvPicPr>
        <p:blipFill rotWithShape="1">
          <a:blip r:embed="rId3">
            <a:alphaModFix/>
          </a:blip>
          <a:srcRect/>
          <a:stretch/>
        </p:blipFill>
        <p:spPr>
          <a:xfrm>
            <a:off x="574041" y="1858620"/>
            <a:ext cx="933120" cy="933120"/>
          </a:xfrm>
          <a:prstGeom prst="rect">
            <a:avLst/>
          </a:prstGeom>
          <a:noFill/>
          <a:ln>
            <a:noFill/>
          </a:ln>
        </p:spPr>
      </p:pic>
      <p:sp>
        <p:nvSpPr>
          <p:cNvPr id="6" name="Google Shape;358;g3150c9c559b_0_884">
            <a:extLst>
              <a:ext uri="{FF2B5EF4-FFF2-40B4-BE49-F238E27FC236}">
                <a16:creationId xmlns:a16="http://schemas.microsoft.com/office/drawing/2014/main" id="{037D3BF2-5E4D-3CFF-B50E-1D67F4825436}"/>
              </a:ext>
            </a:extLst>
          </p:cNvPr>
          <p:cNvSpPr/>
          <p:nvPr/>
        </p:nvSpPr>
        <p:spPr>
          <a:xfrm>
            <a:off x="6323516" y="2245015"/>
            <a:ext cx="5183623" cy="3428701"/>
          </a:xfrm>
          <a:prstGeom prst="rect">
            <a:avLst/>
          </a:prstGeom>
          <a:noFill/>
          <a:ln>
            <a:noFill/>
          </a:ln>
        </p:spPr>
        <p:txBody>
          <a:bodyPr spcFirstLastPara="1" wrap="square" lIns="90000" tIns="45000" rIns="90000" bIns="45000" anchor="t" anchorCtr="0">
            <a:noAutofit/>
          </a:bodyPr>
          <a:lstStyle/>
          <a:p>
            <a:pPr marL="457200" marR="0" lvl="0" indent="-342900" algn="just" rtl="0">
              <a:lnSpc>
                <a:spcPct val="150000"/>
              </a:lnSpc>
              <a:spcBef>
                <a:spcPts val="0"/>
              </a:spcBef>
              <a:spcAft>
                <a:spcPts val="0"/>
              </a:spcAft>
              <a:buClr>
                <a:srgbClr val="000000"/>
              </a:buClr>
              <a:buSzPts val="1800"/>
              <a:buFont typeface="Calibri"/>
              <a:buChar char="●"/>
            </a:pPr>
            <a:r>
              <a:rPr lang="it-IT" sz="1800" b="1" i="0" u="none" strike="noStrike" cap="none" dirty="0">
                <a:solidFill>
                  <a:srgbClr val="000000"/>
                </a:solidFill>
                <a:latin typeface="Calibri"/>
                <a:ea typeface="Calibri"/>
                <a:cs typeface="Calibri"/>
                <a:sym typeface="Calibri"/>
              </a:rPr>
              <a:t>Forecast </a:t>
            </a:r>
            <a:r>
              <a:rPr lang="it-IT" sz="1800" b="1" i="0" u="none" strike="noStrike" cap="none" dirty="0" err="1">
                <a:solidFill>
                  <a:srgbClr val="000000"/>
                </a:solidFill>
                <a:latin typeface="Calibri"/>
                <a:ea typeface="Calibri"/>
                <a:cs typeface="Calibri"/>
                <a:sym typeface="Calibri"/>
              </a:rPr>
              <a:t>dataseries</a:t>
            </a:r>
            <a:endParaRPr lang="it-IT" sz="1800" b="0" i="0" u="none" strike="noStrike" cap="none" dirty="0">
              <a:solidFill>
                <a:srgbClr val="000000"/>
              </a:solidFill>
              <a:latin typeface="Calibri"/>
              <a:ea typeface="Calibri"/>
              <a:cs typeface="Calibri"/>
              <a:sym typeface="Calibri"/>
            </a:endParaRPr>
          </a:p>
          <a:p>
            <a:pPr marL="457200" marR="0" lvl="0" indent="-342900" algn="just" rtl="0">
              <a:lnSpc>
                <a:spcPct val="150000"/>
              </a:lnSpc>
              <a:spcBef>
                <a:spcPts val="0"/>
              </a:spcBef>
              <a:spcAft>
                <a:spcPts val="0"/>
              </a:spcAft>
              <a:buClr>
                <a:srgbClr val="000000"/>
              </a:buClr>
              <a:buSzPts val="1800"/>
              <a:buFont typeface="Calibri"/>
              <a:buChar char="●"/>
            </a:pPr>
            <a:r>
              <a:rPr lang="en-GB" sz="1800" b="1" i="0" u="none" strike="noStrike" cap="none" dirty="0">
                <a:solidFill>
                  <a:srgbClr val="000000"/>
                </a:solidFill>
                <a:latin typeface="Calibri"/>
                <a:ea typeface="Calibri"/>
                <a:cs typeface="Calibri"/>
                <a:sym typeface="Calibri"/>
              </a:rPr>
              <a:t>Calibrated Hydrological model</a:t>
            </a:r>
          </a:p>
          <a:p>
            <a:pPr marL="457200" marR="0" lvl="0" indent="-342900" algn="just" rtl="0">
              <a:lnSpc>
                <a:spcPct val="150000"/>
              </a:lnSpc>
              <a:spcBef>
                <a:spcPts val="0"/>
              </a:spcBef>
              <a:spcAft>
                <a:spcPts val="0"/>
              </a:spcAft>
              <a:buClr>
                <a:srgbClr val="000000"/>
              </a:buClr>
              <a:buSzPts val="1800"/>
              <a:buFont typeface="Calibri"/>
              <a:buChar char="●"/>
            </a:pPr>
            <a:r>
              <a:rPr lang="en-GB" sz="1800" b="1" i="0" u="none" strike="noStrike" cap="none" dirty="0">
                <a:solidFill>
                  <a:srgbClr val="000000"/>
                </a:solidFill>
                <a:latin typeface="Calibri"/>
                <a:ea typeface="Calibri"/>
                <a:cs typeface="Calibri"/>
                <a:sym typeface="Calibri"/>
              </a:rPr>
              <a:t>Flood extents </a:t>
            </a:r>
            <a:r>
              <a:rPr lang="en-GB" sz="1800" b="0" i="0" u="none" strike="noStrike" cap="none" dirty="0">
                <a:solidFill>
                  <a:srgbClr val="000000"/>
                </a:solidFill>
                <a:latin typeface="Calibri"/>
                <a:ea typeface="Calibri"/>
                <a:cs typeface="Calibri"/>
                <a:sym typeface="Calibri"/>
              </a:rPr>
              <a:t>forecast</a:t>
            </a:r>
            <a:endParaRPr sz="1800" b="0" i="0" u="none" strike="noStrike" cap="none" dirty="0">
              <a:solidFill>
                <a:srgbClr val="000000"/>
              </a:solidFill>
              <a:latin typeface="Arial"/>
              <a:ea typeface="Arial"/>
              <a:cs typeface="Arial"/>
              <a:sym typeface="Arial"/>
            </a:endParaRPr>
          </a:p>
          <a:p>
            <a:pPr marL="457200" marR="0" lvl="0" indent="-342900" algn="just" rtl="0">
              <a:lnSpc>
                <a:spcPct val="150000"/>
              </a:lnSpc>
              <a:spcBef>
                <a:spcPts val="0"/>
              </a:spcBef>
              <a:spcAft>
                <a:spcPts val="0"/>
              </a:spcAft>
              <a:buClr>
                <a:srgbClr val="000000"/>
              </a:buClr>
              <a:buSzPts val="1800"/>
              <a:buFont typeface="Calibri"/>
              <a:buChar char="●"/>
            </a:pPr>
            <a:r>
              <a:rPr lang="en-GB" sz="1800" b="1" i="0" u="none" strike="noStrike" cap="none" dirty="0">
                <a:solidFill>
                  <a:srgbClr val="000000"/>
                </a:solidFill>
                <a:latin typeface="Calibri"/>
                <a:ea typeface="Calibri"/>
                <a:cs typeface="Calibri"/>
                <a:sym typeface="Calibri"/>
              </a:rPr>
              <a:t>Drought Monitoring</a:t>
            </a:r>
            <a:r>
              <a:rPr lang="en-GB" sz="1800" b="1" dirty="0">
                <a:ea typeface="Calibri"/>
              </a:rPr>
              <a:t> and </a:t>
            </a:r>
            <a:r>
              <a:rPr lang="en-GB" sz="1800" b="1" i="0" u="none" strike="noStrike" cap="none" dirty="0">
                <a:solidFill>
                  <a:srgbClr val="000000"/>
                </a:solidFill>
                <a:latin typeface="Calibri"/>
                <a:ea typeface="Calibri"/>
                <a:cs typeface="Calibri"/>
                <a:sym typeface="Calibri"/>
              </a:rPr>
              <a:t>Crop Calendar</a:t>
            </a:r>
          </a:p>
          <a:p>
            <a:pPr marL="457200" indent="-342900" algn="just">
              <a:lnSpc>
                <a:spcPct val="150000"/>
              </a:lnSpc>
              <a:buSzPts val="1800"/>
              <a:buFont typeface="Calibri"/>
              <a:buChar char="●"/>
            </a:pPr>
            <a:r>
              <a:rPr lang="en-GB" sz="1800" b="0" i="0" u="none" strike="noStrike" cap="none" dirty="0">
                <a:solidFill>
                  <a:srgbClr val="000000"/>
                </a:solidFill>
                <a:latin typeface="Calibri"/>
                <a:ea typeface="Calibri"/>
                <a:cs typeface="Calibri"/>
                <a:sym typeface="Calibri"/>
              </a:rPr>
              <a:t>Infrastructures Connection: </a:t>
            </a:r>
            <a:r>
              <a:rPr lang="en-GB" sz="1800" b="1" i="0" u="none" strike="noStrike" cap="none" dirty="0">
                <a:solidFill>
                  <a:srgbClr val="000000"/>
                </a:solidFill>
                <a:latin typeface="Calibri"/>
                <a:ea typeface="Calibri"/>
                <a:cs typeface="Calibri"/>
                <a:sym typeface="Calibri"/>
              </a:rPr>
              <a:t>KABOM-ODSS</a:t>
            </a:r>
            <a:endParaRPr lang="en-GB" sz="1800" b="0" i="0" u="none" strike="noStrike" cap="none" dirty="0">
              <a:solidFill>
                <a:srgbClr val="000000"/>
              </a:solidFill>
              <a:latin typeface="Arial"/>
              <a:ea typeface="Arial"/>
              <a:cs typeface="Arial"/>
              <a:sym typeface="Arial"/>
            </a:endParaRPr>
          </a:p>
          <a:p>
            <a:pPr marL="457200" indent="-342900" algn="just">
              <a:lnSpc>
                <a:spcPct val="150000"/>
              </a:lnSpc>
              <a:buSzPts val="1800"/>
              <a:buFont typeface="Calibri"/>
              <a:buChar char="●"/>
            </a:pPr>
            <a:r>
              <a:rPr lang="en-GB" sz="1800" b="1" i="0" u="none" strike="noStrike" cap="none" dirty="0">
                <a:solidFill>
                  <a:srgbClr val="000000"/>
                </a:solidFill>
                <a:latin typeface="Calibri"/>
                <a:ea typeface="Calibri"/>
                <a:cs typeface="Calibri"/>
                <a:sym typeface="Calibri"/>
              </a:rPr>
              <a:t>Web Platform </a:t>
            </a:r>
            <a:r>
              <a:rPr lang="en-GB" sz="1800" b="0" i="0" u="none" strike="noStrike" cap="none" dirty="0">
                <a:solidFill>
                  <a:srgbClr val="000000"/>
                </a:solidFill>
                <a:latin typeface="Calibri"/>
                <a:ea typeface="Calibri"/>
                <a:cs typeface="Calibri"/>
                <a:sym typeface="Calibri"/>
              </a:rPr>
              <a:t>and Geo-server Software</a:t>
            </a:r>
          </a:p>
          <a:p>
            <a:pPr marL="457200" indent="-342900" algn="just">
              <a:lnSpc>
                <a:spcPct val="150000"/>
              </a:lnSpc>
              <a:buSzPts val="1800"/>
              <a:buFont typeface="Calibri"/>
              <a:buChar char="●"/>
            </a:pPr>
            <a:r>
              <a:rPr lang="en-GB" sz="1800" b="1" i="0" u="none" strike="noStrike" cap="none" dirty="0">
                <a:solidFill>
                  <a:srgbClr val="000000"/>
                </a:solidFill>
                <a:latin typeface="Calibri"/>
                <a:ea typeface="Calibri"/>
                <a:cs typeface="Calibri"/>
                <a:sym typeface="Calibri"/>
              </a:rPr>
              <a:t>S</a:t>
            </a:r>
            <a:r>
              <a:rPr lang="en-GB" sz="1800" b="0" i="0" u="none" strike="noStrike" cap="none" dirty="0">
                <a:solidFill>
                  <a:srgbClr val="000000"/>
                </a:solidFill>
                <a:latin typeface="Calibri"/>
                <a:ea typeface="Calibri"/>
                <a:cs typeface="Calibri"/>
                <a:sym typeface="Calibri"/>
              </a:rPr>
              <a:t>tandard </a:t>
            </a:r>
            <a:r>
              <a:rPr lang="en-GB" sz="1800" b="1" i="0" u="none" strike="noStrike" cap="none" dirty="0">
                <a:solidFill>
                  <a:srgbClr val="000000"/>
                </a:solidFill>
                <a:latin typeface="Calibri"/>
                <a:ea typeface="Calibri"/>
                <a:cs typeface="Calibri"/>
                <a:sym typeface="Calibri"/>
              </a:rPr>
              <a:t>O</a:t>
            </a:r>
            <a:r>
              <a:rPr lang="en-GB" sz="1800" b="0" i="0" u="none" strike="noStrike" cap="none" dirty="0">
                <a:solidFill>
                  <a:srgbClr val="000000"/>
                </a:solidFill>
                <a:latin typeface="Calibri"/>
                <a:ea typeface="Calibri"/>
                <a:cs typeface="Calibri"/>
                <a:sym typeface="Calibri"/>
              </a:rPr>
              <a:t>peration </a:t>
            </a:r>
            <a:r>
              <a:rPr lang="en-GB" sz="1800" b="1" i="0" u="none" strike="noStrike" cap="none" dirty="0">
                <a:solidFill>
                  <a:srgbClr val="000000"/>
                </a:solidFill>
                <a:latin typeface="Calibri"/>
                <a:ea typeface="Calibri"/>
                <a:cs typeface="Calibri"/>
                <a:sym typeface="Calibri"/>
              </a:rPr>
              <a:t>P</a:t>
            </a:r>
            <a:r>
              <a:rPr lang="en-GB" sz="1800" b="0" i="0" u="none" strike="noStrike" cap="none" dirty="0">
                <a:solidFill>
                  <a:srgbClr val="000000"/>
                </a:solidFill>
                <a:latin typeface="Calibri"/>
                <a:ea typeface="Calibri"/>
                <a:cs typeface="Calibri"/>
                <a:sym typeface="Calibri"/>
              </a:rPr>
              <a:t>rocedures</a:t>
            </a:r>
          </a:p>
          <a:p>
            <a:pPr marL="457200" indent="-342900" algn="just">
              <a:lnSpc>
                <a:spcPct val="150000"/>
              </a:lnSpc>
              <a:buSzPts val="1800"/>
              <a:buFont typeface="Calibri"/>
              <a:buChar char="●"/>
            </a:pPr>
            <a:r>
              <a:rPr lang="en-GB" sz="1800" b="1" i="0" u="none" strike="noStrike" cap="none" dirty="0">
                <a:solidFill>
                  <a:srgbClr val="000000"/>
                </a:solidFill>
                <a:latin typeface="Calibri"/>
                <a:ea typeface="Calibri"/>
                <a:cs typeface="Calibri"/>
                <a:sym typeface="Calibri"/>
              </a:rPr>
              <a:t>Public Participation and Awareness</a:t>
            </a:r>
          </a:p>
        </p:txBody>
      </p:sp>
      <p:sp>
        <p:nvSpPr>
          <p:cNvPr id="356" name="Google Shape;356;g3150c9c559b_0_884"/>
          <p:cNvSpPr txBox="1">
            <a:spLocks/>
          </p:cNvSpPr>
          <p:nvPr/>
        </p:nvSpPr>
        <p:spPr>
          <a:xfrm>
            <a:off x="1455938" y="249238"/>
            <a:ext cx="9072900" cy="7764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Clr>
                <a:srgbClr val="0070C0"/>
              </a:buClr>
              <a:buSzPts val="3600"/>
            </a:pPr>
            <a:r>
              <a:rPr lang="en-GB" sz="2800" b="1">
                <a:solidFill>
                  <a:srgbClr val="0070C0"/>
                </a:solidFill>
              </a:rPr>
              <a:t>SCOPE OF WORK</a:t>
            </a:r>
            <a:endParaRPr lang="en-GB" sz="2800" b="1" dirty="0">
              <a:solidFill>
                <a:srgbClr val="0070C0"/>
              </a:solidFill>
            </a:endParaRPr>
          </a:p>
        </p:txBody>
      </p:sp>
      <p:pic>
        <p:nvPicPr>
          <p:cNvPr id="1026" name="Picture 2" descr="HEC-HMS Documentation">
            <a:extLst>
              <a:ext uri="{FF2B5EF4-FFF2-40B4-BE49-F238E27FC236}">
                <a16:creationId xmlns:a16="http://schemas.microsoft.com/office/drawing/2014/main" id="{294C9BBA-2D6B-67C9-B174-F696D2D181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658" y="2573020"/>
            <a:ext cx="393442" cy="39344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EC-RAS Documentation">
            <a:extLst>
              <a:ext uri="{FF2B5EF4-FFF2-40B4-BE49-F238E27FC236}">
                <a16:creationId xmlns:a16="http://schemas.microsoft.com/office/drawing/2014/main" id="{E1C10655-DE8E-12A9-FD50-1050DA939D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533" y="2893085"/>
            <a:ext cx="393442" cy="393442"/>
          </a:xfrm>
          <a:prstGeom prst="rect">
            <a:avLst/>
          </a:prstGeom>
          <a:noFill/>
          <a:extLst>
            <a:ext uri="{909E8E84-426E-40DD-AFC4-6F175D3DCCD1}">
              <a14:hiddenFill xmlns:a14="http://schemas.microsoft.com/office/drawing/2010/main">
                <a:solidFill>
                  <a:srgbClr val="FFFFFF"/>
                </a:solidFill>
              </a14:hiddenFill>
            </a:ext>
          </a:extLst>
        </p:spPr>
      </p:pic>
      <p:pic>
        <p:nvPicPr>
          <p:cNvPr id="359" name="Google Shape;359;g3150c9c559b_0_884"/>
          <p:cNvPicPr preferRelativeResize="0"/>
          <p:nvPr/>
        </p:nvPicPr>
        <p:blipFill rotWithShape="1">
          <a:blip r:embed="rId6">
            <a:alphaModFix/>
          </a:blip>
          <a:srcRect/>
          <a:stretch/>
        </p:blipFill>
        <p:spPr>
          <a:xfrm>
            <a:off x="8951537" y="5551954"/>
            <a:ext cx="1757743" cy="532436"/>
          </a:xfrm>
          <a:prstGeom prst="rect">
            <a:avLst/>
          </a:prstGeom>
          <a:noFill/>
          <a:ln>
            <a:noFill/>
          </a:ln>
        </p:spPr>
      </p:pic>
      <p:pic>
        <p:nvPicPr>
          <p:cNvPr id="361" name="Google Shape;361;g3150c9c559b_0_884"/>
          <p:cNvPicPr preferRelativeResize="0"/>
          <p:nvPr/>
        </p:nvPicPr>
        <p:blipFill rotWithShape="1">
          <a:blip r:embed="rId7">
            <a:alphaModFix/>
          </a:blip>
          <a:srcRect/>
          <a:stretch/>
        </p:blipFill>
        <p:spPr>
          <a:xfrm>
            <a:off x="10503782" y="4428751"/>
            <a:ext cx="992880" cy="743760"/>
          </a:xfrm>
          <a:prstGeom prst="rect">
            <a:avLst/>
          </a:prstGeom>
          <a:noFill/>
          <a:ln>
            <a:noFill/>
          </a:ln>
        </p:spPr>
      </p:pic>
      <p:pic>
        <p:nvPicPr>
          <p:cNvPr id="367" name="Google Shape;367;g3150c9c559b_0_884"/>
          <p:cNvPicPr preferRelativeResize="0"/>
          <p:nvPr/>
        </p:nvPicPr>
        <p:blipFill rotWithShape="1">
          <a:blip r:embed="rId8">
            <a:alphaModFix/>
          </a:blip>
          <a:srcRect/>
          <a:stretch/>
        </p:blipFill>
        <p:spPr>
          <a:xfrm rot="1047470">
            <a:off x="11049241" y="3850225"/>
            <a:ext cx="663120" cy="631440"/>
          </a:xfrm>
          <a:prstGeom prst="rect">
            <a:avLst/>
          </a:prstGeom>
          <a:noFill/>
          <a:ln>
            <a:noFill/>
          </a:ln>
        </p:spPr>
      </p:pic>
      <p:pic>
        <p:nvPicPr>
          <p:cNvPr id="369" name="Google Shape;369;g3150c9c559b_0_884"/>
          <p:cNvPicPr preferRelativeResize="0"/>
          <p:nvPr/>
        </p:nvPicPr>
        <p:blipFill rotWithShape="1">
          <a:blip r:embed="rId9">
            <a:alphaModFix/>
          </a:blip>
          <a:srcRect/>
          <a:stretch/>
        </p:blipFill>
        <p:spPr>
          <a:xfrm>
            <a:off x="9816939" y="2935261"/>
            <a:ext cx="697320" cy="725760"/>
          </a:xfrm>
          <a:prstGeom prst="rect">
            <a:avLst/>
          </a:prstGeom>
          <a:noFill/>
          <a:ln>
            <a:noFill/>
          </a:ln>
        </p:spPr>
      </p:pic>
      <p:pic>
        <p:nvPicPr>
          <p:cNvPr id="371" name="Google Shape;371;g3150c9c559b_0_884"/>
          <p:cNvPicPr preferRelativeResize="0"/>
          <p:nvPr/>
        </p:nvPicPr>
        <p:blipFill rotWithShape="1">
          <a:blip r:embed="rId10">
            <a:alphaModFix/>
          </a:blip>
          <a:srcRect/>
          <a:stretch/>
        </p:blipFill>
        <p:spPr>
          <a:xfrm>
            <a:off x="11416552" y="4749120"/>
            <a:ext cx="553680" cy="556200"/>
          </a:xfrm>
          <a:prstGeom prst="rect">
            <a:avLst/>
          </a:prstGeom>
          <a:noFill/>
          <a:ln>
            <a:noFill/>
          </a:ln>
        </p:spPr>
      </p:pic>
      <p:pic>
        <p:nvPicPr>
          <p:cNvPr id="373" name="Google Shape;373;g3150c9c559b_0_884"/>
          <p:cNvPicPr preferRelativeResize="0"/>
          <p:nvPr/>
        </p:nvPicPr>
        <p:blipFill rotWithShape="1">
          <a:blip r:embed="rId11">
            <a:alphaModFix/>
          </a:blip>
          <a:srcRect/>
          <a:stretch/>
        </p:blipFill>
        <p:spPr>
          <a:xfrm>
            <a:off x="10750556" y="5307016"/>
            <a:ext cx="438480" cy="736920"/>
          </a:xfrm>
          <a:prstGeom prst="rect">
            <a:avLst/>
          </a:prstGeom>
          <a:noFill/>
          <a:ln w="12600" cap="flat" cmpd="sng">
            <a:solidFill>
              <a:srgbClr val="0F6FC6"/>
            </a:solidFill>
            <a:prstDash val="solid"/>
            <a:miter lim="8000"/>
            <a:headEnd type="none" w="sm" len="sm"/>
            <a:tailEnd type="none" w="sm" len="sm"/>
          </a:ln>
        </p:spPr>
      </p:pic>
      <p:pic>
        <p:nvPicPr>
          <p:cNvPr id="375" name="Google Shape;375;g3150c9c559b_0_884"/>
          <p:cNvPicPr preferRelativeResize="0"/>
          <p:nvPr/>
        </p:nvPicPr>
        <p:blipFill rotWithShape="1">
          <a:blip r:embed="rId12">
            <a:alphaModFix/>
          </a:blip>
          <a:srcRect/>
          <a:stretch/>
        </p:blipFill>
        <p:spPr>
          <a:xfrm>
            <a:off x="218440" y="3571474"/>
            <a:ext cx="1288721" cy="710966"/>
          </a:xfrm>
          <a:prstGeom prst="rect">
            <a:avLst/>
          </a:prstGeom>
          <a:noFill/>
          <a:ln>
            <a:noFill/>
          </a:ln>
        </p:spPr>
      </p:pic>
      <p:pic>
        <p:nvPicPr>
          <p:cNvPr id="377" name="Google Shape;377;g3150c9c559b_0_884"/>
          <p:cNvPicPr preferRelativeResize="0"/>
          <p:nvPr/>
        </p:nvPicPr>
        <p:blipFill rotWithShape="1">
          <a:blip r:embed="rId13">
            <a:alphaModFix/>
          </a:blip>
          <a:srcRect/>
          <a:stretch/>
        </p:blipFill>
        <p:spPr>
          <a:xfrm>
            <a:off x="382380" y="4995441"/>
            <a:ext cx="960840" cy="1039679"/>
          </a:xfrm>
          <a:prstGeom prst="rect">
            <a:avLst/>
          </a:prstGeom>
          <a:noFill/>
          <a:ln>
            <a:noFill/>
          </a:ln>
        </p:spPr>
      </p:pic>
      <p:pic>
        <p:nvPicPr>
          <p:cNvPr id="379" name="Google Shape;379;g3150c9c559b_0_884"/>
          <p:cNvPicPr preferRelativeResize="0"/>
          <p:nvPr/>
        </p:nvPicPr>
        <p:blipFill rotWithShape="1">
          <a:blip r:embed="rId14">
            <a:alphaModFix/>
          </a:blip>
          <a:srcRect/>
          <a:stretch/>
        </p:blipFill>
        <p:spPr>
          <a:xfrm>
            <a:off x="154332" y="4317694"/>
            <a:ext cx="715320" cy="744480"/>
          </a:xfrm>
          <a:prstGeom prst="rect">
            <a:avLst/>
          </a:prstGeom>
          <a:noFill/>
          <a:ln>
            <a:noFill/>
          </a:ln>
        </p:spPr>
      </p:pic>
      <p:sp>
        <p:nvSpPr>
          <p:cNvPr id="9" name="Freccia a destra 8">
            <a:extLst>
              <a:ext uri="{FF2B5EF4-FFF2-40B4-BE49-F238E27FC236}">
                <a16:creationId xmlns:a16="http://schemas.microsoft.com/office/drawing/2014/main" id="{0245036A-A161-4432-2DDD-59C07E336496}"/>
              </a:ext>
            </a:extLst>
          </p:cNvPr>
          <p:cNvSpPr/>
          <p:nvPr/>
        </p:nvSpPr>
        <p:spPr>
          <a:xfrm>
            <a:off x="5669900" y="3175777"/>
            <a:ext cx="584200" cy="102616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sp>
        <p:nvSpPr>
          <p:cNvPr id="10" name="Google Shape;626;g31510482b90_0_377">
            <a:extLst>
              <a:ext uri="{FF2B5EF4-FFF2-40B4-BE49-F238E27FC236}">
                <a16:creationId xmlns:a16="http://schemas.microsoft.com/office/drawing/2014/main" id="{796BEB91-B616-91B7-F421-F64A9B31EA20}"/>
              </a:ext>
            </a:extLst>
          </p:cNvPr>
          <p:cNvSpPr/>
          <p:nvPr/>
        </p:nvSpPr>
        <p:spPr>
          <a:xfrm>
            <a:off x="10558115" y="2160822"/>
            <a:ext cx="1017099" cy="937475"/>
          </a:xfrm>
          <a:prstGeom prst="roundRect">
            <a:avLst>
              <a:gd name="adj" fmla="val 8594"/>
            </a:avLst>
          </a:prstGeom>
          <a:blipFill rotWithShape="1">
            <a:blip r:embed="rId1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 name="Google Shape;677;g31510482b90_0_427">
            <a:extLst>
              <a:ext uri="{FF2B5EF4-FFF2-40B4-BE49-F238E27FC236}">
                <a16:creationId xmlns:a16="http://schemas.microsoft.com/office/drawing/2014/main" id="{057A84AA-86AE-B077-6C67-9177F0F49434}"/>
              </a:ext>
            </a:extLst>
          </p:cNvPr>
          <p:cNvPicPr preferRelativeResize="0"/>
          <p:nvPr/>
        </p:nvPicPr>
        <p:blipFill rotWithShape="1">
          <a:blip r:embed="rId16">
            <a:alphaModFix/>
            <a:duotone>
              <a:schemeClr val="accent5">
                <a:shade val="45000"/>
                <a:satMod val="135000"/>
              </a:schemeClr>
              <a:prstClr val="white"/>
            </a:duotone>
          </a:blip>
          <a:srcRect/>
          <a:stretch/>
        </p:blipFill>
        <p:spPr>
          <a:xfrm>
            <a:off x="10801965" y="3368770"/>
            <a:ext cx="587824" cy="584364"/>
          </a:xfrm>
          <a:prstGeom prst="rect">
            <a:avLst/>
          </a:prstGeom>
          <a:noFill/>
          <a:ln>
            <a:noFill/>
          </a:ln>
        </p:spPr>
      </p:pic>
    </p:spTree>
    <p:extLst>
      <p:ext uri="{BB962C8B-B14F-4D97-AF65-F5344CB8AC3E}">
        <p14:creationId xmlns:p14="http://schemas.microsoft.com/office/powerpoint/2010/main" val="3676420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55">
          <a:extLst>
            <a:ext uri="{FF2B5EF4-FFF2-40B4-BE49-F238E27FC236}">
              <a16:creationId xmlns:a16="http://schemas.microsoft.com/office/drawing/2014/main" id="{E231CDA9-F2E1-2E28-6E5A-902508A8141A}"/>
            </a:ext>
          </a:extLst>
        </p:cNvPr>
        <p:cNvGrpSpPr/>
        <p:nvPr/>
      </p:nvGrpSpPr>
      <p:grpSpPr>
        <a:xfrm>
          <a:off x="0" y="0"/>
          <a:ext cx="0" cy="0"/>
          <a:chOff x="0" y="0"/>
          <a:chExt cx="0" cy="0"/>
        </a:xfrm>
      </p:grpSpPr>
      <p:sp>
        <p:nvSpPr>
          <p:cNvPr id="2" name="Google Shape;386;g30fbeb4c427_0_0">
            <a:extLst>
              <a:ext uri="{FF2B5EF4-FFF2-40B4-BE49-F238E27FC236}">
                <a16:creationId xmlns:a16="http://schemas.microsoft.com/office/drawing/2014/main" id="{014984D9-DB22-AD20-C9DB-5D3339B7730C}"/>
              </a:ext>
            </a:extLst>
          </p:cNvPr>
          <p:cNvSpPr txBox="1">
            <a:spLocks/>
          </p:cNvSpPr>
          <p:nvPr/>
        </p:nvSpPr>
        <p:spPr>
          <a:xfrm>
            <a:off x="1455938" y="249238"/>
            <a:ext cx="9072900" cy="7764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lnSpc>
                <a:spcPct val="100000"/>
              </a:lnSpc>
              <a:buClr>
                <a:srgbClr val="0070C0"/>
              </a:buClr>
              <a:buSzPts val="2800"/>
            </a:pPr>
            <a:r>
              <a:rPr lang="en-GB" sz="2800" b="1" dirty="0">
                <a:solidFill>
                  <a:srgbClr val="0070C0"/>
                </a:solidFill>
              </a:rPr>
              <a:t>HYDRO METEOROLOGICAL DATA SOURCES</a:t>
            </a:r>
            <a:endParaRPr lang="en-GB" dirty="0"/>
          </a:p>
        </p:txBody>
      </p:sp>
      <p:graphicFrame>
        <p:nvGraphicFramePr>
          <p:cNvPr id="7" name="Tabella 6">
            <a:extLst>
              <a:ext uri="{FF2B5EF4-FFF2-40B4-BE49-F238E27FC236}">
                <a16:creationId xmlns:a16="http://schemas.microsoft.com/office/drawing/2014/main" id="{08B98F14-0934-95AD-A6F4-79501D29032A}"/>
              </a:ext>
            </a:extLst>
          </p:cNvPr>
          <p:cNvGraphicFramePr>
            <a:graphicFrameLocks noGrp="1"/>
          </p:cNvGraphicFramePr>
          <p:nvPr>
            <p:extLst>
              <p:ext uri="{D42A27DB-BD31-4B8C-83A1-F6EECF244321}">
                <p14:modId xmlns:p14="http://schemas.microsoft.com/office/powerpoint/2010/main" val="3014213159"/>
              </p:ext>
            </p:extLst>
          </p:nvPr>
        </p:nvGraphicFramePr>
        <p:xfrm>
          <a:off x="465972" y="1583575"/>
          <a:ext cx="11051311" cy="4737134"/>
        </p:xfrm>
        <a:graphic>
          <a:graphicData uri="http://schemas.openxmlformats.org/drawingml/2006/table">
            <a:tbl>
              <a:tblPr firstRow="1" bandRow="1">
                <a:tableStyleId>{F2DE63D5-997A-4646-A377-4702673A728D}</a:tableStyleId>
              </a:tblPr>
              <a:tblGrid>
                <a:gridCol w="1910682">
                  <a:extLst>
                    <a:ext uri="{9D8B030D-6E8A-4147-A177-3AD203B41FA5}">
                      <a16:colId xmlns:a16="http://schemas.microsoft.com/office/drawing/2014/main" val="2207926143"/>
                    </a:ext>
                  </a:extLst>
                </a:gridCol>
                <a:gridCol w="2264768">
                  <a:extLst>
                    <a:ext uri="{9D8B030D-6E8A-4147-A177-3AD203B41FA5}">
                      <a16:colId xmlns:a16="http://schemas.microsoft.com/office/drawing/2014/main" val="1164693658"/>
                    </a:ext>
                  </a:extLst>
                </a:gridCol>
                <a:gridCol w="1485075">
                  <a:extLst>
                    <a:ext uri="{9D8B030D-6E8A-4147-A177-3AD203B41FA5}">
                      <a16:colId xmlns:a16="http://schemas.microsoft.com/office/drawing/2014/main" val="2408261867"/>
                    </a:ext>
                  </a:extLst>
                </a:gridCol>
                <a:gridCol w="2595941">
                  <a:extLst>
                    <a:ext uri="{9D8B030D-6E8A-4147-A177-3AD203B41FA5}">
                      <a16:colId xmlns:a16="http://schemas.microsoft.com/office/drawing/2014/main" val="3109089421"/>
                    </a:ext>
                  </a:extLst>
                </a:gridCol>
                <a:gridCol w="2794845">
                  <a:extLst>
                    <a:ext uri="{9D8B030D-6E8A-4147-A177-3AD203B41FA5}">
                      <a16:colId xmlns:a16="http://schemas.microsoft.com/office/drawing/2014/main" val="896132981"/>
                    </a:ext>
                  </a:extLst>
                </a:gridCol>
              </a:tblGrid>
              <a:tr h="309985">
                <a:tc>
                  <a:txBody>
                    <a:bodyPr/>
                    <a:lstStyle/>
                    <a:p>
                      <a:r>
                        <a:rPr lang="it-IT" sz="1400" dirty="0"/>
                        <a:t>Name</a:t>
                      </a:r>
                      <a:endParaRPr lang="en-GB" sz="1400" dirty="0"/>
                    </a:p>
                  </a:txBody>
                  <a:tcPr/>
                </a:tc>
                <a:tc>
                  <a:txBody>
                    <a:bodyPr/>
                    <a:lstStyle/>
                    <a:p>
                      <a:r>
                        <a:rPr lang="it-IT" sz="1400" dirty="0" err="1"/>
                        <a:t>Type</a:t>
                      </a:r>
                      <a:endParaRPr lang="en-GB" sz="1400" dirty="0"/>
                    </a:p>
                  </a:txBody>
                  <a:tcPr/>
                </a:tc>
                <a:tc>
                  <a:txBody>
                    <a:bodyPr/>
                    <a:lstStyle/>
                    <a:p>
                      <a:r>
                        <a:rPr lang="it-IT" sz="1400" dirty="0"/>
                        <a:t>Source</a:t>
                      </a:r>
                      <a:endParaRPr lang="en-GB" sz="1400" dirty="0"/>
                    </a:p>
                  </a:txBody>
                  <a:tcPr/>
                </a:tc>
                <a:tc>
                  <a:txBody>
                    <a:bodyPr/>
                    <a:lstStyle/>
                    <a:p>
                      <a:r>
                        <a:rPr lang="it-IT" sz="1400" dirty="0" err="1"/>
                        <a:t>Variable</a:t>
                      </a:r>
                      <a:endParaRPr lang="en-GB" sz="1400" dirty="0"/>
                    </a:p>
                  </a:txBody>
                  <a:tcPr/>
                </a:tc>
                <a:tc>
                  <a:txBody>
                    <a:bodyPr/>
                    <a:lstStyle/>
                    <a:p>
                      <a:r>
                        <a:rPr lang="it-IT" sz="1400" dirty="0"/>
                        <a:t>Service</a:t>
                      </a:r>
                      <a:endParaRPr lang="en-GB" sz="1400" dirty="0"/>
                    </a:p>
                  </a:txBody>
                  <a:tcPr/>
                </a:tc>
                <a:extLst>
                  <a:ext uri="{0D108BD9-81ED-4DB2-BD59-A6C34878D82A}">
                    <a16:rowId xmlns:a16="http://schemas.microsoft.com/office/drawing/2014/main" val="1274906905"/>
                  </a:ext>
                </a:extLst>
              </a:tr>
              <a:tr h="521697">
                <a:tc>
                  <a:txBody>
                    <a:bodyPr/>
                    <a:lstStyle/>
                    <a:p>
                      <a:r>
                        <a:rPr lang="it-IT" sz="1400" dirty="0"/>
                        <a:t>GFS</a:t>
                      </a:r>
                      <a:endParaRPr lang="en-GB" sz="1400" dirty="0"/>
                    </a:p>
                  </a:txBody>
                  <a:tcPr/>
                </a:tc>
                <a:tc>
                  <a:txBody>
                    <a:bodyPr/>
                    <a:lstStyle/>
                    <a:p>
                      <a:r>
                        <a:rPr lang="it-IT" sz="1400" b="1" dirty="0"/>
                        <a:t>Short-</a:t>
                      </a:r>
                      <a:r>
                        <a:rPr lang="it-IT" sz="1400" b="1" dirty="0" err="1"/>
                        <a:t>term</a:t>
                      </a:r>
                      <a:r>
                        <a:rPr lang="it-IT" sz="1400" b="1" dirty="0"/>
                        <a:t> forecast + 72h</a:t>
                      </a:r>
                      <a:endParaRPr lang="en-GB" sz="1400" b="1" dirty="0"/>
                    </a:p>
                  </a:txBody>
                  <a:tcPr/>
                </a:tc>
                <a:tc>
                  <a:txBody>
                    <a:bodyPr/>
                    <a:lstStyle/>
                    <a:p>
                      <a:r>
                        <a:rPr lang="it-IT" sz="1400" dirty="0"/>
                        <a:t>NCEP</a:t>
                      </a:r>
                      <a:endParaRPr lang="en-GB" sz="1400" dirty="0"/>
                    </a:p>
                  </a:txBody>
                  <a:tcPr/>
                </a:tc>
                <a:tc>
                  <a:txBody>
                    <a:bodyPr/>
                    <a:lstStyle/>
                    <a:p>
                      <a:r>
                        <a:rPr lang="it-IT" sz="1400" dirty="0"/>
                        <a:t>Air temperature, </a:t>
                      </a:r>
                      <a:r>
                        <a:rPr lang="it-IT" sz="1400" dirty="0" err="1"/>
                        <a:t>precipitation</a:t>
                      </a:r>
                      <a:endParaRPr lang="en-GB" sz="1400" dirty="0"/>
                    </a:p>
                  </a:txBody>
                  <a:tcPr/>
                </a:tc>
                <a:tc>
                  <a:txBody>
                    <a:bodyPr/>
                    <a:lstStyle/>
                    <a:p>
                      <a:r>
                        <a:rPr lang="it-IT" sz="1400" dirty="0" err="1"/>
                        <a:t>Rainfall</a:t>
                      </a:r>
                      <a:r>
                        <a:rPr lang="it-IT" sz="1400" dirty="0"/>
                        <a:t> forecast, </a:t>
                      </a:r>
                    </a:p>
                    <a:p>
                      <a:r>
                        <a:rPr lang="it-IT" sz="1400" dirty="0" err="1"/>
                        <a:t>Flooding</a:t>
                      </a:r>
                      <a:r>
                        <a:rPr lang="it-IT" sz="1400" dirty="0"/>
                        <a:t> forecast</a:t>
                      </a:r>
                      <a:endParaRPr lang="en-GB" sz="1400" dirty="0"/>
                    </a:p>
                  </a:txBody>
                  <a:tcPr/>
                </a:tc>
                <a:extLst>
                  <a:ext uri="{0D108BD9-81ED-4DB2-BD59-A6C34878D82A}">
                    <a16:rowId xmlns:a16="http://schemas.microsoft.com/office/drawing/2014/main" val="3912166066"/>
                  </a:ext>
                </a:extLst>
              </a:tr>
              <a:tr h="516642">
                <a:tc>
                  <a:txBody>
                    <a:bodyPr/>
                    <a:lstStyle/>
                    <a:p>
                      <a:r>
                        <a:rPr lang="it-IT" sz="1400" dirty="0"/>
                        <a:t>COSMO-Malawi</a:t>
                      </a:r>
                      <a:endParaRPr lang="en-GB" sz="1400" dirty="0"/>
                    </a:p>
                  </a:txBody>
                  <a:tcPr/>
                </a:tc>
                <a:tc>
                  <a:txBody>
                    <a:bodyPr/>
                    <a:lstStyle/>
                    <a:p>
                      <a:r>
                        <a:rPr lang="it-IT" sz="1400" b="1" dirty="0"/>
                        <a:t>Short-</a:t>
                      </a:r>
                      <a:r>
                        <a:rPr lang="it-IT" sz="1400" b="1" dirty="0" err="1"/>
                        <a:t>term</a:t>
                      </a:r>
                      <a:r>
                        <a:rPr lang="it-IT" sz="1400" b="1" dirty="0"/>
                        <a:t> forecast + 72h</a:t>
                      </a:r>
                      <a:endParaRPr lang="en-GB" sz="1400" b="1" dirty="0"/>
                    </a:p>
                  </a:txBody>
                  <a:tcPr/>
                </a:tc>
                <a:tc>
                  <a:txBody>
                    <a:bodyPr/>
                    <a:lstStyle/>
                    <a:p>
                      <a:r>
                        <a:rPr lang="it-IT" sz="1400" dirty="0"/>
                        <a:t>DCCMS</a:t>
                      </a:r>
                      <a:endParaRPr lang="en-GB" sz="1400" dirty="0"/>
                    </a:p>
                  </a:txBody>
                  <a:tcPr/>
                </a:tc>
                <a:tc>
                  <a:txBody>
                    <a:bodyPr/>
                    <a:lstStyle/>
                    <a:p>
                      <a:r>
                        <a:rPr lang="it-IT" sz="1400" dirty="0"/>
                        <a:t>Air temperature, </a:t>
                      </a:r>
                      <a:r>
                        <a:rPr lang="it-IT" sz="1400" dirty="0" err="1"/>
                        <a:t>precipitation</a:t>
                      </a:r>
                      <a:endParaRPr lang="en-GB" sz="14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it-IT" sz="1400" dirty="0" err="1"/>
                        <a:t>Rainfall</a:t>
                      </a:r>
                      <a:r>
                        <a:rPr lang="it-IT" sz="1400" dirty="0"/>
                        <a:t> forecast,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it-IT" sz="1400" dirty="0" err="1"/>
                        <a:t>Flooding</a:t>
                      </a:r>
                      <a:r>
                        <a:rPr lang="it-IT" sz="1400" dirty="0"/>
                        <a:t> forecast</a:t>
                      </a:r>
                      <a:endParaRPr lang="en-GB" sz="1400" dirty="0"/>
                    </a:p>
                  </a:txBody>
                  <a:tcPr/>
                </a:tc>
                <a:extLst>
                  <a:ext uri="{0D108BD9-81ED-4DB2-BD59-A6C34878D82A}">
                    <a16:rowId xmlns:a16="http://schemas.microsoft.com/office/drawing/2014/main" val="3314993914"/>
                  </a:ext>
                </a:extLst>
              </a:tr>
              <a:tr h="723299">
                <a:tc>
                  <a:txBody>
                    <a:bodyPr/>
                    <a:lstStyle/>
                    <a:p>
                      <a:r>
                        <a:rPr lang="it-IT" sz="1400" dirty="0"/>
                        <a:t>SEAS5</a:t>
                      </a:r>
                      <a:endParaRPr lang="en-GB" sz="1400" dirty="0"/>
                    </a:p>
                  </a:txBody>
                  <a:tcPr/>
                </a:tc>
                <a:tc>
                  <a:txBody>
                    <a:bodyPr/>
                    <a:lstStyle/>
                    <a:p>
                      <a:r>
                        <a:rPr lang="it-IT" sz="1400" b="1" dirty="0" err="1"/>
                        <a:t>Seasonal</a:t>
                      </a:r>
                      <a:r>
                        <a:rPr lang="it-IT" sz="1400" b="1" dirty="0"/>
                        <a:t> forecast + 3M</a:t>
                      </a:r>
                      <a:endParaRPr lang="en-GB" sz="1400" b="1"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it-IT" sz="1400" dirty="0"/>
                        <a:t>CDS / ECMWF</a:t>
                      </a:r>
                      <a:endParaRPr lang="en-GB" sz="1400" dirty="0"/>
                    </a:p>
                  </a:txBody>
                  <a:tcPr/>
                </a:tc>
                <a:tc>
                  <a:txBody>
                    <a:bodyPr/>
                    <a:lstStyle/>
                    <a:p>
                      <a:r>
                        <a:rPr lang="it-IT" sz="1400" dirty="0"/>
                        <a:t>Air temperature, </a:t>
                      </a:r>
                      <a:r>
                        <a:rPr lang="it-IT" sz="1400" dirty="0" err="1"/>
                        <a:t>precipitation</a:t>
                      </a:r>
                      <a:r>
                        <a:rPr lang="it-IT" sz="1400" dirty="0"/>
                        <a:t>, </a:t>
                      </a:r>
                      <a:r>
                        <a:rPr lang="it-IT" sz="1400" dirty="0" err="1"/>
                        <a:t>actual</a:t>
                      </a:r>
                      <a:r>
                        <a:rPr lang="it-IT" sz="1400" dirty="0"/>
                        <a:t> </a:t>
                      </a:r>
                      <a:r>
                        <a:rPr lang="it-IT" sz="1400" dirty="0" err="1"/>
                        <a:t>evapotranspiration</a:t>
                      </a:r>
                      <a:endParaRPr lang="en-GB" sz="14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it-IT" sz="1400" dirty="0" err="1"/>
                        <a:t>Seasonal</a:t>
                      </a:r>
                      <a:r>
                        <a:rPr lang="it-IT" sz="1400" dirty="0"/>
                        <a:t> forecast, </a:t>
                      </a:r>
                      <a:r>
                        <a:rPr lang="it-IT" sz="1400" dirty="0" err="1"/>
                        <a:t>Drought</a:t>
                      </a:r>
                      <a:r>
                        <a:rPr lang="it-IT" sz="1400" dirty="0"/>
                        <a:t> Monitoring</a:t>
                      </a:r>
                      <a:r>
                        <a:rPr lang="en-GB" sz="1400" dirty="0"/>
                        <a:t>, Crop Calendar</a:t>
                      </a:r>
                    </a:p>
                  </a:txBody>
                  <a:tcPr/>
                </a:tc>
                <a:extLst>
                  <a:ext uri="{0D108BD9-81ED-4DB2-BD59-A6C34878D82A}">
                    <a16:rowId xmlns:a16="http://schemas.microsoft.com/office/drawing/2014/main" val="3420136298"/>
                  </a:ext>
                </a:extLst>
              </a:tr>
              <a:tr h="723299">
                <a:tc>
                  <a:txBody>
                    <a:bodyPr/>
                    <a:lstStyle/>
                    <a:p>
                      <a:r>
                        <a:rPr lang="it-IT" sz="1400" dirty="0" err="1"/>
                        <a:t>Seasonal</a:t>
                      </a:r>
                      <a:r>
                        <a:rPr lang="it-IT" sz="1400" dirty="0"/>
                        <a:t> Malawi</a:t>
                      </a:r>
                      <a:endParaRPr lang="en-GB" sz="14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it-IT" sz="1400" b="1" dirty="0" err="1"/>
                        <a:t>Seasonal</a:t>
                      </a:r>
                      <a:r>
                        <a:rPr lang="it-IT" sz="1400" b="1" dirty="0"/>
                        <a:t> forecast + 3M</a:t>
                      </a:r>
                      <a:endParaRPr lang="en-GB" sz="1400" b="1" dirty="0"/>
                    </a:p>
                    <a:p>
                      <a:endParaRPr lang="en-GB" sz="1400" b="1" dirty="0"/>
                    </a:p>
                  </a:txBody>
                  <a:tcPr/>
                </a:tc>
                <a:tc>
                  <a:txBody>
                    <a:bodyPr/>
                    <a:lstStyle/>
                    <a:p>
                      <a:r>
                        <a:rPr lang="it-IT" sz="1400" dirty="0"/>
                        <a:t>DCCMS</a:t>
                      </a:r>
                      <a:endParaRPr lang="en-GB" sz="1400" dirty="0"/>
                    </a:p>
                  </a:txBody>
                  <a:tcPr/>
                </a:tc>
                <a:tc>
                  <a:txBody>
                    <a:bodyPr/>
                    <a:lstStyle/>
                    <a:p>
                      <a:r>
                        <a:rPr lang="it-IT" sz="1400" dirty="0"/>
                        <a:t>Air temperature, </a:t>
                      </a:r>
                      <a:r>
                        <a:rPr lang="it-IT" sz="1400" dirty="0" err="1"/>
                        <a:t>precipitation</a:t>
                      </a:r>
                      <a:r>
                        <a:rPr lang="it-IT" sz="1400" dirty="0"/>
                        <a:t>, </a:t>
                      </a:r>
                      <a:r>
                        <a:rPr lang="it-IT" sz="1400" dirty="0" err="1"/>
                        <a:t>actual</a:t>
                      </a:r>
                      <a:r>
                        <a:rPr lang="it-IT" sz="1400" dirty="0"/>
                        <a:t> </a:t>
                      </a:r>
                      <a:r>
                        <a:rPr lang="it-IT" sz="1400" dirty="0" err="1"/>
                        <a:t>evapotranspiration</a:t>
                      </a:r>
                      <a:endParaRPr lang="en-GB" sz="14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it-IT" sz="1400" dirty="0" err="1"/>
                        <a:t>Seasonal</a:t>
                      </a:r>
                      <a:r>
                        <a:rPr lang="it-IT" sz="1400" dirty="0"/>
                        <a:t> forecast, </a:t>
                      </a:r>
                      <a:r>
                        <a:rPr lang="it-IT" sz="1400" dirty="0" err="1"/>
                        <a:t>Drought</a:t>
                      </a:r>
                      <a:r>
                        <a:rPr lang="it-IT" sz="1400" dirty="0"/>
                        <a:t> Monitoring</a:t>
                      </a:r>
                      <a:r>
                        <a:rPr lang="en-GB" sz="1400" dirty="0"/>
                        <a:t>, Crop Calendar</a:t>
                      </a:r>
                    </a:p>
                  </a:txBody>
                  <a:tcPr/>
                </a:tc>
                <a:extLst>
                  <a:ext uri="{0D108BD9-81ED-4DB2-BD59-A6C34878D82A}">
                    <a16:rowId xmlns:a16="http://schemas.microsoft.com/office/drawing/2014/main" val="2673840517"/>
                  </a:ext>
                </a:extLst>
              </a:tr>
              <a:tr h="723299">
                <a:tc>
                  <a:txBody>
                    <a:bodyPr/>
                    <a:lstStyle/>
                    <a:p>
                      <a:r>
                        <a:rPr lang="it-IT" sz="1400" dirty="0"/>
                        <a:t>ERA5-Land</a:t>
                      </a:r>
                      <a:endParaRPr lang="en-GB" sz="1400" dirty="0"/>
                    </a:p>
                  </a:txBody>
                  <a:tcPr/>
                </a:tc>
                <a:tc>
                  <a:txBody>
                    <a:bodyPr/>
                    <a:lstStyle/>
                    <a:p>
                      <a:r>
                        <a:rPr lang="it-IT" sz="1400" b="1" dirty="0"/>
                        <a:t>Re-</a:t>
                      </a:r>
                      <a:r>
                        <a:rPr lang="it-IT" sz="1400" b="1" dirty="0" err="1"/>
                        <a:t>analysis</a:t>
                      </a:r>
                      <a:endParaRPr lang="en-GB" sz="1400" b="1" dirty="0"/>
                    </a:p>
                  </a:txBody>
                  <a:tcPr/>
                </a:tc>
                <a:tc>
                  <a:txBody>
                    <a:bodyPr/>
                    <a:lstStyle/>
                    <a:p>
                      <a:r>
                        <a:rPr lang="it-IT" sz="1400" dirty="0"/>
                        <a:t>CDS / ECMWF</a:t>
                      </a:r>
                      <a:endParaRPr lang="en-GB" sz="1400" dirty="0"/>
                    </a:p>
                  </a:txBody>
                  <a:tcPr/>
                </a:tc>
                <a:tc>
                  <a:txBody>
                    <a:bodyPr/>
                    <a:lstStyle/>
                    <a:p>
                      <a:r>
                        <a:rPr lang="it-IT" sz="1400" dirty="0"/>
                        <a:t>Air temperature, </a:t>
                      </a:r>
                      <a:r>
                        <a:rPr lang="it-IT" sz="1400" dirty="0" err="1"/>
                        <a:t>precipitation</a:t>
                      </a:r>
                      <a:r>
                        <a:rPr lang="it-IT" sz="1400" dirty="0"/>
                        <a:t>, </a:t>
                      </a:r>
                      <a:r>
                        <a:rPr lang="it-IT" sz="1400" dirty="0" err="1"/>
                        <a:t>actual</a:t>
                      </a:r>
                      <a:r>
                        <a:rPr lang="it-IT" sz="1400" dirty="0"/>
                        <a:t> </a:t>
                      </a:r>
                      <a:r>
                        <a:rPr lang="it-IT" sz="1400" dirty="0" err="1"/>
                        <a:t>evapotranspiration</a:t>
                      </a:r>
                      <a:endParaRPr lang="en-GB" sz="1400" dirty="0"/>
                    </a:p>
                  </a:txBody>
                  <a:tcPr/>
                </a:tc>
                <a:tc>
                  <a:txBody>
                    <a:bodyPr/>
                    <a:lstStyle/>
                    <a:p>
                      <a:r>
                        <a:rPr lang="it-IT" sz="1400" dirty="0" err="1"/>
                        <a:t>Seasonal</a:t>
                      </a:r>
                      <a:r>
                        <a:rPr lang="it-IT" sz="1400" dirty="0"/>
                        <a:t> forecast, </a:t>
                      </a:r>
                      <a:r>
                        <a:rPr lang="it-IT" sz="1400" dirty="0" err="1"/>
                        <a:t>Drought</a:t>
                      </a:r>
                      <a:r>
                        <a:rPr lang="it-IT" sz="1400" dirty="0"/>
                        <a:t> Monitoring, </a:t>
                      </a:r>
                      <a:r>
                        <a:rPr lang="it-IT" sz="1400" dirty="0" err="1"/>
                        <a:t>Flooding</a:t>
                      </a:r>
                      <a:r>
                        <a:rPr lang="it-IT" sz="1400" dirty="0"/>
                        <a:t> forecast,</a:t>
                      </a:r>
                      <a:endParaRPr lang="en-GB" sz="1400" dirty="0"/>
                    </a:p>
                  </a:txBody>
                  <a:tcPr/>
                </a:tc>
                <a:extLst>
                  <a:ext uri="{0D108BD9-81ED-4DB2-BD59-A6C34878D82A}">
                    <a16:rowId xmlns:a16="http://schemas.microsoft.com/office/drawing/2014/main" val="644836741"/>
                  </a:ext>
                </a:extLst>
              </a:tr>
              <a:tr h="309985">
                <a:tc>
                  <a:txBody>
                    <a:bodyPr/>
                    <a:lstStyle/>
                    <a:p>
                      <a:r>
                        <a:rPr lang="it-IT" sz="1400" dirty="0"/>
                        <a:t>Lake Malawi</a:t>
                      </a:r>
                      <a:endParaRPr lang="en-GB" sz="14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it-IT" sz="1400" b="1" dirty="0" err="1"/>
                        <a:t>Seasonal</a:t>
                      </a:r>
                      <a:r>
                        <a:rPr lang="it-IT" sz="1400" b="1" dirty="0"/>
                        <a:t> forecast + 3M</a:t>
                      </a:r>
                      <a:endParaRPr lang="en-GB" sz="1400" b="1" dirty="0"/>
                    </a:p>
                  </a:txBody>
                  <a:tcPr/>
                </a:tc>
                <a:tc>
                  <a:txBody>
                    <a:bodyPr/>
                    <a:lstStyle/>
                    <a:p>
                      <a:r>
                        <a:rPr lang="it-IT" sz="1400" dirty="0"/>
                        <a:t>DCCMS</a:t>
                      </a:r>
                      <a:endParaRPr lang="en-GB" sz="1400" dirty="0"/>
                    </a:p>
                  </a:txBody>
                  <a:tcPr/>
                </a:tc>
                <a:tc>
                  <a:txBody>
                    <a:bodyPr/>
                    <a:lstStyle/>
                    <a:p>
                      <a:r>
                        <a:rPr lang="it-IT" sz="1400" dirty="0"/>
                        <a:t>Level asl</a:t>
                      </a:r>
                      <a:endParaRPr lang="en-GB" sz="1400" dirty="0"/>
                    </a:p>
                  </a:txBody>
                  <a:tcPr/>
                </a:tc>
                <a:tc>
                  <a:txBody>
                    <a:bodyPr/>
                    <a:lstStyle/>
                    <a:p>
                      <a:r>
                        <a:rPr lang="it-IT" sz="1400" dirty="0"/>
                        <a:t>KABOM linkage</a:t>
                      </a:r>
                      <a:endParaRPr lang="en-GB" sz="1400" dirty="0"/>
                    </a:p>
                  </a:txBody>
                  <a:tcPr/>
                </a:tc>
                <a:extLst>
                  <a:ext uri="{0D108BD9-81ED-4DB2-BD59-A6C34878D82A}">
                    <a16:rowId xmlns:a16="http://schemas.microsoft.com/office/drawing/2014/main" val="779450644"/>
                  </a:ext>
                </a:extLst>
              </a:tr>
              <a:tr h="389250">
                <a:tc>
                  <a:txBody>
                    <a:bodyPr/>
                    <a:lstStyle/>
                    <a:p>
                      <a:r>
                        <a:rPr lang="it-IT" sz="1400" dirty="0" err="1"/>
                        <a:t>Weather</a:t>
                      </a:r>
                      <a:r>
                        <a:rPr lang="it-IT" sz="1400" dirty="0"/>
                        <a:t> stations</a:t>
                      </a:r>
                      <a:endParaRPr lang="en-GB" sz="1400" dirty="0"/>
                    </a:p>
                  </a:txBody>
                  <a:tcPr/>
                </a:tc>
                <a:tc>
                  <a:txBody>
                    <a:bodyPr/>
                    <a:lstStyle/>
                    <a:p>
                      <a:r>
                        <a:rPr lang="it-IT" sz="1400" b="1" dirty="0"/>
                        <a:t>In-situ </a:t>
                      </a:r>
                      <a:r>
                        <a:rPr lang="it-IT" sz="1400" b="1" dirty="0" err="1"/>
                        <a:t>observation</a:t>
                      </a:r>
                      <a:endParaRPr lang="en-GB" sz="1400" b="1" dirty="0"/>
                    </a:p>
                  </a:txBody>
                  <a:tcPr/>
                </a:tc>
                <a:tc>
                  <a:txBody>
                    <a:bodyPr/>
                    <a:lstStyle/>
                    <a:p>
                      <a:r>
                        <a:rPr lang="it-IT" sz="1400" dirty="0"/>
                        <a:t>DCCMS</a:t>
                      </a:r>
                      <a:endParaRPr lang="en-GB" sz="1400" dirty="0"/>
                    </a:p>
                  </a:txBody>
                  <a:tcPr/>
                </a:tc>
                <a:tc>
                  <a:txBody>
                    <a:bodyPr/>
                    <a:lstStyle/>
                    <a:p>
                      <a:r>
                        <a:rPr lang="it-IT" sz="1400" dirty="0" err="1"/>
                        <a:t>Precipitation</a:t>
                      </a:r>
                      <a:endParaRPr lang="en-GB" sz="1400" dirty="0"/>
                    </a:p>
                  </a:txBody>
                  <a:tcPr/>
                </a:tc>
                <a:tc>
                  <a:txBody>
                    <a:bodyPr/>
                    <a:lstStyle/>
                    <a:p>
                      <a:r>
                        <a:rPr lang="it-IT" sz="1400" dirty="0" err="1"/>
                        <a:t>Rainfall</a:t>
                      </a:r>
                      <a:r>
                        <a:rPr lang="it-IT" sz="1400" dirty="0"/>
                        <a:t> forecast</a:t>
                      </a:r>
                      <a:endParaRPr lang="en-GB" sz="1400" dirty="0"/>
                    </a:p>
                  </a:txBody>
                  <a:tcPr/>
                </a:tc>
                <a:extLst>
                  <a:ext uri="{0D108BD9-81ED-4DB2-BD59-A6C34878D82A}">
                    <a16:rowId xmlns:a16="http://schemas.microsoft.com/office/drawing/2014/main" val="4014884226"/>
                  </a:ext>
                </a:extLst>
              </a:tr>
              <a:tr h="516642">
                <a:tc>
                  <a:txBody>
                    <a:bodyPr/>
                    <a:lstStyle/>
                    <a:p>
                      <a:r>
                        <a:rPr lang="it-IT" sz="1400" dirty="0" err="1"/>
                        <a:t>Hydrometers</a:t>
                      </a:r>
                      <a:endParaRPr lang="en-GB" sz="14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it-IT" sz="1400" b="1" dirty="0"/>
                        <a:t>In-situ </a:t>
                      </a:r>
                      <a:r>
                        <a:rPr lang="it-IT" sz="1400" b="1" dirty="0" err="1"/>
                        <a:t>observation</a:t>
                      </a:r>
                      <a:endParaRPr lang="en-GB" sz="1400" b="1" dirty="0"/>
                    </a:p>
                  </a:txBody>
                  <a:tcPr/>
                </a:tc>
                <a:tc>
                  <a:txBody>
                    <a:bodyPr/>
                    <a:lstStyle/>
                    <a:p>
                      <a:r>
                        <a:rPr lang="it-IT" sz="1400" dirty="0"/>
                        <a:t>DWR</a:t>
                      </a:r>
                      <a:endParaRPr lang="en-GB" sz="1400" dirty="0"/>
                    </a:p>
                  </a:txBody>
                  <a:tcPr/>
                </a:tc>
                <a:tc>
                  <a:txBody>
                    <a:bodyPr/>
                    <a:lstStyle/>
                    <a:p>
                      <a:r>
                        <a:rPr lang="it-IT" sz="1400" dirty="0"/>
                        <a:t>River </a:t>
                      </a:r>
                      <a:r>
                        <a:rPr lang="it-IT" sz="1400" dirty="0" err="1"/>
                        <a:t>discharge</a:t>
                      </a:r>
                      <a:endParaRPr lang="en-GB" sz="1400" dirty="0"/>
                    </a:p>
                  </a:txBody>
                  <a:tcPr/>
                </a:tc>
                <a:tc>
                  <a:txBody>
                    <a:bodyPr/>
                    <a:lstStyle/>
                    <a:p>
                      <a:r>
                        <a:rPr lang="it-IT" sz="1400" dirty="0" err="1"/>
                        <a:t>Flooding</a:t>
                      </a:r>
                      <a:r>
                        <a:rPr lang="it-IT" sz="1400" dirty="0"/>
                        <a:t> forecast, </a:t>
                      </a:r>
                      <a:r>
                        <a:rPr lang="it-IT" sz="1400" dirty="0" err="1"/>
                        <a:t>Seasonal</a:t>
                      </a:r>
                      <a:r>
                        <a:rPr lang="it-IT" sz="1400" dirty="0"/>
                        <a:t> forecast</a:t>
                      </a:r>
                      <a:endParaRPr lang="en-GB" sz="1400" dirty="0"/>
                    </a:p>
                  </a:txBody>
                  <a:tcPr/>
                </a:tc>
                <a:extLst>
                  <a:ext uri="{0D108BD9-81ED-4DB2-BD59-A6C34878D82A}">
                    <a16:rowId xmlns:a16="http://schemas.microsoft.com/office/drawing/2014/main" val="4184663780"/>
                  </a:ext>
                </a:extLst>
              </a:tr>
            </a:tbl>
          </a:graphicData>
        </a:graphic>
      </p:graphicFrame>
    </p:spTree>
    <p:extLst>
      <p:ext uri="{BB962C8B-B14F-4D97-AF65-F5344CB8AC3E}">
        <p14:creationId xmlns:p14="http://schemas.microsoft.com/office/powerpoint/2010/main" val="2008308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g30fbeb4c427_0_38"/>
          <p:cNvSpPr txBox="1">
            <a:spLocks noGrp="1"/>
          </p:cNvSpPr>
          <p:nvPr>
            <p:ph type="title" idx="4294967295"/>
          </p:nvPr>
        </p:nvSpPr>
        <p:spPr>
          <a:xfrm>
            <a:off x="1455938" y="249238"/>
            <a:ext cx="9072900" cy="776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70C0"/>
              </a:buClr>
              <a:buSzPts val="2800"/>
              <a:buFont typeface="Calibri"/>
              <a:buNone/>
            </a:pPr>
            <a:r>
              <a:rPr lang="en-GB" sz="2800" b="1" dirty="0">
                <a:solidFill>
                  <a:srgbClr val="0070C0"/>
                </a:solidFill>
              </a:rPr>
              <a:t>CLIMATE DATA FORECASTING</a:t>
            </a:r>
            <a:endParaRPr dirty="0"/>
          </a:p>
        </p:txBody>
      </p:sp>
      <p:sp>
        <p:nvSpPr>
          <p:cNvPr id="427" name="Google Shape;427;g30fbeb4c427_0_38"/>
          <p:cNvSpPr txBox="1"/>
          <p:nvPr/>
        </p:nvSpPr>
        <p:spPr>
          <a:xfrm>
            <a:off x="324102" y="2113954"/>
            <a:ext cx="4428900" cy="1004100"/>
          </a:xfrm>
          <a:prstGeom prst="rect">
            <a:avLst/>
          </a:prstGeom>
          <a:noFill/>
          <a:ln>
            <a:noFill/>
          </a:ln>
        </p:spPr>
        <p:txBody>
          <a:bodyPr spcFirstLastPara="1" wrap="square" lIns="90000" tIns="45000" rIns="90000" bIns="45000" anchor="t" anchorCtr="0">
            <a:noAutofit/>
          </a:bodyPr>
          <a:lstStyle/>
          <a:p>
            <a:pPr marL="0" marR="0" lvl="0" indent="0" algn="just" rtl="0">
              <a:lnSpc>
                <a:spcPct val="100000"/>
              </a:lnSpc>
              <a:spcBef>
                <a:spcPts val="0"/>
              </a:spcBef>
              <a:spcAft>
                <a:spcPts val="0"/>
              </a:spcAft>
              <a:buClr>
                <a:srgbClr val="000000"/>
              </a:buClr>
              <a:buSzPts val="1800"/>
              <a:buFont typeface="Arial"/>
              <a:buNone/>
            </a:pPr>
            <a:r>
              <a:rPr lang="en-GB" sz="1800" b="1" i="0" u="none" strike="noStrike" cap="none">
                <a:solidFill>
                  <a:schemeClr val="dk1"/>
                </a:solidFill>
                <a:latin typeface="Calibri"/>
                <a:ea typeface="Calibri"/>
                <a:cs typeface="Calibri"/>
                <a:sym typeface="Calibri"/>
              </a:rPr>
              <a:t>COSMO model</a:t>
            </a:r>
            <a:r>
              <a:rPr lang="en-GB" sz="1800" b="0" i="0" u="none" strike="noStrike" cap="none">
                <a:solidFill>
                  <a:schemeClr val="dk1"/>
                </a:solidFill>
                <a:latin typeface="Calibri"/>
                <a:ea typeface="Calibri"/>
                <a:cs typeface="Calibri"/>
                <a:sym typeface="Calibri"/>
              </a:rPr>
              <a:t> (</a:t>
            </a:r>
            <a:r>
              <a:rPr lang="en-GB" sz="1800" b="0" i="1" u="none" strike="noStrike" cap="none">
                <a:solidFill>
                  <a:schemeClr val="dk1"/>
                </a:solidFill>
                <a:latin typeface="Calibri"/>
                <a:ea typeface="Calibri"/>
                <a:cs typeface="Calibri"/>
                <a:sym typeface="Calibri"/>
              </a:rPr>
              <a:t>DCCMS</a:t>
            </a:r>
            <a:r>
              <a:rPr lang="en-GB" sz="1800" b="0" i="0" u="none" strike="noStrike" cap="none">
                <a:solidFill>
                  <a:schemeClr val="dk1"/>
                </a:solidFill>
                <a:latin typeface="Calibri"/>
                <a:ea typeface="Calibri"/>
                <a:cs typeface="Calibri"/>
                <a:sym typeface="Calibri"/>
              </a:rPr>
              <a:t>) data exchange has been taking place on a daily basis since the end of March 2023.</a:t>
            </a:r>
            <a:endParaRPr sz="1800" b="0" i="0" u="none" strike="noStrike" cap="none">
              <a:solidFill>
                <a:schemeClr val="dk1"/>
              </a:solidFill>
              <a:latin typeface="Arial"/>
              <a:ea typeface="Arial"/>
              <a:cs typeface="Arial"/>
              <a:sym typeface="Arial"/>
            </a:endParaRPr>
          </a:p>
        </p:txBody>
      </p:sp>
      <p:sp>
        <p:nvSpPr>
          <p:cNvPr id="428" name="Google Shape;428;g30fbeb4c427_0_38"/>
          <p:cNvSpPr/>
          <p:nvPr/>
        </p:nvSpPr>
        <p:spPr>
          <a:xfrm>
            <a:off x="4183023" y="1562843"/>
            <a:ext cx="3828095" cy="399350"/>
          </a:xfrm>
          <a:custGeom>
            <a:avLst/>
            <a:gdLst/>
            <a:ahLst/>
            <a:cxnLst/>
            <a:rect l="l" t="t" r="r" b="b"/>
            <a:pathLst>
              <a:path w="3619948" h="479700" extrusionOk="0">
                <a:moveTo>
                  <a:pt x="0" y="79952"/>
                </a:moveTo>
                <a:cubicBezTo>
                  <a:pt x="0" y="35796"/>
                  <a:pt x="35796" y="0"/>
                  <a:pt x="79952" y="0"/>
                </a:cubicBezTo>
                <a:lnTo>
                  <a:pt x="3539996" y="0"/>
                </a:lnTo>
                <a:cubicBezTo>
                  <a:pt x="3584152" y="0"/>
                  <a:pt x="3619948" y="35796"/>
                  <a:pt x="3619948" y="79952"/>
                </a:cubicBezTo>
                <a:lnTo>
                  <a:pt x="3619948" y="399748"/>
                </a:lnTo>
                <a:cubicBezTo>
                  <a:pt x="3619948" y="443904"/>
                  <a:pt x="3584152" y="479700"/>
                  <a:pt x="3539996" y="479700"/>
                </a:cubicBezTo>
                <a:lnTo>
                  <a:pt x="79952" y="479700"/>
                </a:lnTo>
                <a:cubicBezTo>
                  <a:pt x="35796" y="479700"/>
                  <a:pt x="0" y="443904"/>
                  <a:pt x="0" y="399748"/>
                </a:cubicBezTo>
                <a:lnTo>
                  <a:pt x="0" y="79952"/>
                </a:lnTo>
                <a:close/>
              </a:path>
            </a:pathLst>
          </a:custGeom>
          <a:solidFill>
            <a:schemeClr val="lt1"/>
          </a:solidFill>
          <a:ln w="12700" cap="flat" cmpd="sng">
            <a:solidFill>
              <a:srgbClr val="676767"/>
            </a:solidFill>
            <a:prstDash val="solid"/>
            <a:miter lim="800000"/>
            <a:headEnd type="none" w="sm" len="sm"/>
            <a:tailEnd type="none" w="sm" len="sm"/>
          </a:ln>
        </p:spPr>
        <p:txBody>
          <a:bodyPr spcFirstLastPara="1" wrap="square" lIns="99600" tIns="99600" rIns="99600" bIns="9960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GB" sz="2000" b="1" i="0" u="none" strike="noStrike" cap="none" dirty="0">
                <a:solidFill>
                  <a:schemeClr val="dk2"/>
                </a:solidFill>
                <a:latin typeface="Calibri"/>
                <a:ea typeface="Calibri"/>
                <a:cs typeface="Calibri"/>
                <a:sym typeface="Calibri"/>
              </a:rPr>
              <a:t>Short-term forecast models:</a:t>
            </a:r>
            <a:endParaRPr sz="1400" b="0" i="0" u="none" strike="noStrike" cap="none" dirty="0">
              <a:solidFill>
                <a:srgbClr val="000000"/>
              </a:solidFill>
              <a:latin typeface="Arial"/>
              <a:ea typeface="Arial"/>
              <a:cs typeface="Arial"/>
              <a:sym typeface="Arial"/>
            </a:endParaRPr>
          </a:p>
        </p:txBody>
      </p:sp>
      <p:pic>
        <p:nvPicPr>
          <p:cNvPr id="429" name="Google Shape;429;g30fbeb4c427_0_38"/>
          <p:cNvPicPr preferRelativeResize="0"/>
          <p:nvPr/>
        </p:nvPicPr>
        <p:blipFill rotWithShape="1">
          <a:blip r:embed="rId3">
            <a:alphaModFix/>
          </a:blip>
          <a:srcRect/>
          <a:stretch/>
        </p:blipFill>
        <p:spPr>
          <a:xfrm>
            <a:off x="324103" y="3092862"/>
            <a:ext cx="4428873" cy="3130406"/>
          </a:xfrm>
          <a:prstGeom prst="rect">
            <a:avLst/>
          </a:prstGeom>
          <a:noFill/>
          <a:ln>
            <a:noFill/>
          </a:ln>
        </p:spPr>
      </p:pic>
      <p:pic>
        <p:nvPicPr>
          <p:cNvPr id="432" name="Google Shape;432;g30fbeb4c427_0_38"/>
          <p:cNvPicPr preferRelativeResize="0"/>
          <p:nvPr/>
        </p:nvPicPr>
        <p:blipFill rotWithShape="1">
          <a:blip r:embed="rId4">
            <a:alphaModFix/>
          </a:blip>
          <a:srcRect l="7424" r="7729"/>
          <a:stretch/>
        </p:blipFill>
        <p:spPr>
          <a:xfrm>
            <a:off x="8432364" y="3037464"/>
            <a:ext cx="3474720" cy="1737360"/>
          </a:xfrm>
          <a:prstGeom prst="rect">
            <a:avLst/>
          </a:prstGeom>
          <a:noFill/>
          <a:ln>
            <a:noFill/>
          </a:ln>
        </p:spPr>
      </p:pic>
      <p:pic>
        <p:nvPicPr>
          <p:cNvPr id="435" name="Google Shape;435;g30fbeb4c427_0_38"/>
          <p:cNvPicPr preferRelativeResize="0"/>
          <p:nvPr/>
        </p:nvPicPr>
        <p:blipFill rotWithShape="1">
          <a:blip r:embed="rId5">
            <a:alphaModFix/>
          </a:blip>
          <a:srcRect l="8436" r="8201"/>
          <a:stretch/>
        </p:blipFill>
        <p:spPr>
          <a:xfrm>
            <a:off x="4901104" y="2996222"/>
            <a:ext cx="3474720" cy="1737360"/>
          </a:xfrm>
          <a:prstGeom prst="rect">
            <a:avLst/>
          </a:prstGeom>
          <a:noFill/>
          <a:ln>
            <a:noFill/>
          </a:ln>
        </p:spPr>
      </p:pic>
      <p:pic>
        <p:nvPicPr>
          <p:cNvPr id="436" name="Google Shape;436;g30fbeb4c427_0_38"/>
          <p:cNvPicPr preferRelativeResize="0"/>
          <p:nvPr/>
        </p:nvPicPr>
        <p:blipFill rotWithShape="1">
          <a:blip r:embed="rId6">
            <a:alphaModFix/>
          </a:blip>
          <a:srcRect l="7578" r="8123" b="2416"/>
          <a:stretch/>
        </p:blipFill>
        <p:spPr>
          <a:xfrm>
            <a:off x="4928121" y="4681440"/>
            <a:ext cx="3474720" cy="1695375"/>
          </a:xfrm>
          <a:prstGeom prst="rect">
            <a:avLst/>
          </a:prstGeom>
          <a:noFill/>
          <a:ln>
            <a:noFill/>
          </a:ln>
        </p:spPr>
      </p:pic>
      <p:pic>
        <p:nvPicPr>
          <p:cNvPr id="437" name="Google Shape;437;g30fbeb4c427_0_38"/>
          <p:cNvPicPr preferRelativeResize="0"/>
          <p:nvPr/>
        </p:nvPicPr>
        <p:blipFill rotWithShape="1">
          <a:blip r:embed="rId7">
            <a:alphaModFix/>
          </a:blip>
          <a:srcRect l="7812" r="7888" b="2309"/>
          <a:stretch/>
        </p:blipFill>
        <p:spPr>
          <a:xfrm>
            <a:off x="8402841" y="4680697"/>
            <a:ext cx="3474720" cy="1697243"/>
          </a:xfrm>
          <a:prstGeom prst="rect">
            <a:avLst/>
          </a:prstGeom>
          <a:noFill/>
          <a:ln>
            <a:noFill/>
          </a:ln>
        </p:spPr>
      </p:pic>
      <p:sp>
        <p:nvSpPr>
          <p:cNvPr id="439" name="Google Shape;439;g30fbeb4c427_0_38"/>
          <p:cNvSpPr txBox="1"/>
          <p:nvPr/>
        </p:nvSpPr>
        <p:spPr>
          <a:xfrm>
            <a:off x="4905373" y="2122352"/>
            <a:ext cx="6871500" cy="1004100"/>
          </a:xfrm>
          <a:prstGeom prst="rect">
            <a:avLst/>
          </a:prstGeom>
          <a:noFill/>
          <a:ln>
            <a:noFill/>
          </a:ln>
        </p:spPr>
        <p:txBody>
          <a:bodyPr spcFirstLastPara="1" wrap="square" lIns="90000" tIns="45000" rIns="90000" bIns="45000" anchor="t" anchorCtr="0">
            <a:noAutofit/>
          </a:bodyPr>
          <a:lstStyle/>
          <a:p>
            <a:pPr marL="0" marR="0" lvl="0" indent="0" algn="just" rtl="0">
              <a:lnSpc>
                <a:spcPct val="100000"/>
              </a:lnSpc>
              <a:spcBef>
                <a:spcPts val="0"/>
              </a:spcBef>
              <a:spcAft>
                <a:spcPts val="0"/>
              </a:spcAft>
              <a:buClr>
                <a:srgbClr val="000000"/>
              </a:buClr>
              <a:buSzPts val="1800"/>
              <a:buFont typeface="Arial"/>
              <a:buNone/>
            </a:pPr>
            <a:r>
              <a:rPr lang="en-GB" sz="1800" b="0" i="0" u="none" strike="noStrike" cap="none" dirty="0">
                <a:solidFill>
                  <a:schemeClr val="dk1"/>
                </a:solidFill>
                <a:latin typeface="Calibri"/>
                <a:ea typeface="Calibri"/>
                <a:cs typeface="Calibri"/>
                <a:sym typeface="Calibri"/>
              </a:rPr>
              <a:t>To make the </a:t>
            </a:r>
            <a:r>
              <a:rPr lang="en-GB" sz="1800" b="1" i="0" u="none" strike="noStrike" cap="none" dirty="0">
                <a:solidFill>
                  <a:schemeClr val="dk1"/>
                </a:solidFill>
                <a:latin typeface="Calibri"/>
                <a:ea typeface="Calibri"/>
                <a:cs typeface="Calibri"/>
                <a:sym typeface="Calibri"/>
              </a:rPr>
              <a:t>system more robust </a:t>
            </a:r>
            <a:r>
              <a:rPr lang="en-GB" sz="1800" b="0" i="0" u="none" strike="noStrike" cap="none" dirty="0">
                <a:solidFill>
                  <a:schemeClr val="dk1"/>
                </a:solidFill>
                <a:latin typeface="Calibri"/>
                <a:ea typeface="Calibri"/>
                <a:cs typeface="Calibri"/>
                <a:sym typeface="Calibri"/>
              </a:rPr>
              <a:t>and to have an alternative source of forecasts, it was also decided to include the forecasts of the </a:t>
            </a:r>
            <a:r>
              <a:rPr lang="en-GB" sz="1800" b="1" i="0" u="none" strike="noStrike" cap="none" dirty="0">
                <a:solidFill>
                  <a:schemeClr val="dk1"/>
                </a:solidFill>
                <a:latin typeface="Calibri"/>
                <a:ea typeface="Calibri"/>
                <a:cs typeface="Calibri"/>
                <a:sym typeface="Calibri"/>
              </a:rPr>
              <a:t>global weather model GFS</a:t>
            </a:r>
            <a:r>
              <a:rPr lang="en-GB" sz="1800" b="0" i="0" u="none" strike="noStrike" cap="none" dirty="0">
                <a:solidFill>
                  <a:schemeClr val="dk1"/>
                </a:solidFill>
                <a:latin typeface="Calibri"/>
                <a:ea typeface="Calibri"/>
                <a:cs typeface="Calibri"/>
                <a:sym typeface="Calibri"/>
              </a:rPr>
              <a:t>, provided by the American NCEP</a:t>
            </a:r>
            <a:endParaRPr sz="18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90522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44">
          <a:extLst>
            <a:ext uri="{FF2B5EF4-FFF2-40B4-BE49-F238E27FC236}">
              <a16:creationId xmlns:a16="http://schemas.microsoft.com/office/drawing/2014/main" id="{AAD2797C-9EF6-603C-FD13-38820F1E72F2}"/>
            </a:ext>
          </a:extLst>
        </p:cNvPr>
        <p:cNvGrpSpPr/>
        <p:nvPr/>
      </p:nvGrpSpPr>
      <p:grpSpPr>
        <a:xfrm>
          <a:off x="0" y="0"/>
          <a:ext cx="0" cy="0"/>
          <a:chOff x="0" y="0"/>
          <a:chExt cx="0" cy="0"/>
        </a:xfrm>
      </p:grpSpPr>
      <p:pic>
        <p:nvPicPr>
          <p:cNvPr id="445" name="Google Shape;445;g30fbeb4c427_0_83">
            <a:extLst>
              <a:ext uri="{FF2B5EF4-FFF2-40B4-BE49-F238E27FC236}">
                <a16:creationId xmlns:a16="http://schemas.microsoft.com/office/drawing/2014/main" id="{A8D11DEA-A33D-84A0-9A4A-0451277334D6}"/>
              </a:ext>
            </a:extLst>
          </p:cNvPr>
          <p:cNvPicPr preferRelativeResize="0"/>
          <p:nvPr/>
        </p:nvPicPr>
        <p:blipFill rotWithShape="1">
          <a:blip r:embed="rId3">
            <a:alphaModFix/>
          </a:blip>
          <a:srcRect/>
          <a:stretch/>
        </p:blipFill>
        <p:spPr>
          <a:xfrm>
            <a:off x="280671" y="2191858"/>
            <a:ext cx="2350534" cy="4091841"/>
          </a:xfrm>
          <a:prstGeom prst="rect">
            <a:avLst/>
          </a:prstGeom>
          <a:noFill/>
          <a:ln>
            <a:noFill/>
          </a:ln>
          <a:effectLst>
            <a:outerShdw blurRad="292100" dist="139700" dir="2700000" algn="tl" rotWithShape="0">
              <a:srgbClr val="333333">
                <a:alpha val="63921"/>
              </a:srgbClr>
            </a:outerShdw>
          </a:effectLst>
        </p:spPr>
      </p:pic>
      <p:sp>
        <p:nvSpPr>
          <p:cNvPr id="446" name="Google Shape;446;g30fbeb4c427_0_83">
            <a:extLst>
              <a:ext uri="{FF2B5EF4-FFF2-40B4-BE49-F238E27FC236}">
                <a16:creationId xmlns:a16="http://schemas.microsoft.com/office/drawing/2014/main" id="{34C0D1E7-A7C8-8391-7142-F73632945766}"/>
              </a:ext>
            </a:extLst>
          </p:cNvPr>
          <p:cNvSpPr/>
          <p:nvPr/>
        </p:nvSpPr>
        <p:spPr>
          <a:xfrm>
            <a:off x="390772" y="1494716"/>
            <a:ext cx="2183400" cy="630300"/>
          </a:xfrm>
          <a:prstGeom prst="roundRect">
            <a:avLst>
              <a:gd name="adj" fmla="val 16667"/>
            </a:avLst>
          </a:prstGeom>
          <a:solidFill>
            <a:srgbClr val="FFC000"/>
          </a:solidFill>
          <a:ln w="1905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47" name="Google Shape;447;g30fbeb4c427_0_83">
            <a:extLst>
              <a:ext uri="{FF2B5EF4-FFF2-40B4-BE49-F238E27FC236}">
                <a16:creationId xmlns:a16="http://schemas.microsoft.com/office/drawing/2014/main" id="{42ACE6D8-2979-A832-DF2A-2EFAF5BF992F}"/>
              </a:ext>
            </a:extLst>
          </p:cNvPr>
          <p:cNvSpPr txBox="1"/>
          <p:nvPr/>
        </p:nvSpPr>
        <p:spPr>
          <a:xfrm>
            <a:off x="390772" y="1496773"/>
            <a:ext cx="2183400" cy="313200"/>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1" i="0" u="none" strike="noStrike" cap="none">
                <a:solidFill>
                  <a:srgbClr val="0075A2"/>
                </a:solidFill>
                <a:latin typeface="Calibri"/>
                <a:ea typeface="Calibri"/>
                <a:cs typeface="Calibri"/>
                <a:sym typeface="Calibri"/>
              </a:rPr>
              <a:t>Shire River Catchment Hydrological Model</a:t>
            </a:r>
            <a:endParaRPr sz="1600" b="1" i="0" u="none" strike="noStrike" cap="none">
              <a:solidFill>
                <a:srgbClr val="0075A2"/>
              </a:solidFill>
              <a:latin typeface="Arial"/>
              <a:ea typeface="Arial"/>
              <a:cs typeface="Arial"/>
              <a:sym typeface="Arial"/>
            </a:endParaRPr>
          </a:p>
        </p:txBody>
      </p:sp>
      <p:sp>
        <p:nvSpPr>
          <p:cNvPr id="448" name="Google Shape;448;g30fbeb4c427_0_83">
            <a:extLst>
              <a:ext uri="{FF2B5EF4-FFF2-40B4-BE49-F238E27FC236}">
                <a16:creationId xmlns:a16="http://schemas.microsoft.com/office/drawing/2014/main" id="{25896B44-5BD9-3C56-646F-AB93A7A4C260}"/>
              </a:ext>
            </a:extLst>
          </p:cNvPr>
          <p:cNvSpPr txBox="1"/>
          <p:nvPr/>
        </p:nvSpPr>
        <p:spPr>
          <a:xfrm>
            <a:off x="2964157" y="1494716"/>
            <a:ext cx="8947200" cy="1228800"/>
          </a:xfrm>
          <a:prstGeom prst="rect">
            <a:avLst/>
          </a:prstGeom>
          <a:noFill/>
          <a:ln>
            <a:noFill/>
          </a:ln>
        </p:spPr>
        <p:txBody>
          <a:bodyPr spcFirstLastPara="1" wrap="square" lIns="90000" tIns="45000" rIns="90000" bIns="45000" anchor="t" anchorCtr="0">
            <a:noAutofit/>
          </a:bodyPr>
          <a:lstStyle/>
          <a:p>
            <a:pPr marL="0" marR="0" lvl="0" indent="0" algn="just" rtl="0">
              <a:lnSpc>
                <a:spcPct val="100000"/>
              </a:lnSpc>
              <a:spcBef>
                <a:spcPts val="0"/>
              </a:spcBef>
              <a:spcAft>
                <a:spcPts val="0"/>
              </a:spcAft>
              <a:buClr>
                <a:srgbClr val="000000"/>
              </a:buClr>
              <a:buSzPts val="1800"/>
              <a:buFont typeface="Arial"/>
              <a:buNone/>
            </a:pPr>
            <a:r>
              <a:rPr lang="en-GB" sz="1800" b="0" i="0" u="none" strike="noStrike" cap="none" dirty="0">
                <a:solidFill>
                  <a:schemeClr val="dk1"/>
                </a:solidFill>
                <a:latin typeface="Calibri"/>
                <a:ea typeface="Calibri"/>
                <a:cs typeface="Calibri"/>
                <a:sym typeface="Calibri"/>
              </a:rPr>
              <a:t>The hydrological analysis is performed with the HEC-HMS software, that was </a:t>
            </a:r>
            <a:r>
              <a:rPr lang="en-GB" sz="1800" b="1" i="0" u="none" strike="noStrike" cap="none" dirty="0">
                <a:solidFill>
                  <a:schemeClr val="dk1"/>
                </a:solidFill>
                <a:latin typeface="Calibri"/>
                <a:ea typeface="Calibri"/>
                <a:cs typeface="Calibri"/>
                <a:sym typeface="Calibri"/>
              </a:rPr>
              <a:t>calibrated</a:t>
            </a:r>
            <a:r>
              <a:rPr lang="en-GB" sz="1800" b="0" i="0" u="none" strike="noStrike" cap="none" dirty="0">
                <a:solidFill>
                  <a:schemeClr val="dk1"/>
                </a:solidFill>
                <a:latin typeface="Calibri"/>
                <a:ea typeface="Calibri"/>
                <a:cs typeface="Calibri"/>
                <a:sym typeface="Calibri"/>
              </a:rPr>
              <a:t> with </a:t>
            </a:r>
            <a:r>
              <a:rPr lang="en-GB" sz="1800" b="1" i="0" u="none" strike="noStrike" cap="none" dirty="0">
                <a:solidFill>
                  <a:schemeClr val="dk1"/>
                </a:solidFill>
                <a:latin typeface="Calibri"/>
                <a:ea typeface="Calibri"/>
                <a:cs typeface="Calibri"/>
                <a:sym typeface="Calibri"/>
              </a:rPr>
              <a:t>historical daily flow data </a:t>
            </a:r>
            <a:r>
              <a:rPr lang="en-GB" sz="1800" i="0" u="none" strike="noStrike" cap="none" dirty="0">
                <a:solidFill>
                  <a:schemeClr val="dk1"/>
                </a:solidFill>
                <a:latin typeface="Calibri"/>
                <a:ea typeface="Calibri"/>
                <a:cs typeface="Calibri"/>
                <a:sym typeface="Calibri"/>
              </a:rPr>
              <a:t>recorded </a:t>
            </a:r>
            <a:r>
              <a:rPr lang="en-GB" sz="1800" b="0" i="0" u="none" strike="noStrike" cap="none" dirty="0">
                <a:solidFill>
                  <a:schemeClr val="dk1"/>
                </a:solidFill>
                <a:latin typeface="Calibri"/>
                <a:ea typeface="Calibri"/>
                <a:cs typeface="Calibri"/>
                <a:sym typeface="Calibri"/>
              </a:rPr>
              <a:t>at </a:t>
            </a:r>
            <a:r>
              <a:rPr lang="en-GB" sz="1800" b="1" i="0" u="none" strike="noStrike" cap="none" dirty="0">
                <a:solidFill>
                  <a:schemeClr val="dk1"/>
                </a:solidFill>
                <a:latin typeface="Calibri"/>
                <a:ea typeface="Calibri"/>
                <a:cs typeface="Calibri"/>
                <a:sym typeface="Calibri"/>
              </a:rPr>
              <a:t>Balaka, Chikwawa and </a:t>
            </a:r>
            <a:r>
              <a:rPr lang="en-GB" sz="1800" b="1" i="0" u="none" strike="noStrike" cap="none" dirty="0" err="1">
                <a:solidFill>
                  <a:schemeClr val="dk1"/>
                </a:solidFill>
                <a:latin typeface="Calibri"/>
                <a:ea typeface="Calibri"/>
                <a:cs typeface="Calibri"/>
                <a:sym typeface="Calibri"/>
              </a:rPr>
              <a:t>Chiromo</a:t>
            </a:r>
            <a:r>
              <a:rPr lang="en-GB" sz="1800" b="1" i="0" u="none" strike="noStrike" cap="none" dirty="0">
                <a:solidFill>
                  <a:schemeClr val="dk1"/>
                </a:solidFill>
                <a:latin typeface="Calibri"/>
                <a:ea typeface="Calibri"/>
                <a:cs typeface="Calibri"/>
                <a:sym typeface="Calibri"/>
              </a:rPr>
              <a:t> gauging stations</a:t>
            </a:r>
            <a:r>
              <a:rPr lang="en-GB" sz="1800" b="0" i="0" u="none" strike="noStrike" cap="none" dirty="0">
                <a:solidFill>
                  <a:schemeClr val="dk1"/>
                </a:solidFill>
                <a:latin typeface="Calibri"/>
                <a:ea typeface="Calibri"/>
                <a:cs typeface="Calibri"/>
                <a:sym typeface="Calibri"/>
              </a:rPr>
              <a:t>. </a:t>
            </a:r>
            <a:endParaRPr sz="1800" b="0" i="0" u="none" strike="noStrike" cap="none" dirty="0">
              <a:solidFill>
                <a:schemeClr val="dk1"/>
              </a:solidFill>
              <a:latin typeface="Arial"/>
              <a:ea typeface="Arial"/>
              <a:cs typeface="Arial"/>
              <a:sym typeface="Arial"/>
            </a:endParaRPr>
          </a:p>
        </p:txBody>
      </p:sp>
      <p:sp>
        <p:nvSpPr>
          <p:cNvPr id="449" name="Google Shape;449;g30fbeb4c427_0_83">
            <a:extLst>
              <a:ext uri="{FF2B5EF4-FFF2-40B4-BE49-F238E27FC236}">
                <a16:creationId xmlns:a16="http://schemas.microsoft.com/office/drawing/2014/main" id="{66D117D8-F14E-43D9-7B31-76F71BA3D6E8}"/>
              </a:ext>
            </a:extLst>
          </p:cNvPr>
          <p:cNvSpPr txBox="1"/>
          <p:nvPr/>
        </p:nvSpPr>
        <p:spPr>
          <a:xfrm>
            <a:off x="1455938" y="249238"/>
            <a:ext cx="9072900" cy="776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70C0"/>
              </a:buClr>
              <a:buSzPts val="2800"/>
              <a:buFont typeface="Calibri"/>
              <a:buNone/>
            </a:pPr>
            <a:r>
              <a:rPr lang="en-GB" sz="2800" b="1" i="0" u="none" strike="noStrike" cap="none" dirty="0">
                <a:solidFill>
                  <a:srgbClr val="0070C0"/>
                </a:solidFill>
                <a:latin typeface="Calibri"/>
                <a:ea typeface="Calibri"/>
                <a:cs typeface="Calibri"/>
                <a:sym typeface="Calibri"/>
              </a:rPr>
              <a:t>HYDROLOGICAL MODEL</a:t>
            </a:r>
            <a:endParaRPr sz="1400" b="0" i="0" u="none" strike="noStrike" cap="none" dirty="0">
              <a:solidFill>
                <a:srgbClr val="000000"/>
              </a:solidFill>
              <a:latin typeface="Arial"/>
              <a:ea typeface="Arial"/>
              <a:cs typeface="Arial"/>
              <a:sym typeface="Arial"/>
            </a:endParaRPr>
          </a:p>
        </p:txBody>
      </p:sp>
      <p:pic>
        <p:nvPicPr>
          <p:cNvPr id="451" name="Google Shape;451;g30fbeb4c427_0_83">
            <a:extLst>
              <a:ext uri="{FF2B5EF4-FFF2-40B4-BE49-F238E27FC236}">
                <a16:creationId xmlns:a16="http://schemas.microsoft.com/office/drawing/2014/main" id="{67C13E29-2D53-33AD-F6F1-928EB845BE67}"/>
              </a:ext>
            </a:extLst>
          </p:cNvPr>
          <p:cNvPicPr preferRelativeResize="0"/>
          <p:nvPr/>
        </p:nvPicPr>
        <p:blipFill rotWithShape="1">
          <a:blip r:embed="rId4">
            <a:alphaModFix/>
          </a:blip>
          <a:srcRect/>
          <a:stretch/>
        </p:blipFill>
        <p:spPr>
          <a:xfrm>
            <a:off x="7504839" y="2545555"/>
            <a:ext cx="2569973" cy="3738142"/>
          </a:xfrm>
          <a:prstGeom prst="rect">
            <a:avLst/>
          </a:prstGeom>
          <a:noFill/>
          <a:ln>
            <a:noFill/>
          </a:ln>
        </p:spPr>
      </p:pic>
      <p:pic>
        <p:nvPicPr>
          <p:cNvPr id="452" name="Google Shape;452;g30fbeb4c427_0_83">
            <a:extLst>
              <a:ext uri="{FF2B5EF4-FFF2-40B4-BE49-F238E27FC236}">
                <a16:creationId xmlns:a16="http://schemas.microsoft.com/office/drawing/2014/main" id="{097ABC6B-0793-82A1-4429-8904927AD00D}"/>
              </a:ext>
            </a:extLst>
          </p:cNvPr>
          <p:cNvPicPr preferRelativeResize="0"/>
          <p:nvPr/>
        </p:nvPicPr>
        <p:blipFill rotWithShape="1">
          <a:blip r:embed="rId5">
            <a:alphaModFix/>
          </a:blip>
          <a:srcRect/>
          <a:stretch/>
        </p:blipFill>
        <p:spPr>
          <a:xfrm>
            <a:off x="10121125" y="2495084"/>
            <a:ext cx="1790205" cy="626393"/>
          </a:xfrm>
          <a:prstGeom prst="rect">
            <a:avLst/>
          </a:prstGeom>
          <a:noFill/>
          <a:ln>
            <a:noFill/>
          </a:ln>
        </p:spPr>
      </p:pic>
      <p:pic>
        <p:nvPicPr>
          <p:cNvPr id="453" name="Google Shape;453;g30fbeb4c427_0_83">
            <a:extLst>
              <a:ext uri="{FF2B5EF4-FFF2-40B4-BE49-F238E27FC236}">
                <a16:creationId xmlns:a16="http://schemas.microsoft.com/office/drawing/2014/main" id="{2F53567D-6ED0-2987-B6B0-28BB0D23AFDE}"/>
              </a:ext>
            </a:extLst>
          </p:cNvPr>
          <p:cNvPicPr preferRelativeResize="0"/>
          <p:nvPr/>
        </p:nvPicPr>
        <p:blipFill rotWithShape="1">
          <a:blip r:embed="rId6">
            <a:alphaModFix/>
          </a:blip>
          <a:srcRect/>
          <a:stretch/>
        </p:blipFill>
        <p:spPr>
          <a:xfrm>
            <a:off x="10121126" y="3274977"/>
            <a:ext cx="1790203" cy="600308"/>
          </a:xfrm>
          <a:prstGeom prst="rect">
            <a:avLst/>
          </a:prstGeom>
          <a:noFill/>
          <a:ln>
            <a:noFill/>
          </a:ln>
        </p:spPr>
      </p:pic>
      <p:pic>
        <p:nvPicPr>
          <p:cNvPr id="454" name="Google Shape;454;g30fbeb4c427_0_83">
            <a:extLst>
              <a:ext uri="{FF2B5EF4-FFF2-40B4-BE49-F238E27FC236}">
                <a16:creationId xmlns:a16="http://schemas.microsoft.com/office/drawing/2014/main" id="{E737AA73-EDA9-087E-4C8C-67FEA3B5C6C5}"/>
              </a:ext>
            </a:extLst>
          </p:cNvPr>
          <p:cNvPicPr preferRelativeResize="0"/>
          <p:nvPr/>
        </p:nvPicPr>
        <p:blipFill rotWithShape="1">
          <a:blip r:embed="rId7">
            <a:alphaModFix/>
          </a:blip>
          <a:srcRect/>
          <a:stretch/>
        </p:blipFill>
        <p:spPr>
          <a:xfrm>
            <a:off x="10121125" y="4010039"/>
            <a:ext cx="1790205" cy="627641"/>
          </a:xfrm>
          <a:prstGeom prst="rect">
            <a:avLst/>
          </a:prstGeom>
          <a:noFill/>
          <a:ln>
            <a:noFill/>
          </a:ln>
        </p:spPr>
      </p:pic>
      <p:pic>
        <p:nvPicPr>
          <p:cNvPr id="455" name="Google Shape;455;g30fbeb4c427_0_83">
            <a:extLst>
              <a:ext uri="{FF2B5EF4-FFF2-40B4-BE49-F238E27FC236}">
                <a16:creationId xmlns:a16="http://schemas.microsoft.com/office/drawing/2014/main" id="{7C6F9373-E09F-C408-BD2F-B4E2E0B3B06C}"/>
              </a:ext>
            </a:extLst>
          </p:cNvPr>
          <p:cNvPicPr preferRelativeResize="0"/>
          <p:nvPr/>
        </p:nvPicPr>
        <p:blipFill rotWithShape="1">
          <a:blip r:embed="rId8">
            <a:alphaModFix/>
          </a:blip>
          <a:srcRect/>
          <a:stretch/>
        </p:blipFill>
        <p:spPr>
          <a:xfrm>
            <a:off x="10121125" y="4742514"/>
            <a:ext cx="1790205" cy="615830"/>
          </a:xfrm>
          <a:prstGeom prst="rect">
            <a:avLst/>
          </a:prstGeom>
          <a:noFill/>
          <a:ln>
            <a:noFill/>
          </a:ln>
        </p:spPr>
      </p:pic>
      <p:pic>
        <p:nvPicPr>
          <p:cNvPr id="456" name="Google Shape;456;g30fbeb4c427_0_83">
            <a:extLst>
              <a:ext uri="{FF2B5EF4-FFF2-40B4-BE49-F238E27FC236}">
                <a16:creationId xmlns:a16="http://schemas.microsoft.com/office/drawing/2014/main" id="{37455BC7-9B08-90B9-16AC-B8B2E5AC65E4}"/>
              </a:ext>
            </a:extLst>
          </p:cNvPr>
          <p:cNvPicPr preferRelativeResize="0"/>
          <p:nvPr/>
        </p:nvPicPr>
        <p:blipFill rotWithShape="1">
          <a:blip r:embed="rId9">
            <a:alphaModFix/>
          </a:blip>
          <a:srcRect/>
          <a:stretch/>
        </p:blipFill>
        <p:spPr>
          <a:xfrm>
            <a:off x="10121126" y="5463178"/>
            <a:ext cx="1790205" cy="661984"/>
          </a:xfrm>
          <a:prstGeom prst="rect">
            <a:avLst/>
          </a:prstGeom>
          <a:noFill/>
          <a:ln>
            <a:noFill/>
          </a:ln>
        </p:spPr>
      </p:pic>
      <p:pic>
        <p:nvPicPr>
          <p:cNvPr id="5" name="Google Shape;450;g30fbeb4c427_0_83">
            <a:extLst>
              <a:ext uri="{FF2B5EF4-FFF2-40B4-BE49-F238E27FC236}">
                <a16:creationId xmlns:a16="http://schemas.microsoft.com/office/drawing/2014/main" id="{C90D05BB-5127-F21C-2840-B06BF4FD5186}"/>
              </a:ext>
            </a:extLst>
          </p:cNvPr>
          <p:cNvPicPr preferRelativeResize="0"/>
          <p:nvPr/>
        </p:nvPicPr>
        <p:blipFill rotWithShape="1">
          <a:blip r:embed="rId10">
            <a:alphaModFix/>
          </a:blip>
          <a:srcRect/>
          <a:stretch/>
        </p:blipFill>
        <p:spPr>
          <a:xfrm>
            <a:off x="2673945" y="2495084"/>
            <a:ext cx="4763812" cy="4007689"/>
          </a:xfrm>
          <a:prstGeom prst="rect">
            <a:avLst/>
          </a:prstGeom>
          <a:noFill/>
          <a:ln>
            <a:noFill/>
          </a:ln>
        </p:spPr>
      </p:pic>
    </p:spTree>
    <p:extLst>
      <p:ext uri="{BB962C8B-B14F-4D97-AF65-F5344CB8AC3E}">
        <p14:creationId xmlns:p14="http://schemas.microsoft.com/office/powerpoint/2010/main" val="2343888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2" name="Google Shape;510;g3160e7b287d_1_622">
            <a:extLst>
              <a:ext uri="{FF2B5EF4-FFF2-40B4-BE49-F238E27FC236}">
                <a16:creationId xmlns:a16="http://schemas.microsoft.com/office/drawing/2014/main" id="{58394827-269B-5973-5E6C-4468F8888FC1}"/>
              </a:ext>
            </a:extLst>
          </p:cNvPr>
          <p:cNvSpPr txBox="1"/>
          <p:nvPr/>
        </p:nvSpPr>
        <p:spPr>
          <a:xfrm>
            <a:off x="1455938" y="249238"/>
            <a:ext cx="9072900" cy="776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70C0"/>
              </a:buClr>
              <a:buSzPts val="2800"/>
              <a:buFont typeface="Calibri"/>
              <a:buNone/>
            </a:pPr>
            <a:r>
              <a:rPr lang="en-GB" sz="2800" b="1" dirty="0">
                <a:solidFill>
                  <a:srgbClr val="0070C0"/>
                </a:solidFill>
                <a:latin typeface="Calibri"/>
                <a:ea typeface="Calibri"/>
                <a:cs typeface="Calibri"/>
                <a:sym typeface="Calibri"/>
              </a:rPr>
              <a:t>HYDRAULIC MODEL</a:t>
            </a:r>
            <a:endParaRPr dirty="0"/>
          </a:p>
        </p:txBody>
      </p:sp>
      <p:sp>
        <p:nvSpPr>
          <p:cNvPr id="3" name="Google Shape;511;g3160e7b287d_1_622">
            <a:extLst>
              <a:ext uri="{FF2B5EF4-FFF2-40B4-BE49-F238E27FC236}">
                <a16:creationId xmlns:a16="http://schemas.microsoft.com/office/drawing/2014/main" id="{6081BA9D-9A4F-525A-A0ED-ABE01A455579}"/>
              </a:ext>
            </a:extLst>
          </p:cNvPr>
          <p:cNvSpPr txBox="1"/>
          <p:nvPr/>
        </p:nvSpPr>
        <p:spPr>
          <a:xfrm>
            <a:off x="4990190" y="1419060"/>
            <a:ext cx="2915700" cy="4755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1800" b="1">
                <a:solidFill>
                  <a:srgbClr val="0070C0"/>
                </a:solidFill>
                <a:latin typeface="Calibri"/>
                <a:ea typeface="Calibri"/>
                <a:cs typeface="Calibri"/>
                <a:sym typeface="Calibri"/>
              </a:rPr>
              <a:t>MODELLED AREAS</a:t>
            </a:r>
            <a:endParaRPr/>
          </a:p>
        </p:txBody>
      </p:sp>
      <p:pic>
        <p:nvPicPr>
          <p:cNvPr id="5" name="Google Shape;513;g3160e7b287d_1_622">
            <a:extLst>
              <a:ext uri="{FF2B5EF4-FFF2-40B4-BE49-F238E27FC236}">
                <a16:creationId xmlns:a16="http://schemas.microsoft.com/office/drawing/2014/main" id="{DEDCE190-8377-D455-03F7-CB4DF87DF479}"/>
              </a:ext>
            </a:extLst>
          </p:cNvPr>
          <p:cNvPicPr preferRelativeResize="0"/>
          <p:nvPr/>
        </p:nvPicPr>
        <p:blipFill rotWithShape="1">
          <a:blip r:embed="rId3">
            <a:alphaModFix/>
          </a:blip>
          <a:srcRect/>
          <a:stretch/>
        </p:blipFill>
        <p:spPr>
          <a:xfrm>
            <a:off x="8412606" y="1419060"/>
            <a:ext cx="3364272" cy="4865716"/>
          </a:xfrm>
          <a:prstGeom prst="rect">
            <a:avLst/>
          </a:prstGeom>
          <a:noFill/>
          <a:ln>
            <a:noFill/>
          </a:ln>
        </p:spPr>
      </p:pic>
      <p:graphicFrame>
        <p:nvGraphicFramePr>
          <p:cNvPr id="6" name="Google Shape;514;g3160e7b287d_1_622">
            <a:extLst>
              <a:ext uri="{FF2B5EF4-FFF2-40B4-BE49-F238E27FC236}">
                <a16:creationId xmlns:a16="http://schemas.microsoft.com/office/drawing/2014/main" id="{4F85DD52-F3E7-F9E8-4AFC-108597F9205E}"/>
              </a:ext>
            </a:extLst>
          </p:cNvPr>
          <p:cNvGraphicFramePr/>
          <p:nvPr>
            <p:extLst>
              <p:ext uri="{D42A27DB-BD31-4B8C-83A1-F6EECF244321}">
                <p14:modId xmlns:p14="http://schemas.microsoft.com/office/powerpoint/2010/main" val="3113516775"/>
              </p:ext>
            </p:extLst>
          </p:nvPr>
        </p:nvGraphicFramePr>
        <p:xfrm>
          <a:off x="4379384" y="1961909"/>
          <a:ext cx="3876174" cy="4246259"/>
        </p:xfrm>
        <a:graphic>
          <a:graphicData uri="http://schemas.openxmlformats.org/drawingml/2006/table">
            <a:tbl>
              <a:tblPr firstRow="1" firstCol="1" bandRow="1">
                <a:noFill/>
              </a:tblPr>
              <a:tblGrid>
                <a:gridCol w="330269">
                  <a:extLst>
                    <a:ext uri="{9D8B030D-6E8A-4147-A177-3AD203B41FA5}">
                      <a16:colId xmlns:a16="http://schemas.microsoft.com/office/drawing/2014/main" val="20000"/>
                    </a:ext>
                  </a:extLst>
                </a:gridCol>
                <a:gridCol w="1851767">
                  <a:extLst>
                    <a:ext uri="{9D8B030D-6E8A-4147-A177-3AD203B41FA5}">
                      <a16:colId xmlns:a16="http://schemas.microsoft.com/office/drawing/2014/main" val="20001"/>
                    </a:ext>
                  </a:extLst>
                </a:gridCol>
                <a:gridCol w="1694138">
                  <a:extLst>
                    <a:ext uri="{9D8B030D-6E8A-4147-A177-3AD203B41FA5}">
                      <a16:colId xmlns:a16="http://schemas.microsoft.com/office/drawing/2014/main" val="20002"/>
                    </a:ext>
                  </a:extLst>
                </a:gridCol>
              </a:tblGrid>
              <a:tr h="229528">
                <a:tc gridSpan="3">
                  <a:txBody>
                    <a:bodyPr/>
                    <a:lstStyle/>
                    <a:p>
                      <a:pPr marL="0" marR="0" lvl="0" indent="0" algn="ctr" rtl="0">
                        <a:lnSpc>
                          <a:spcPct val="115000"/>
                        </a:lnSpc>
                        <a:spcBef>
                          <a:spcPts val="0"/>
                        </a:spcBef>
                        <a:spcAft>
                          <a:spcPts val="0"/>
                        </a:spcAft>
                        <a:buNone/>
                      </a:pPr>
                      <a:r>
                        <a:rPr lang="en-GB" sz="1200" u="none" strike="noStrike" cap="none"/>
                        <a:t>Location of the flood investigation models</a:t>
                      </a:r>
                      <a:endParaRPr sz="1200" u="none" strike="noStrike" cap="none">
                        <a:latin typeface="Calibri"/>
                        <a:ea typeface="Calibri"/>
                        <a:cs typeface="Calibri"/>
                        <a:sym typeface="Calibri"/>
                      </a:endParaRPr>
                    </a:p>
                  </a:txBody>
                  <a:tcPr marL="68575" marR="68575"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36102">
                <a:tc>
                  <a:txBody>
                    <a:bodyPr/>
                    <a:lstStyle/>
                    <a:p>
                      <a:pPr marL="0" marR="0" lvl="0" indent="0" algn="ctr" rtl="0">
                        <a:lnSpc>
                          <a:spcPct val="115000"/>
                        </a:lnSpc>
                        <a:spcBef>
                          <a:spcPts val="0"/>
                        </a:spcBef>
                        <a:spcAft>
                          <a:spcPts val="0"/>
                        </a:spcAft>
                        <a:buNone/>
                      </a:pPr>
                      <a:r>
                        <a:rPr lang="en-GB" sz="1200" u="none" strike="noStrike" cap="none"/>
                        <a:t>N.</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a:t>Reference Location</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a:t>Base Dem Source</a:t>
                      </a:r>
                      <a:endParaRPr sz="1200" u="none" strike="noStrike" cap="none">
                        <a:latin typeface="Calibri"/>
                        <a:ea typeface="Calibri"/>
                        <a:cs typeface="Calibri"/>
                        <a:sym typeface="Calibri"/>
                      </a:endParaRPr>
                    </a:p>
                  </a:txBody>
                  <a:tcPr marL="68575" marR="68575" marT="0" marB="0" anchor="ctr"/>
                </a:tc>
                <a:extLst>
                  <a:ext uri="{0D108BD9-81ED-4DB2-BD59-A6C34878D82A}">
                    <a16:rowId xmlns:a16="http://schemas.microsoft.com/office/drawing/2014/main" val="10001"/>
                  </a:ext>
                </a:extLst>
              </a:tr>
              <a:tr h="275433">
                <a:tc>
                  <a:txBody>
                    <a:bodyPr/>
                    <a:lstStyle/>
                    <a:p>
                      <a:pPr marL="0" marR="0" lvl="0" indent="0" algn="ctr" rtl="0">
                        <a:lnSpc>
                          <a:spcPct val="115000"/>
                        </a:lnSpc>
                        <a:spcBef>
                          <a:spcPts val="0"/>
                        </a:spcBef>
                        <a:spcAft>
                          <a:spcPts val="0"/>
                        </a:spcAft>
                        <a:buNone/>
                      </a:pPr>
                      <a:r>
                        <a:rPr lang="en-GB" sz="1200" u="none" strike="noStrike" cap="none"/>
                        <a:t>1</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dirty="0" err="1"/>
                        <a:t>Chickwawa</a:t>
                      </a:r>
                      <a:endParaRPr sz="1200" u="none" strike="noStrike" cap="none" dirty="0">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a:t>Lidar</a:t>
                      </a:r>
                      <a:endParaRPr sz="1200" u="none" strike="noStrike" cap="none">
                        <a:latin typeface="Calibri"/>
                        <a:ea typeface="Calibri"/>
                        <a:cs typeface="Calibri"/>
                        <a:sym typeface="Calibri"/>
                      </a:endParaRPr>
                    </a:p>
                  </a:txBody>
                  <a:tcPr marL="68575" marR="68575" marT="0" marB="0" anchor="ctr"/>
                </a:tc>
                <a:extLst>
                  <a:ext uri="{0D108BD9-81ED-4DB2-BD59-A6C34878D82A}">
                    <a16:rowId xmlns:a16="http://schemas.microsoft.com/office/drawing/2014/main" val="10002"/>
                  </a:ext>
                </a:extLst>
              </a:tr>
              <a:tr h="275433">
                <a:tc>
                  <a:txBody>
                    <a:bodyPr/>
                    <a:lstStyle/>
                    <a:p>
                      <a:pPr marL="0" marR="0" lvl="0" indent="0" algn="ctr" rtl="0">
                        <a:lnSpc>
                          <a:spcPct val="115000"/>
                        </a:lnSpc>
                        <a:spcBef>
                          <a:spcPts val="0"/>
                        </a:spcBef>
                        <a:spcAft>
                          <a:spcPts val="0"/>
                        </a:spcAft>
                        <a:buNone/>
                      </a:pPr>
                      <a:r>
                        <a:rPr lang="en-GB" sz="1200" u="none" strike="noStrike" cap="none"/>
                        <a:t>2</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a:t>Alimenda</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a:t>Lidar</a:t>
                      </a:r>
                      <a:endParaRPr sz="1200" u="none" strike="noStrike" cap="none">
                        <a:latin typeface="Calibri"/>
                        <a:ea typeface="Calibri"/>
                        <a:cs typeface="Calibri"/>
                        <a:sym typeface="Calibri"/>
                      </a:endParaRPr>
                    </a:p>
                  </a:txBody>
                  <a:tcPr marL="68575" marR="68575" marT="0" marB="0" anchor="ctr"/>
                </a:tc>
                <a:extLst>
                  <a:ext uri="{0D108BD9-81ED-4DB2-BD59-A6C34878D82A}">
                    <a16:rowId xmlns:a16="http://schemas.microsoft.com/office/drawing/2014/main" val="10003"/>
                  </a:ext>
                </a:extLst>
              </a:tr>
              <a:tr h="275433">
                <a:tc>
                  <a:txBody>
                    <a:bodyPr/>
                    <a:lstStyle/>
                    <a:p>
                      <a:pPr marL="0" marR="0" lvl="0" indent="0" algn="ctr" rtl="0">
                        <a:lnSpc>
                          <a:spcPct val="115000"/>
                        </a:lnSpc>
                        <a:spcBef>
                          <a:spcPts val="0"/>
                        </a:spcBef>
                        <a:spcAft>
                          <a:spcPts val="0"/>
                        </a:spcAft>
                        <a:buNone/>
                      </a:pPr>
                      <a:r>
                        <a:rPr lang="en-GB" sz="1200" u="none" strike="noStrike" cap="none"/>
                        <a:t>3</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a:t>East Nkate</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a:t>Lidar +SRTM</a:t>
                      </a:r>
                      <a:endParaRPr sz="1200" u="none" strike="noStrike" cap="none">
                        <a:latin typeface="Calibri"/>
                        <a:ea typeface="Calibri"/>
                        <a:cs typeface="Calibri"/>
                        <a:sym typeface="Calibri"/>
                      </a:endParaRPr>
                    </a:p>
                  </a:txBody>
                  <a:tcPr marL="68575" marR="68575" marT="0" marB="0" anchor="ctr"/>
                </a:tc>
                <a:extLst>
                  <a:ext uri="{0D108BD9-81ED-4DB2-BD59-A6C34878D82A}">
                    <a16:rowId xmlns:a16="http://schemas.microsoft.com/office/drawing/2014/main" val="10004"/>
                  </a:ext>
                </a:extLst>
              </a:tr>
              <a:tr h="275433">
                <a:tc>
                  <a:txBody>
                    <a:bodyPr/>
                    <a:lstStyle/>
                    <a:p>
                      <a:pPr marL="0" marR="0" lvl="0" indent="0" algn="ctr" rtl="0">
                        <a:lnSpc>
                          <a:spcPct val="115000"/>
                        </a:lnSpc>
                        <a:spcBef>
                          <a:spcPts val="0"/>
                        </a:spcBef>
                        <a:spcAft>
                          <a:spcPts val="0"/>
                        </a:spcAft>
                        <a:buNone/>
                      </a:pPr>
                      <a:r>
                        <a:rPr lang="en-GB" sz="1200" u="none" strike="noStrike" cap="none"/>
                        <a:t>4</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a:t>Jombo</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a:t>Lidar</a:t>
                      </a:r>
                      <a:endParaRPr sz="1200" u="none" strike="noStrike" cap="none">
                        <a:latin typeface="Calibri"/>
                        <a:ea typeface="Calibri"/>
                        <a:cs typeface="Calibri"/>
                        <a:sym typeface="Calibri"/>
                      </a:endParaRPr>
                    </a:p>
                  </a:txBody>
                  <a:tcPr marL="68575" marR="68575" marT="0" marB="0" anchor="ctr"/>
                </a:tc>
                <a:extLst>
                  <a:ext uri="{0D108BD9-81ED-4DB2-BD59-A6C34878D82A}">
                    <a16:rowId xmlns:a16="http://schemas.microsoft.com/office/drawing/2014/main" val="10005"/>
                  </a:ext>
                </a:extLst>
              </a:tr>
              <a:tr h="275433">
                <a:tc>
                  <a:txBody>
                    <a:bodyPr/>
                    <a:lstStyle/>
                    <a:p>
                      <a:pPr marL="0" marR="0" lvl="0" indent="0" algn="ctr" rtl="0">
                        <a:lnSpc>
                          <a:spcPct val="115000"/>
                        </a:lnSpc>
                        <a:spcBef>
                          <a:spcPts val="0"/>
                        </a:spcBef>
                        <a:spcAft>
                          <a:spcPts val="0"/>
                        </a:spcAft>
                        <a:buNone/>
                      </a:pPr>
                      <a:r>
                        <a:rPr lang="en-GB" sz="1200" u="none" strike="noStrike" cap="none"/>
                        <a:t>5</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a:t>Goma</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a:t>Lidar</a:t>
                      </a:r>
                      <a:endParaRPr sz="1200" u="none" strike="noStrike" cap="none">
                        <a:latin typeface="Calibri"/>
                        <a:ea typeface="Calibri"/>
                        <a:cs typeface="Calibri"/>
                        <a:sym typeface="Calibri"/>
                      </a:endParaRPr>
                    </a:p>
                  </a:txBody>
                  <a:tcPr marL="68575" marR="68575" marT="0" marB="0" anchor="ctr"/>
                </a:tc>
                <a:extLst>
                  <a:ext uri="{0D108BD9-81ED-4DB2-BD59-A6C34878D82A}">
                    <a16:rowId xmlns:a16="http://schemas.microsoft.com/office/drawing/2014/main" val="10006"/>
                  </a:ext>
                </a:extLst>
              </a:tr>
              <a:tr h="275433">
                <a:tc>
                  <a:txBody>
                    <a:bodyPr/>
                    <a:lstStyle/>
                    <a:p>
                      <a:pPr marL="0" marR="0" lvl="0" indent="0" algn="ctr" rtl="0">
                        <a:lnSpc>
                          <a:spcPct val="115000"/>
                        </a:lnSpc>
                        <a:spcBef>
                          <a:spcPts val="0"/>
                        </a:spcBef>
                        <a:spcAft>
                          <a:spcPts val="0"/>
                        </a:spcAft>
                        <a:buNone/>
                      </a:pPr>
                      <a:r>
                        <a:rPr lang="en-GB" sz="1200" u="none" strike="noStrike" cap="none"/>
                        <a:t>6</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a:t>Thudzu</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a:t>Lidar</a:t>
                      </a:r>
                      <a:endParaRPr sz="1200" u="none" strike="noStrike" cap="none">
                        <a:latin typeface="Calibri"/>
                        <a:ea typeface="Calibri"/>
                        <a:cs typeface="Calibri"/>
                        <a:sym typeface="Calibri"/>
                      </a:endParaRPr>
                    </a:p>
                  </a:txBody>
                  <a:tcPr marL="68575" marR="68575" marT="0" marB="0" anchor="ctr"/>
                </a:tc>
                <a:extLst>
                  <a:ext uri="{0D108BD9-81ED-4DB2-BD59-A6C34878D82A}">
                    <a16:rowId xmlns:a16="http://schemas.microsoft.com/office/drawing/2014/main" val="10007"/>
                  </a:ext>
                </a:extLst>
              </a:tr>
              <a:tr h="275433">
                <a:tc>
                  <a:txBody>
                    <a:bodyPr/>
                    <a:lstStyle/>
                    <a:p>
                      <a:pPr marL="0" marR="0" lvl="0" indent="0" algn="ctr" rtl="0">
                        <a:lnSpc>
                          <a:spcPct val="115000"/>
                        </a:lnSpc>
                        <a:spcBef>
                          <a:spcPts val="0"/>
                        </a:spcBef>
                        <a:spcAft>
                          <a:spcPts val="0"/>
                        </a:spcAft>
                        <a:buNone/>
                      </a:pPr>
                      <a:r>
                        <a:rPr lang="en-GB" sz="1200" u="none" strike="noStrike" cap="none"/>
                        <a:t>7</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a:t>Chiromo</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a:t>Lidar +SRTM</a:t>
                      </a:r>
                      <a:endParaRPr sz="1200" u="none" strike="noStrike" cap="none">
                        <a:latin typeface="Calibri"/>
                        <a:ea typeface="Calibri"/>
                        <a:cs typeface="Calibri"/>
                        <a:sym typeface="Calibri"/>
                      </a:endParaRPr>
                    </a:p>
                  </a:txBody>
                  <a:tcPr marL="68575" marR="68575" marT="0" marB="0" anchor="ctr"/>
                </a:tc>
                <a:extLst>
                  <a:ext uri="{0D108BD9-81ED-4DB2-BD59-A6C34878D82A}">
                    <a16:rowId xmlns:a16="http://schemas.microsoft.com/office/drawing/2014/main" val="10008"/>
                  </a:ext>
                </a:extLst>
              </a:tr>
              <a:tr h="275433">
                <a:tc>
                  <a:txBody>
                    <a:bodyPr/>
                    <a:lstStyle/>
                    <a:p>
                      <a:pPr marL="0" marR="0" lvl="0" indent="0" algn="ctr" rtl="0">
                        <a:lnSpc>
                          <a:spcPct val="115000"/>
                        </a:lnSpc>
                        <a:spcBef>
                          <a:spcPts val="0"/>
                        </a:spcBef>
                        <a:spcAft>
                          <a:spcPts val="0"/>
                        </a:spcAft>
                        <a:buNone/>
                      </a:pPr>
                      <a:r>
                        <a:rPr lang="en-GB" sz="1200" u="none" strike="noStrike" cap="none"/>
                        <a:t>8</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a:t>Makwalo</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a:t>Lidar +SRTM</a:t>
                      </a:r>
                      <a:endParaRPr sz="1200" u="none" strike="noStrike" cap="none">
                        <a:latin typeface="Calibri"/>
                        <a:ea typeface="Calibri"/>
                        <a:cs typeface="Calibri"/>
                        <a:sym typeface="Calibri"/>
                      </a:endParaRPr>
                    </a:p>
                  </a:txBody>
                  <a:tcPr marL="68575" marR="68575" marT="0" marB="0" anchor="ctr"/>
                </a:tc>
                <a:extLst>
                  <a:ext uri="{0D108BD9-81ED-4DB2-BD59-A6C34878D82A}">
                    <a16:rowId xmlns:a16="http://schemas.microsoft.com/office/drawing/2014/main" val="10009"/>
                  </a:ext>
                </a:extLst>
              </a:tr>
              <a:tr h="275433">
                <a:tc>
                  <a:txBody>
                    <a:bodyPr/>
                    <a:lstStyle/>
                    <a:p>
                      <a:pPr marL="0" marR="0" lvl="0" indent="0" algn="ctr" rtl="0">
                        <a:lnSpc>
                          <a:spcPct val="115000"/>
                        </a:lnSpc>
                        <a:spcBef>
                          <a:spcPts val="0"/>
                        </a:spcBef>
                        <a:spcAft>
                          <a:spcPts val="0"/>
                        </a:spcAft>
                        <a:buNone/>
                      </a:pPr>
                      <a:r>
                        <a:rPr lang="en-GB" sz="1200" u="none" strike="noStrike" cap="none"/>
                        <a:t>9</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a:t>Tengani</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a:t>Lidar +SRTM</a:t>
                      </a:r>
                      <a:endParaRPr sz="1200" u="none" strike="noStrike" cap="none">
                        <a:latin typeface="Calibri"/>
                        <a:ea typeface="Calibri"/>
                        <a:cs typeface="Calibri"/>
                        <a:sym typeface="Calibri"/>
                      </a:endParaRPr>
                    </a:p>
                  </a:txBody>
                  <a:tcPr marL="68575" marR="68575" marT="0" marB="0" anchor="ctr"/>
                </a:tc>
                <a:extLst>
                  <a:ext uri="{0D108BD9-81ED-4DB2-BD59-A6C34878D82A}">
                    <a16:rowId xmlns:a16="http://schemas.microsoft.com/office/drawing/2014/main" val="10010"/>
                  </a:ext>
                </a:extLst>
              </a:tr>
              <a:tr h="275433">
                <a:tc>
                  <a:txBody>
                    <a:bodyPr/>
                    <a:lstStyle/>
                    <a:p>
                      <a:pPr marL="0" marR="0" lvl="0" indent="0" algn="ctr" rtl="0">
                        <a:lnSpc>
                          <a:spcPct val="115000"/>
                        </a:lnSpc>
                        <a:spcBef>
                          <a:spcPts val="0"/>
                        </a:spcBef>
                        <a:spcAft>
                          <a:spcPts val="0"/>
                        </a:spcAft>
                        <a:buNone/>
                      </a:pPr>
                      <a:r>
                        <a:rPr lang="en-GB" sz="1200" u="none" strike="noStrike" cap="none"/>
                        <a:t>10</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a:t>Nsanje</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a:t>Lidar +SRTM</a:t>
                      </a:r>
                      <a:endParaRPr sz="1200" u="none" strike="noStrike" cap="none">
                        <a:latin typeface="Calibri"/>
                        <a:ea typeface="Calibri"/>
                        <a:cs typeface="Calibri"/>
                        <a:sym typeface="Calibri"/>
                      </a:endParaRPr>
                    </a:p>
                  </a:txBody>
                  <a:tcPr marL="68575" marR="68575" marT="0" marB="0" anchor="ctr"/>
                </a:tc>
                <a:extLst>
                  <a:ext uri="{0D108BD9-81ED-4DB2-BD59-A6C34878D82A}">
                    <a16:rowId xmlns:a16="http://schemas.microsoft.com/office/drawing/2014/main" val="10011"/>
                  </a:ext>
                </a:extLst>
              </a:tr>
              <a:tr h="275433">
                <a:tc>
                  <a:txBody>
                    <a:bodyPr/>
                    <a:lstStyle/>
                    <a:p>
                      <a:pPr marL="0" marR="0" lvl="0" indent="0" algn="ctr" rtl="0">
                        <a:lnSpc>
                          <a:spcPct val="115000"/>
                        </a:lnSpc>
                        <a:spcBef>
                          <a:spcPts val="0"/>
                        </a:spcBef>
                        <a:spcAft>
                          <a:spcPts val="0"/>
                        </a:spcAft>
                        <a:buNone/>
                      </a:pPr>
                      <a:r>
                        <a:rPr lang="en-GB" sz="1200" u="none" strike="noStrike" cap="none"/>
                        <a:t>11</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a:t>Kampata</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a:t>Lidar +SRTM</a:t>
                      </a:r>
                      <a:endParaRPr sz="1200" u="none" strike="noStrike" cap="none">
                        <a:latin typeface="Calibri"/>
                        <a:ea typeface="Calibri"/>
                        <a:cs typeface="Calibri"/>
                        <a:sym typeface="Calibri"/>
                      </a:endParaRPr>
                    </a:p>
                  </a:txBody>
                  <a:tcPr marL="68575" marR="68575" marT="0" marB="0" anchor="ctr"/>
                </a:tc>
                <a:extLst>
                  <a:ext uri="{0D108BD9-81ED-4DB2-BD59-A6C34878D82A}">
                    <a16:rowId xmlns:a16="http://schemas.microsoft.com/office/drawing/2014/main" val="10012"/>
                  </a:ext>
                </a:extLst>
              </a:tr>
              <a:tr h="275433">
                <a:tc>
                  <a:txBody>
                    <a:bodyPr/>
                    <a:lstStyle/>
                    <a:p>
                      <a:pPr marL="0" marR="0" lvl="0" indent="0" algn="ctr" rtl="0">
                        <a:lnSpc>
                          <a:spcPct val="115000"/>
                        </a:lnSpc>
                        <a:spcBef>
                          <a:spcPts val="0"/>
                        </a:spcBef>
                        <a:spcAft>
                          <a:spcPts val="0"/>
                        </a:spcAft>
                        <a:buNone/>
                      </a:pPr>
                      <a:r>
                        <a:rPr lang="en-GB" sz="1200" u="none" strike="noStrike" cap="none"/>
                        <a:t>12</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a:t>Balajka </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a:t>SRTM</a:t>
                      </a:r>
                      <a:endParaRPr sz="1200" u="none" strike="noStrike" cap="none">
                        <a:latin typeface="Calibri"/>
                        <a:ea typeface="Calibri"/>
                        <a:cs typeface="Calibri"/>
                        <a:sym typeface="Calibri"/>
                      </a:endParaRPr>
                    </a:p>
                  </a:txBody>
                  <a:tcPr marL="68575" marR="68575" marT="0" marB="0" anchor="ctr"/>
                </a:tc>
                <a:extLst>
                  <a:ext uri="{0D108BD9-81ED-4DB2-BD59-A6C34878D82A}">
                    <a16:rowId xmlns:a16="http://schemas.microsoft.com/office/drawing/2014/main" val="10013"/>
                  </a:ext>
                </a:extLst>
              </a:tr>
              <a:tr h="275433">
                <a:tc>
                  <a:txBody>
                    <a:bodyPr/>
                    <a:lstStyle/>
                    <a:p>
                      <a:pPr marL="0" marR="0" lvl="0" indent="0" algn="ctr" rtl="0">
                        <a:lnSpc>
                          <a:spcPct val="115000"/>
                        </a:lnSpc>
                        <a:spcBef>
                          <a:spcPts val="0"/>
                        </a:spcBef>
                        <a:spcAft>
                          <a:spcPts val="0"/>
                        </a:spcAft>
                        <a:buNone/>
                      </a:pPr>
                      <a:r>
                        <a:rPr lang="en-GB" sz="1200" u="none" strike="noStrike" cap="none"/>
                        <a:t>13</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a:t>Thundu</a:t>
                      </a:r>
                      <a:endParaRPr sz="1200" u="none" strike="noStrike" cap="none">
                        <a:latin typeface="Calibri"/>
                        <a:ea typeface="Calibri"/>
                        <a:cs typeface="Calibri"/>
                        <a:sym typeface="Calibri"/>
                      </a:endParaRPr>
                    </a:p>
                  </a:txBody>
                  <a:tcPr marL="68575" marR="68575" marT="0" marB="0" anchor="ctr"/>
                </a:tc>
                <a:tc>
                  <a:txBody>
                    <a:bodyPr/>
                    <a:lstStyle/>
                    <a:p>
                      <a:pPr marL="0" marR="0" lvl="0" indent="0" algn="ctr" rtl="0">
                        <a:lnSpc>
                          <a:spcPct val="115000"/>
                        </a:lnSpc>
                        <a:spcBef>
                          <a:spcPts val="0"/>
                        </a:spcBef>
                        <a:spcAft>
                          <a:spcPts val="0"/>
                        </a:spcAft>
                        <a:buNone/>
                      </a:pPr>
                      <a:r>
                        <a:rPr lang="en-GB" sz="1200" u="none" strike="noStrike" cap="none" dirty="0"/>
                        <a:t>SRTM</a:t>
                      </a:r>
                      <a:endParaRPr sz="1200" u="none" strike="noStrike" cap="none" dirty="0">
                        <a:latin typeface="Calibri"/>
                        <a:ea typeface="Calibri"/>
                        <a:cs typeface="Calibri"/>
                        <a:sym typeface="Calibri"/>
                      </a:endParaRPr>
                    </a:p>
                  </a:txBody>
                  <a:tcPr marL="68575" marR="68575" marT="0" marB="0" anchor="ctr"/>
                </a:tc>
                <a:extLst>
                  <a:ext uri="{0D108BD9-81ED-4DB2-BD59-A6C34878D82A}">
                    <a16:rowId xmlns:a16="http://schemas.microsoft.com/office/drawing/2014/main" val="10014"/>
                  </a:ext>
                </a:extLst>
              </a:tr>
            </a:tbl>
          </a:graphicData>
        </a:graphic>
      </p:graphicFrame>
      <p:sp>
        <p:nvSpPr>
          <p:cNvPr id="7" name="Google Shape;478;g30fbeb4c427_0_98">
            <a:extLst>
              <a:ext uri="{FF2B5EF4-FFF2-40B4-BE49-F238E27FC236}">
                <a16:creationId xmlns:a16="http://schemas.microsoft.com/office/drawing/2014/main" id="{E78E0AB9-BE3B-4CC9-D09A-B6F2091ED8D1}"/>
              </a:ext>
            </a:extLst>
          </p:cNvPr>
          <p:cNvSpPr txBox="1"/>
          <p:nvPr/>
        </p:nvSpPr>
        <p:spPr>
          <a:xfrm>
            <a:off x="486770" y="1419060"/>
            <a:ext cx="3892613" cy="1899543"/>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chemeClr val="dk1"/>
                </a:solidFill>
                <a:latin typeface="Calibri"/>
                <a:ea typeface="Calibri"/>
                <a:cs typeface="Calibri"/>
                <a:sym typeface="Calibri"/>
              </a:rPr>
              <a:t>The results of the hydrological model were used as input of the hydraulic model developed in </a:t>
            </a:r>
            <a:r>
              <a:rPr lang="en-GB" sz="1800" b="1" i="0" u="none" strike="noStrike" cap="none" dirty="0">
                <a:solidFill>
                  <a:schemeClr val="dk1"/>
                </a:solidFill>
                <a:latin typeface="Calibri"/>
                <a:ea typeface="Calibri"/>
                <a:cs typeface="Calibri"/>
                <a:sym typeface="Calibri"/>
              </a:rPr>
              <a:t>HEC-RAS </a:t>
            </a:r>
            <a:r>
              <a:rPr lang="en-GB" sz="1800" b="0" i="0" u="none" strike="noStrike" cap="none" dirty="0">
                <a:solidFill>
                  <a:schemeClr val="dk1"/>
                </a:solidFill>
                <a:latin typeface="Calibri"/>
                <a:ea typeface="Calibri"/>
                <a:cs typeface="Calibri"/>
                <a:sym typeface="Calibri"/>
              </a:rPr>
              <a:t>to define the </a:t>
            </a:r>
            <a:r>
              <a:rPr lang="en-GB" sz="1800" b="1" i="0" u="none" strike="noStrike" cap="none" dirty="0">
                <a:solidFill>
                  <a:schemeClr val="dk1"/>
                </a:solidFill>
                <a:latin typeface="Calibri"/>
                <a:ea typeface="Calibri"/>
                <a:cs typeface="Calibri"/>
                <a:sym typeface="Calibri"/>
              </a:rPr>
              <a:t>2D</a:t>
            </a:r>
            <a:r>
              <a:rPr lang="en-GB" sz="1800" b="0" i="0" u="none" strike="noStrike" cap="none" dirty="0">
                <a:solidFill>
                  <a:schemeClr val="dk1"/>
                </a:solidFill>
                <a:latin typeface="Calibri"/>
                <a:ea typeface="Calibri"/>
                <a:cs typeface="Calibri"/>
                <a:sym typeface="Calibri"/>
              </a:rPr>
              <a:t> </a:t>
            </a:r>
            <a:r>
              <a:rPr lang="en-GB" sz="1800" b="1" i="0" u="none" strike="noStrike" cap="none" dirty="0">
                <a:solidFill>
                  <a:schemeClr val="dk1"/>
                </a:solidFill>
                <a:latin typeface="Calibri"/>
                <a:ea typeface="Calibri"/>
                <a:cs typeface="Calibri"/>
                <a:sym typeface="Calibri"/>
              </a:rPr>
              <a:t>inundation maps </a:t>
            </a:r>
            <a:r>
              <a:rPr lang="en-GB" sz="1800" b="0" i="0" u="none" strike="noStrike" cap="none" dirty="0">
                <a:solidFill>
                  <a:schemeClr val="dk1"/>
                </a:solidFill>
                <a:latin typeface="Calibri"/>
                <a:ea typeface="Calibri"/>
                <a:cs typeface="Calibri"/>
                <a:sym typeface="Calibri"/>
              </a:rPr>
              <a:t>of the 13 </a:t>
            </a:r>
            <a:r>
              <a:rPr lang="en-GB" sz="1800" b="1" i="0" u="none" strike="noStrike" cap="none" dirty="0">
                <a:solidFill>
                  <a:schemeClr val="dk1"/>
                </a:solidFill>
                <a:latin typeface="Calibri"/>
                <a:ea typeface="Calibri"/>
                <a:cs typeface="Calibri"/>
                <a:sym typeface="Calibri"/>
              </a:rPr>
              <a:t>target areas, which were identified as the most prone to flooding phenomena.</a:t>
            </a:r>
            <a:endParaRPr sz="1400" b="0" i="0" u="none" strike="noStrike" cap="none" dirty="0">
              <a:solidFill>
                <a:srgbClr val="000000"/>
              </a:solidFill>
              <a:latin typeface="Arial"/>
              <a:ea typeface="Arial"/>
              <a:cs typeface="Arial"/>
              <a:sym typeface="Arial"/>
            </a:endParaRPr>
          </a:p>
        </p:txBody>
      </p:sp>
      <p:pic>
        <p:nvPicPr>
          <p:cNvPr id="487" name="Google Shape;487;g30fbeb4c427_0_98"/>
          <p:cNvPicPr preferRelativeResize="0"/>
          <p:nvPr/>
        </p:nvPicPr>
        <p:blipFill rotWithShape="1">
          <a:blip r:embed="rId4">
            <a:alphaModFix/>
          </a:blip>
          <a:srcRect/>
          <a:stretch/>
        </p:blipFill>
        <p:spPr>
          <a:xfrm>
            <a:off x="547730" y="3469640"/>
            <a:ext cx="3546750" cy="281513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pic>
        <p:nvPicPr>
          <p:cNvPr id="498" name="Google Shape;498;g30fbeb4c427_0_116"/>
          <p:cNvPicPr preferRelativeResize="0"/>
          <p:nvPr/>
        </p:nvPicPr>
        <p:blipFill rotWithShape="1">
          <a:blip r:embed="rId3">
            <a:alphaModFix/>
          </a:blip>
          <a:srcRect/>
          <a:stretch/>
        </p:blipFill>
        <p:spPr>
          <a:xfrm>
            <a:off x="5701741" y="2099264"/>
            <a:ext cx="6120914" cy="3853005"/>
          </a:xfrm>
          <a:prstGeom prst="rect">
            <a:avLst/>
          </a:prstGeom>
          <a:noFill/>
          <a:ln>
            <a:noFill/>
          </a:ln>
          <a:effectLst>
            <a:outerShdw blurRad="292100" dist="139700" dir="2700000" algn="tl" rotWithShape="0">
              <a:srgbClr val="333333">
                <a:alpha val="63921"/>
              </a:srgbClr>
            </a:outerShdw>
          </a:effectLst>
        </p:spPr>
      </p:pic>
      <p:pic>
        <p:nvPicPr>
          <p:cNvPr id="499" name="Google Shape;499;g30fbeb4c427_0_116"/>
          <p:cNvPicPr preferRelativeResize="0"/>
          <p:nvPr/>
        </p:nvPicPr>
        <p:blipFill rotWithShape="1">
          <a:blip r:embed="rId4">
            <a:alphaModFix/>
          </a:blip>
          <a:srcRect/>
          <a:stretch/>
        </p:blipFill>
        <p:spPr>
          <a:xfrm>
            <a:off x="10475322" y="3806292"/>
            <a:ext cx="1347333" cy="2145978"/>
          </a:xfrm>
          <a:prstGeom prst="rect">
            <a:avLst/>
          </a:prstGeom>
          <a:noFill/>
          <a:ln>
            <a:noFill/>
          </a:ln>
        </p:spPr>
      </p:pic>
      <p:sp>
        <p:nvSpPr>
          <p:cNvPr id="500" name="Google Shape;500;g30fbeb4c427_0_116"/>
          <p:cNvSpPr txBox="1"/>
          <p:nvPr/>
        </p:nvSpPr>
        <p:spPr>
          <a:xfrm>
            <a:off x="359721" y="2402467"/>
            <a:ext cx="5051444" cy="1845441"/>
          </a:xfrm>
          <a:prstGeom prst="rect">
            <a:avLst/>
          </a:prstGeom>
          <a:noFill/>
          <a:ln>
            <a:noFill/>
          </a:ln>
        </p:spPr>
        <p:txBody>
          <a:bodyPr spcFirstLastPara="1" wrap="square" lIns="90000" tIns="45000" rIns="90000" bIns="45000" anchor="t" anchorCtr="0">
            <a:noAutofit/>
          </a:bodyPr>
          <a:lstStyle/>
          <a:p>
            <a:pPr marL="0" marR="0" lvl="0" indent="0" algn="just" rtl="0">
              <a:lnSpc>
                <a:spcPct val="100000"/>
              </a:lnSpc>
              <a:spcBef>
                <a:spcPts val="0"/>
              </a:spcBef>
              <a:spcAft>
                <a:spcPts val="0"/>
              </a:spcAft>
              <a:buClr>
                <a:srgbClr val="000000"/>
              </a:buClr>
              <a:buSzPts val="1800"/>
              <a:buFont typeface="Arial"/>
              <a:buNone/>
            </a:pPr>
            <a:r>
              <a:rPr lang="en-GB" sz="1800" b="0" i="0" u="none" strike="noStrike" cap="none" dirty="0">
                <a:solidFill>
                  <a:schemeClr val="dk1"/>
                </a:solidFill>
                <a:latin typeface="Calibri"/>
                <a:ea typeface="Calibri"/>
                <a:cs typeface="Calibri"/>
                <a:sym typeface="Calibri"/>
              </a:rPr>
              <a:t>A </a:t>
            </a:r>
            <a:r>
              <a:rPr lang="en-GB" sz="1800" b="1" i="0" u="none" strike="noStrike" cap="none" dirty="0">
                <a:solidFill>
                  <a:srgbClr val="0075A2"/>
                </a:solidFill>
                <a:latin typeface="Calibri"/>
                <a:ea typeface="Calibri"/>
                <a:cs typeface="Calibri"/>
                <a:sym typeface="Calibri"/>
              </a:rPr>
              <a:t>catalogue of flood scenarios</a:t>
            </a:r>
            <a:r>
              <a:rPr lang="en-GB" sz="1800" b="0" i="0" u="none" strike="noStrike" cap="none" dirty="0">
                <a:solidFill>
                  <a:schemeClr val="dk1"/>
                </a:solidFill>
                <a:latin typeface="Calibri"/>
                <a:ea typeface="Calibri"/>
                <a:cs typeface="Calibri"/>
                <a:sym typeface="Calibri"/>
              </a:rPr>
              <a:t> was developed for each of the 13 areas of interest. </a:t>
            </a:r>
          </a:p>
          <a:p>
            <a:pPr marL="0" marR="0" lvl="0" indent="0" algn="just" rtl="0">
              <a:lnSpc>
                <a:spcPct val="100000"/>
              </a:lnSpc>
              <a:spcBef>
                <a:spcPts val="0"/>
              </a:spcBef>
              <a:spcAft>
                <a:spcPts val="0"/>
              </a:spcAft>
              <a:buClr>
                <a:srgbClr val="000000"/>
              </a:buClr>
              <a:buSzPts val="1800"/>
              <a:buFont typeface="Arial"/>
              <a:buNone/>
            </a:pPr>
            <a:r>
              <a:rPr lang="en-GB" sz="1800" b="0" i="0" u="none" strike="noStrike" cap="none" dirty="0">
                <a:solidFill>
                  <a:schemeClr val="dk1"/>
                </a:solidFill>
                <a:latin typeface="Calibri"/>
                <a:ea typeface="Calibri"/>
                <a:cs typeface="Calibri"/>
                <a:sym typeface="Calibri"/>
              </a:rPr>
              <a:t>This approach was selected to overcome long</a:t>
            </a:r>
            <a:r>
              <a:rPr lang="en-GB" sz="1800" b="1" i="0" u="none" strike="noStrike" cap="none" dirty="0">
                <a:solidFill>
                  <a:schemeClr val="dk1"/>
                </a:solidFill>
                <a:latin typeface="Calibri"/>
                <a:ea typeface="Calibri"/>
                <a:cs typeface="Calibri"/>
                <a:sym typeface="Calibri"/>
              </a:rPr>
              <a:t> computational time </a:t>
            </a:r>
            <a:r>
              <a:rPr lang="en-GB" sz="1800" b="0" i="0" u="none" strike="noStrike" cap="none" dirty="0">
                <a:solidFill>
                  <a:schemeClr val="dk1"/>
                </a:solidFill>
                <a:latin typeface="Calibri"/>
                <a:ea typeface="Calibri"/>
                <a:cs typeface="Calibri"/>
                <a:sym typeface="Calibri"/>
              </a:rPr>
              <a:t>of the 2D hydraulic model.</a:t>
            </a:r>
            <a:endParaRPr sz="1800" b="0" i="0" u="none" strike="noStrike" cap="none" dirty="0">
              <a:solidFill>
                <a:schemeClr val="dk1"/>
              </a:solidFill>
              <a:latin typeface="Calibri"/>
              <a:ea typeface="Calibri"/>
              <a:cs typeface="Calibri"/>
              <a:sym typeface="Calibri"/>
            </a:endParaRPr>
          </a:p>
        </p:txBody>
      </p:sp>
      <p:sp>
        <p:nvSpPr>
          <p:cNvPr id="501" name="Google Shape;501;g30fbeb4c427_0_116"/>
          <p:cNvSpPr/>
          <p:nvPr/>
        </p:nvSpPr>
        <p:spPr>
          <a:xfrm>
            <a:off x="964976" y="1634306"/>
            <a:ext cx="3828095" cy="569644"/>
          </a:xfrm>
          <a:custGeom>
            <a:avLst/>
            <a:gdLst/>
            <a:ahLst/>
            <a:cxnLst/>
            <a:rect l="l" t="t" r="r" b="b"/>
            <a:pathLst>
              <a:path w="3619948" h="479700" extrusionOk="0">
                <a:moveTo>
                  <a:pt x="0" y="79952"/>
                </a:moveTo>
                <a:cubicBezTo>
                  <a:pt x="0" y="35796"/>
                  <a:pt x="35796" y="0"/>
                  <a:pt x="79952" y="0"/>
                </a:cubicBezTo>
                <a:lnTo>
                  <a:pt x="3539996" y="0"/>
                </a:lnTo>
                <a:cubicBezTo>
                  <a:pt x="3584152" y="0"/>
                  <a:pt x="3619948" y="35796"/>
                  <a:pt x="3619948" y="79952"/>
                </a:cubicBezTo>
                <a:lnTo>
                  <a:pt x="3619948" y="399748"/>
                </a:lnTo>
                <a:cubicBezTo>
                  <a:pt x="3619948" y="443904"/>
                  <a:pt x="3584152" y="479700"/>
                  <a:pt x="3539996" y="479700"/>
                </a:cubicBezTo>
                <a:lnTo>
                  <a:pt x="79952" y="479700"/>
                </a:lnTo>
                <a:cubicBezTo>
                  <a:pt x="35796" y="479700"/>
                  <a:pt x="0" y="443904"/>
                  <a:pt x="0" y="399748"/>
                </a:cubicBezTo>
                <a:lnTo>
                  <a:pt x="0" y="79952"/>
                </a:lnTo>
                <a:close/>
              </a:path>
            </a:pathLst>
          </a:custGeom>
          <a:solidFill>
            <a:schemeClr val="lt1"/>
          </a:solidFill>
          <a:ln w="12700" cap="flat" cmpd="sng">
            <a:solidFill>
              <a:srgbClr val="676767"/>
            </a:solidFill>
            <a:prstDash val="solid"/>
            <a:miter lim="800000"/>
            <a:headEnd type="none" w="sm" len="sm"/>
            <a:tailEnd type="none" w="sm" len="sm"/>
          </a:ln>
        </p:spPr>
        <p:txBody>
          <a:bodyPr spcFirstLastPara="1" wrap="square" lIns="99600" tIns="99600" rIns="99600" bIns="9960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GB" sz="2000" b="1" i="0" u="none" strike="noStrike" cap="none">
                <a:solidFill>
                  <a:schemeClr val="dk2"/>
                </a:solidFill>
                <a:latin typeface="Calibri"/>
                <a:ea typeface="Calibri"/>
                <a:cs typeface="Calibri"/>
                <a:sym typeface="Calibri"/>
              </a:rPr>
              <a:t>Flooding scenarios</a:t>
            </a:r>
            <a:endParaRPr sz="1400" b="0" i="0" u="none" strike="noStrike" cap="none">
              <a:solidFill>
                <a:srgbClr val="000000"/>
              </a:solidFill>
              <a:latin typeface="Arial"/>
              <a:ea typeface="Arial"/>
              <a:cs typeface="Arial"/>
              <a:sym typeface="Arial"/>
            </a:endParaRPr>
          </a:p>
        </p:txBody>
      </p:sp>
      <p:pic>
        <p:nvPicPr>
          <p:cNvPr id="502" name="Google Shape;502;g30fbeb4c427_0_116"/>
          <p:cNvPicPr preferRelativeResize="0"/>
          <p:nvPr/>
        </p:nvPicPr>
        <p:blipFill rotWithShape="1">
          <a:blip r:embed="rId5">
            <a:alphaModFix/>
          </a:blip>
          <a:srcRect/>
          <a:stretch/>
        </p:blipFill>
        <p:spPr>
          <a:xfrm>
            <a:off x="5844203" y="2204389"/>
            <a:ext cx="757588" cy="757588"/>
          </a:xfrm>
          <a:prstGeom prst="rect">
            <a:avLst/>
          </a:prstGeom>
          <a:noFill/>
          <a:ln>
            <a:noFill/>
          </a:ln>
        </p:spPr>
      </p:pic>
      <p:pic>
        <p:nvPicPr>
          <p:cNvPr id="503" name="Google Shape;503;g30fbeb4c427_0_116"/>
          <p:cNvPicPr preferRelativeResize="0"/>
          <p:nvPr/>
        </p:nvPicPr>
        <p:blipFill rotWithShape="1">
          <a:blip r:embed="rId6">
            <a:alphaModFix/>
          </a:blip>
          <a:srcRect/>
          <a:stretch/>
        </p:blipFill>
        <p:spPr>
          <a:xfrm>
            <a:off x="6744253" y="2204389"/>
            <a:ext cx="768350" cy="768350"/>
          </a:xfrm>
          <a:prstGeom prst="rect">
            <a:avLst/>
          </a:prstGeom>
          <a:noFill/>
          <a:ln>
            <a:noFill/>
          </a:ln>
        </p:spPr>
      </p:pic>
      <p:sp>
        <p:nvSpPr>
          <p:cNvPr id="505" name="Google Shape;505;g30fbeb4c427_0_116"/>
          <p:cNvSpPr txBox="1"/>
          <p:nvPr/>
        </p:nvSpPr>
        <p:spPr>
          <a:xfrm>
            <a:off x="1455938" y="249238"/>
            <a:ext cx="9072900" cy="776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70C0"/>
              </a:buClr>
              <a:buSzPts val="2800"/>
              <a:buFont typeface="Calibri"/>
              <a:buNone/>
            </a:pPr>
            <a:r>
              <a:rPr lang="en-GB" sz="2800" b="1" i="0" u="none" strike="noStrike" cap="none">
                <a:solidFill>
                  <a:srgbClr val="0070C0"/>
                </a:solidFill>
                <a:latin typeface="Calibri"/>
                <a:ea typeface="Calibri"/>
                <a:cs typeface="Calibri"/>
                <a:sym typeface="Calibri"/>
              </a:rPr>
              <a:t>FLOOD CATALOGUE PRODUCTION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Tema di Office">
  <a:themeElements>
    <a:clrScheme name="Blu">
      <a:dk1>
        <a:srgbClr val="000000"/>
      </a:dk1>
      <a:lt1>
        <a:srgbClr val="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1609</Words>
  <Application>Microsoft Office PowerPoint</Application>
  <PresentationFormat>Widescreen</PresentationFormat>
  <Paragraphs>267</Paragraphs>
  <Slides>28</Slides>
  <Notes>28</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28</vt:i4>
      </vt:variant>
    </vt:vector>
  </HeadingPairs>
  <TitlesOfParts>
    <vt:vector size="34" baseType="lpstr">
      <vt:lpstr>Times New Roman</vt:lpstr>
      <vt:lpstr>Calibri</vt:lpstr>
      <vt:lpstr>Arial</vt:lpstr>
      <vt:lpstr>Tema di Office</vt:lpstr>
      <vt:lpstr>Office Theme</vt:lpstr>
      <vt:lpstr>Office Theme</vt:lpstr>
      <vt:lpstr>PowerPoint Presentation</vt:lpstr>
      <vt:lpstr>PROJECT BACKGROUND</vt:lpstr>
      <vt:lpstr>PowerPoint Presentation</vt:lpstr>
      <vt:lpstr>PowerPoint Presentation</vt:lpstr>
      <vt:lpstr>PowerPoint Presentation</vt:lpstr>
      <vt:lpstr>CLIMATE DATA FORECASTING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Account Microsoft</dc:creator>
  <cp:lastModifiedBy>U4079</cp:lastModifiedBy>
  <cp:revision>32</cp:revision>
  <dcterms:created xsi:type="dcterms:W3CDTF">2022-01-08T16:40:31Z</dcterms:created>
  <dcterms:modified xsi:type="dcterms:W3CDTF">2024-12-09T11:58:37Z</dcterms:modified>
</cp:coreProperties>
</file>