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sldIdLst>
    <p:sldId id="428" r:id="rId2"/>
    <p:sldId id="433" r:id="rId3"/>
    <p:sldId id="430" r:id="rId4"/>
    <p:sldId id="431" r:id="rId5"/>
    <p:sldId id="435" r:id="rId6"/>
    <p:sldId id="439" r:id="rId7"/>
    <p:sldId id="442" r:id="rId8"/>
    <p:sldId id="444" r:id="rId9"/>
    <p:sldId id="437"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9EFF29"/>
    <a:srgbClr val="C80064"/>
    <a:srgbClr val="C33A1F"/>
    <a:srgbClr val="0000CC"/>
    <a:srgbClr val="FF2549"/>
    <a:srgbClr val="007033"/>
    <a:srgbClr val="003635"/>
    <a:srgbClr val="D6370C"/>
    <a:srgbClr val="1D3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0AA072-C469-4041-90E4-9B26443B62A5}" v="2" dt="2024-12-11T16:51:08.5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p:cViewPr varScale="1">
        <p:scale>
          <a:sx n="96" d="100"/>
          <a:sy n="96" d="100"/>
        </p:scale>
        <p:origin x="420" y="48"/>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t>12/11/2024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92826" y="2352366"/>
            <a:ext cx="7005484" cy="1496963"/>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1216739" y="1224114"/>
            <a:ext cx="7382308" cy="678426"/>
          </a:xfrm>
        </p:spPr>
        <p:txBody>
          <a:bodyPr>
            <a:normAutofit/>
          </a:bodyPr>
          <a:lstStyle>
            <a:lvl1pPr marL="0" indent="0" algn="r">
              <a:buNone/>
              <a:defRPr sz="28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71947" y="290705"/>
            <a:ext cx="8259098" cy="763526"/>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63714" y="1327356"/>
            <a:ext cx="8246070" cy="3451120"/>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01762" y="318046"/>
            <a:ext cx="6489566" cy="725349"/>
          </a:xfrm>
        </p:spPr>
        <p:txBody>
          <a:bodyPr>
            <a:normAutofit/>
          </a:bodyPr>
          <a:lstStyle>
            <a:lvl1pPr algn="l">
              <a:defRPr sz="3600">
                <a:solidFill>
                  <a:srgbClr val="0070C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197510" y="1069258"/>
            <a:ext cx="6511411" cy="3619239"/>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0067" y="242150"/>
            <a:ext cx="8093365" cy="763525"/>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22131" y="1677641"/>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22131" y="2150038"/>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57252" y="1677641"/>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57252" y="2150038"/>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12/11/2024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FC940-408A-08DD-E0B7-3BFB0FFAFDED}"/>
              </a:ext>
            </a:extLst>
          </p:cNvPr>
          <p:cNvSpPr>
            <a:spLocks noGrp="1"/>
          </p:cNvSpPr>
          <p:nvPr>
            <p:ph type="title"/>
          </p:nvPr>
        </p:nvSpPr>
        <p:spPr>
          <a:xfrm>
            <a:off x="2201762" y="0"/>
            <a:ext cx="6489566" cy="1043395"/>
          </a:xfrm>
        </p:spPr>
        <p:txBody>
          <a:bodyPr>
            <a:normAutofit fontScale="90000"/>
          </a:bodyPr>
          <a:lstStyle/>
          <a:p>
            <a:pPr algn="ctr"/>
            <a:br>
              <a:rPr lang="en-GB" sz="2200" b="1" kern="100" dirty="0">
                <a:effectLst/>
                <a:latin typeface="Times New Roman" panose="02020603050405020304" pitchFamily="18" charset="0"/>
                <a:ea typeface="Aptos" panose="020B0004020202020204" pitchFamily="34" charset="0"/>
                <a:cs typeface="Times New Roman" panose="02020603050405020304" pitchFamily="18" charset="0"/>
              </a:rPr>
            </a:br>
            <a:br>
              <a:rPr lang="en-GB" sz="2200" b="1" kern="100" dirty="0">
                <a:effectLst/>
                <a:latin typeface="Times New Roman" panose="02020603050405020304" pitchFamily="18" charset="0"/>
                <a:ea typeface="Aptos" panose="020B0004020202020204" pitchFamily="34" charset="0"/>
                <a:cs typeface="Times New Roman" panose="02020603050405020304" pitchFamily="18" charset="0"/>
              </a:rPr>
            </a:br>
            <a:r>
              <a:rPr lang="en-GB" sz="2200" b="1" kern="100" dirty="0">
                <a:latin typeface="Times New Roman" panose="02020603050405020304" pitchFamily="18" charset="0"/>
                <a:ea typeface="+mn-ea"/>
                <a:cs typeface="Times New Roman" panose="02020603050405020304" pitchFamily="18" charset="0"/>
              </a:rPr>
              <a:t>Resilient  Malawi: Charting a Path for enhanced Disaster  Risk Management</a:t>
            </a:r>
            <a:br>
              <a:rPr lang="en-SL" sz="3600" kern="100" dirty="0">
                <a:effectLst/>
                <a:latin typeface="Aptos" panose="020B0004020202020204" pitchFamily="34" charset="0"/>
                <a:ea typeface="Aptos" panose="020B0004020202020204" pitchFamily="34" charset="0"/>
                <a:cs typeface="Times New Roman" panose="02020603050405020304" pitchFamily="18" charset="0"/>
              </a:rPr>
            </a:br>
            <a:endParaRPr lang="en-SL" dirty="0"/>
          </a:p>
        </p:txBody>
      </p:sp>
      <p:sp>
        <p:nvSpPr>
          <p:cNvPr id="3" name="Content Placeholder 2">
            <a:extLst>
              <a:ext uri="{FF2B5EF4-FFF2-40B4-BE49-F238E27FC236}">
                <a16:creationId xmlns:a16="http://schemas.microsoft.com/office/drawing/2014/main" id="{C81B0C9A-E2D7-6340-80E8-CC2E069BC589}"/>
              </a:ext>
            </a:extLst>
          </p:cNvPr>
          <p:cNvSpPr>
            <a:spLocks noGrp="1"/>
          </p:cNvSpPr>
          <p:nvPr>
            <p:ph idx="1"/>
          </p:nvPr>
        </p:nvSpPr>
        <p:spPr/>
        <p:txBody>
          <a:bodyPr/>
          <a:lstStyle/>
          <a:p>
            <a:pPr algn="ctr">
              <a:lnSpc>
                <a:spcPct val="107000"/>
              </a:lnSpc>
              <a:spcAft>
                <a:spcPts val="800"/>
              </a:spcAft>
            </a:pPr>
            <a:endParaRPr lang="en-GB"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ctr">
              <a:lnSpc>
                <a:spcPct val="107000"/>
              </a:lnSpc>
              <a:spcAft>
                <a:spcPts val="800"/>
              </a:spcAft>
            </a:pPr>
            <a:endParaRPr lang="en-GB" sz="1800" b="1" kern="100" dirty="0">
              <a:latin typeface="Times New Roman" panose="02020603050405020304" pitchFamily="18" charset="0"/>
              <a:ea typeface="Aptos" panose="020B0004020202020204" pitchFamily="34" charset="0"/>
              <a:cs typeface="Times New Roman" panose="02020603050405020304" pitchFamily="18" charset="0"/>
            </a:endParaRPr>
          </a:p>
          <a:p>
            <a:pPr marL="0" indent="0" algn="ctr">
              <a:lnSpc>
                <a:spcPct val="107000"/>
              </a:lnSpc>
              <a:spcAft>
                <a:spcPts val="800"/>
              </a:spcAft>
              <a:buNone/>
            </a:pPr>
            <a:endParaRPr lang="en-GB" sz="2000" b="1" kern="100" dirty="0">
              <a:solidFill>
                <a:srgbClr val="0070C0"/>
              </a:solidFill>
              <a:latin typeface="Times New Roman" panose="02020603050405020304" pitchFamily="18" charset="0"/>
              <a:cs typeface="Times New Roman" panose="02020603050405020304" pitchFamily="18" charset="0"/>
            </a:endParaRPr>
          </a:p>
          <a:p>
            <a:pPr marL="0" indent="0" algn="ctr">
              <a:lnSpc>
                <a:spcPct val="107000"/>
              </a:lnSpc>
              <a:spcAft>
                <a:spcPts val="800"/>
              </a:spcAft>
              <a:buNone/>
            </a:pPr>
            <a:endParaRPr lang="en-GB" sz="2000" b="1" kern="100" dirty="0">
              <a:solidFill>
                <a:srgbClr val="0070C0"/>
              </a:solidFill>
              <a:latin typeface="Times New Roman" panose="02020603050405020304" pitchFamily="18" charset="0"/>
              <a:cs typeface="Times New Roman" panose="02020603050405020304" pitchFamily="18" charset="0"/>
            </a:endParaRPr>
          </a:p>
          <a:p>
            <a:pPr marL="0" indent="0" algn="ctr">
              <a:lnSpc>
                <a:spcPct val="107000"/>
              </a:lnSpc>
              <a:spcAft>
                <a:spcPts val="800"/>
              </a:spcAft>
              <a:buNone/>
            </a:pPr>
            <a:endParaRPr lang="en-GB" sz="2000" b="1" kern="100" dirty="0">
              <a:solidFill>
                <a:srgbClr val="0070C0"/>
              </a:solidFill>
              <a:latin typeface="Times New Roman" panose="02020603050405020304" pitchFamily="18" charset="0"/>
              <a:cs typeface="Times New Roman" panose="02020603050405020304" pitchFamily="18" charset="0"/>
            </a:endParaRPr>
          </a:p>
          <a:p>
            <a:pPr marL="0" indent="0" algn="ctr">
              <a:lnSpc>
                <a:spcPct val="107000"/>
              </a:lnSpc>
              <a:spcAft>
                <a:spcPts val="800"/>
              </a:spcAft>
              <a:buNone/>
            </a:pPr>
            <a:r>
              <a:rPr lang="en-GB" sz="2000" b="1" kern="100" dirty="0">
                <a:solidFill>
                  <a:srgbClr val="0070C0"/>
                </a:solidFill>
                <a:latin typeface="Times New Roman" panose="02020603050405020304" pitchFamily="18" charset="0"/>
                <a:cs typeface="Times New Roman" panose="02020603050405020304" pitchFamily="18" charset="0"/>
              </a:rPr>
              <a:t>Reflections from Sierra Leone </a:t>
            </a:r>
          </a:p>
          <a:p>
            <a:pPr marL="0" indent="0" algn="ctr">
              <a:lnSpc>
                <a:spcPct val="107000"/>
              </a:lnSpc>
              <a:spcAft>
                <a:spcPts val="800"/>
              </a:spcAft>
              <a:buNone/>
            </a:pPr>
            <a:r>
              <a:rPr lang="en-GB" sz="2000" b="1" kern="100" dirty="0">
                <a:solidFill>
                  <a:srgbClr val="0070C0"/>
                </a:solidFill>
                <a:latin typeface="Times New Roman" panose="02020603050405020304" pitchFamily="18" charset="0"/>
                <a:cs typeface="Times New Roman" panose="02020603050405020304" pitchFamily="18" charset="0"/>
              </a:rPr>
              <a:t>December 11, 2024</a:t>
            </a:r>
            <a:endParaRPr lang="en-SL" sz="2000" b="1" kern="100" dirty="0">
              <a:solidFill>
                <a:srgbClr val="0070C0"/>
              </a:solidFill>
              <a:latin typeface="Times New Roman" panose="02020603050405020304" pitchFamily="18" charset="0"/>
              <a:cs typeface="Times New Roman" panose="02020603050405020304" pitchFamily="18" charset="0"/>
            </a:endParaRPr>
          </a:p>
          <a:p>
            <a:endParaRPr lang="en-SL" dirty="0"/>
          </a:p>
        </p:txBody>
      </p:sp>
      <p:pic>
        <p:nvPicPr>
          <p:cNvPr id="4" name="Picture 3" descr="A hillside with houses and trees&#10;&#10;Description automatically generated">
            <a:extLst>
              <a:ext uri="{FF2B5EF4-FFF2-40B4-BE49-F238E27FC236}">
                <a16:creationId xmlns:a16="http://schemas.microsoft.com/office/drawing/2014/main" id="{EAAAD945-4E2F-96B1-E246-92092A58C099}"/>
              </a:ext>
            </a:extLst>
          </p:cNvPr>
          <p:cNvPicPr>
            <a:picLocks noChangeAspect="1"/>
          </p:cNvPicPr>
          <p:nvPr/>
        </p:nvPicPr>
        <p:blipFill>
          <a:blip r:embed="rId2"/>
          <a:stretch>
            <a:fillRect/>
          </a:stretch>
        </p:blipFill>
        <p:spPr>
          <a:xfrm>
            <a:off x="3432313" y="1119809"/>
            <a:ext cx="3399182" cy="1881808"/>
          </a:xfrm>
          <a:prstGeom prst="rect">
            <a:avLst/>
          </a:prstGeom>
        </p:spPr>
      </p:pic>
    </p:spTree>
    <p:extLst>
      <p:ext uri="{BB962C8B-B14F-4D97-AF65-F5344CB8AC3E}">
        <p14:creationId xmlns:p14="http://schemas.microsoft.com/office/powerpoint/2010/main" val="414916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88AE4-D72C-7F32-F312-1EAA08AFA3FE}"/>
              </a:ext>
            </a:extLst>
          </p:cNvPr>
          <p:cNvSpPr>
            <a:spLocks noGrp="1"/>
          </p:cNvSpPr>
          <p:nvPr>
            <p:ph type="title"/>
          </p:nvPr>
        </p:nvSpPr>
        <p:spPr/>
        <p:txBody>
          <a:bodyPr/>
          <a:lstStyle/>
          <a:p>
            <a:pPr algn="ctr"/>
            <a:r>
              <a:rPr lang="en-SL" dirty="0"/>
              <a:t>Introduction</a:t>
            </a:r>
          </a:p>
        </p:txBody>
      </p:sp>
      <p:sp>
        <p:nvSpPr>
          <p:cNvPr id="3" name="Content Placeholder 2">
            <a:extLst>
              <a:ext uri="{FF2B5EF4-FFF2-40B4-BE49-F238E27FC236}">
                <a16:creationId xmlns:a16="http://schemas.microsoft.com/office/drawing/2014/main" id="{1C88A730-AF6F-6F6A-7F96-684B90C0856B}"/>
              </a:ext>
            </a:extLst>
          </p:cNvPr>
          <p:cNvSpPr>
            <a:spLocks noGrp="1"/>
          </p:cNvSpPr>
          <p:nvPr>
            <p:ph idx="1"/>
          </p:nvPr>
        </p:nvSpPr>
        <p:spPr/>
        <p:txBody>
          <a:bodyPr>
            <a:normAutofit fontScale="92500" lnSpcReduction="20000"/>
          </a:bodyPr>
          <a:lstStyle/>
          <a:p>
            <a:pPr algn="just"/>
            <a:endParaRPr lang="en-GB"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GB" sz="1800" kern="100" dirty="0">
                <a:effectLst/>
                <a:latin typeface="Times New Roman" panose="02020603050405020304" pitchFamily="18" charset="0"/>
                <a:ea typeface="Aptos" panose="020B0004020202020204" pitchFamily="34" charset="0"/>
                <a:cs typeface="Times New Roman" panose="02020603050405020304" pitchFamily="18" charset="0"/>
              </a:rPr>
              <a:t>On a general note, there are huge similarities between Sierra Leone and Malawi with regards to climate and weather-related hazards and disasters.</a:t>
            </a:r>
            <a:endParaRPr lang="en-SL"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GB" sz="1800" kern="100" dirty="0">
                <a:effectLst/>
                <a:latin typeface="Times New Roman" panose="02020603050405020304" pitchFamily="18" charset="0"/>
                <a:ea typeface="Aptos" panose="020B0004020202020204" pitchFamily="34" charset="0"/>
                <a:cs typeface="Times New Roman" panose="02020603050405020304" pitchFamily="18" charset="0"/>
              </a:rPr>
              <a:t>Whilst we notice that droughts, cyclones, landslides, and earthquakes are the main occurrences for Malawi, Sierra Leone has flash floods, landslides and windstorms as the prevalent disaster impacting occurrences. </a:t>
            </a:r>
          </a:p>
          <a:p>
            <a:pPr algn="just"/>
            <a:r>
              <a:rPr lang="en-GB" sz="1800" kern="100" dirty="0">
                <a:effectLst/>
                <a:latin typeface="Times New Roman" panose="02020603050405020304" pitchFamily="18" charset="0"/>
                <a:ea typeface="Aptos" panose="020B0004020202020204" pitchFamily="34" charset="0"/>
                <a:cs typeface="Times New Roman" panose="02020603050405020304" pitchFamily="18" charset="0"/>
              </a:rPr>
              <a:t>The 2017 Freetown mudslide and resultant flooding is the country’s biggest natural disaster, resulting to the death of over 3,000 in less than three hours.</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9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Thousands were displaced and hundreds of residents destroyed. A damage and loss assessment carried by the world Bank showed that the 2017 mudslide cost the economy over 30 million dollars. </a:t>
            </a:r>
            <a:endParaRPr kumimoji="0" lang="en-SL" sz="19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algn="just"/>
            <a:endParaRPr lang="en-GB"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SL" dirty="0"/>
          </a:p>
        </p:txBody>
      </p:sp>
    </p:spTree>
    <p:extLst>
      <p:ext uri="{BB962C8B-B14F-4D97-AF65-F5344CB8AC3E}">
        <p14:creationId xmlns:p14="http://schemas.microsoft.com/office/powerpoint/2010/main" val="4041005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E1AFB-8A2A-AE8D-6E94-6CAE3406CBC5}"/>
              </a:ext>
            </a:extLst>
          </p:cNvPr>
          <p:cNvSpPr>
            <a:spLocks noGrp="1"/>
          </p:cNvSpPr>
          <p:nvPr>
            <p:ph type="title"/>
          </p:nvPr>
        </p:nvSpPr>
        <p:spPr/>
        <p:txBody>
          <a:bodyPr/>
          <a:lstStyle/>
          <a:p>
            <a:pPr algn="ctr"/>
            <a:r>
              <a:rPr lang="en-SL" dirty="0"/>
              <a:t>Introduction</a:t>
            </a:r>
          </a:p>
        </p:txBody>
      </p:sp>
      <p:sp>
        <p:nvSpPr>
          <p:cNvPr id="3" name="Content Placeholder 2">
            <a:extLst>
              <a:ext uri="{FF2B5EF4-FFF2-40B4-BE49-F238E27FC236}">
                <a16:creationId xmlns:a16="http://schemas.microsoft.com/office/drawing/2014/main" id="{2494BF42-0D8E-D8A7-A5BB-CB2D90C59FB2}"/>
              </a:ext>
            </a:extLst>
          </p:cNvPr>
          <p:cNvSpPr>
            <a:spLocks noGrp="1"/>
          </p:cNvSpPr>
          <p:nvPr>
            <p:ph idx="1"/>
          </p:nvPr>
        </p:nvSpPr>
        <p:spPr/>
        <p:txBody>
          <a:bodyPr>
            <a:normAutofit fontScale="85000" lnSpcReduction="20000"/>
          </a:bodyPr>
          <a:lstStyle/>
          <a:p>
            <a:pPr algn="just">
              <a:lnSpc>
                <a:spcPct val="107000"/>
              </a:lnSpc>
              <a:spcAft>
                <a:spcPts val="800"/>
              </a:spcAft>
            </a:pPr>
            <a:r>
              <a:rPr lang="en-GB" sz="1900" kern="100" dirty="0">
                <a:effectLst/>
                <a:latin typeface="Times New Roman" panose="02020603050405020304" pitchFamily="18" charset="0"/>
                <a:ea typeface="Aptos" panose="020B0004020202020204" pitchFamily="34" charset="0"/>
                <a:cs typeface="Times New Roman" panose="02020603050405020304" pitchFamily="18" charset="0"/>
              </a:rPr>
              <a:t>As a result of the annual six months of rains (May – October), riverine flooding heavily impacts on agriculture farmlands and islands</a:t>
            </a:r>
            <a:endParaRPr lang="en-SL" sz="19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GB" sz="1900" kern="100" dirty="0">
                <a:effectLst/>
                <a:latin typeface="Times New Roman" panose="02020603050405020304" pitchFamily="18" charset="0"/>
                <a:ea typeface="Aptos" panose="020B0004020202020204" pitchFamily="34" charset="0"/>
                <a:cs typeface="Times New Roman" panose="02020603050405020304" pitchFamily="18" charset="0"/>
              </a:rPr>
              <a:t> Sierra Leone is a seismically stable area and there have been no records of major earthquakes. However, the country experiences annual coastal erosion and sea level rises that impacts communities living along the coastal areas.</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The country also experiences human induced disasters such as urban fires, because of poor settlements and building collapse due to lack of development controls and substandard construction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The incidences of weather-related hazards and disaster have been happening in Sierra Leone even before independence in 1961, but the impact was limited and controllable. With the civil war (1991 – 2002) and massive migration to urban areas, human activities have led to profound deforestation, especially around the capital (Freetown) peninsular, leading to increased occurrences of weather and climate related hazards with their accompanying devastating effects.  </a:t>
            </a:r>
            <a:endParaRPr kumimoji="0" lang="en-SL"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endParaRPr lang="en-SL" sz="19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SL" dirty="0"/>
          </a:p>
        </p:txBody>
      </p:sp>
    </p:spTree>
    <p:extLst>
      <p:ext uri="{BB962C8B-B14F-4D97-AF65-F5344CB8AC3E}">
        <p14:creationId xmlns:p14="http://schemas.microsoft.com/office/powerpoint/2010/main" val="1538821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0AEB0-9412-C221-5831-3DCB121A83E9}"/>
              </a:ext>
            </a:extLst>
          </p:cNvPr>
          <p:cNvSpPr>
            <a:spLocks noGrp="1"/>
          </p:cNvSpPr>
          <p:nvPr>
            <p:ph type="title"/>
          </p:nvPr>
        </p:nvSpPr>
        <p:spPr>
          <a:xfrm>
            <a:off x="2317172" y="71022"/>
            <a:ext cx="6489566" cy="763866"/>
          </a:xfrm>
        </p:spPr>
        <p:txBody>
          <a:bodyPr>
            <a:noAutofit/>
          </a:bodyPr>
          <a:lstStyle/>
          <a:p>
            <a:pPr algn="ctr"/>
            <a:br>
              <a:rPr lang="en-GB" b="1" kern="1400" spc="-50" dirty="0">
                <a:effectLst/>
                <a:ea typeface="Times New Roman" panose="02020603050405020304" pitchFamily="18" charset="0"/>
                <a:cs typeface="Times New Roman" panose="02020603050405020304" pitchFamily="18" charset="0"/>
              </a:rPr>
            </a:br>
            <a:r>
              <a:rPr lang="en-GB" sz="2400" b="1" kern="1400" spc="-50" dirty="0">
                <a:effectLst/>
                <a:ea typeface="Times New Roman" panose="02020603050405020304" pitchFamily="18" charset="0"/>
                <a:cs typeface="Times New Roman" panose="02020603050405020304" pitchFamily="18" charset="0"/>
              </a:rPr>
              <a:t>Institutional frameworks and Regulations</a:t>
            </a:r>
            <a:br>
              <a:rPr lang="en-SL" kern="100" dirty="0">
                <a:effectLst/>
                <a:ea typeface="Aptos" panose="020B0004020202020204" pitchFamily="34" charset="0"/>
                <a:cs typeface="Times New Roman" panose="02020603050405020304" pitchFamily="18" charset="0"/>
              </a:rPr>
            </a:br>
            <a:endParaRPr lang="en-SL" dirty="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2CB8BAD6-4E4D-3A6C-F3ED-89E235B4B6FC}"/>
              </a:ext>
            </a:extLst>
          </p:cNvPr>
          <p:cNvGraphicFramePr>
            <a:graphicFrameLocks noGrp="1"/>
          </p:cNvGraphicFramePr>
          <p:nvPr>
            <p:ph idx="1"/>
            <p:extLst>
              <p:ext uri="{D42A27DB-BD31-4B8C-83A1-F6EECF244321}">
                <p14:modId xmlns:p14="http://schemas.microsoft.com/office/powerpoint/2010/main" val="1212601856"/>
              </p:ext>
            </p:extLst>
          </p:nvPr>
        </p:nvGraphicFramePr>
        <p:xfrm>
          <a:off x="2844165" y="1046922"/>
          <a:ext cx="5217795" cy="1846064"/>
        </p:xfrm>
        <a:graphic>
          <a:graphicData uri="http://schemas.openxmlformats.org/drawingml/2006/table">
            <a:tbl>
              <a:tblPr firstRow="1" firstCol="1" bandRow="1">
                <a:tableStyleId>{5C22544A-7EE6-4342-B048-85BDC9FD1C3A}</a:tableStyleId>
              </a:tblPr>
              <a:tblGrid>
                <a:gridCol w="387985">
                  <a:extLst>
                    <a:ext uri="{9D8B030D-6E8A-4147-A177-3AD203B41FA5}">
                      <a16:colId xmlns:a16="http://schemas.microsoft.com/office/drawing/2014/main" val="3163831003"/>
                    </a:ext>
                  </a:extLst>
                </a:gridCol>
                <a:gridCol w="1956435">
                  <a:extLst>
                    <a:ext uri="{9D8B030D-6E8A-4147-A177-3AD203B41FA5}">
                      <a16:colId xmlns:a16="http://schemas.microsoft.com/office/drawing/2014/main" val="2342416740"/>
                    </a:ext>
                  </a:extLst>
                </a:gridCol>
                <a:gridCol w="2873375">
                  <a:extLst>
                    <a:ext uri="{9D8B030D-6E8A-4147-A177-3AD203B41FA5}">
                      <a16:colId xmlns:a16="http://schemas.microsoft.com/office/drawing/2014/main" val="4170376500"/>
                    </a:ext>
                  </a:extLst>
                </a:gridCol>
              </a:tblGrid>
              <a:tr h="313494">
                <a:tc>
                  <a:txBody>
                    <a:bodyPr/>
                    <a:lstStyle/>
                    <a:p>
                      <a:pPr algn="just">
                        <a:lnSpc>
                          <a:spcPct val="107000"/>
                        </a:lnSpc>
                        <a:spcAft>
                          <a:spcPts val="800"/>
                        </a:spcAft>
                      </a:pPr>
                      <a:r>
                        <a:rPr lang="en-GB" sz="1200" kern="100">
                          <a:effectLst/>
                        </a:rPr>
                        <a:t>No</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Malawi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dirty="0">
                          <a:effectLst/>
                        </a:rPr>
                        <a:t>Sierra Leone </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2342598"/>
                  </a:ext>
                </a:extLst>
              </a:tr>
              <a:tr h="559723">
                <a:tc>
                  <a:txBody>
                    <a:bodyPr/>
                    <a:lstStyle/>
                    <a:p>
                      <a:pPr algn="just">
                        <a:lnSpc>
                          <a:spcPct val="107000"/>
                        </a:lnSpc>
                        <a:spcAft>
                          <a:spcPts val="800"/>
                        </a:spcAft>
                      </a:pPr>
                      <a:r>
                        <a:rPr lang="en-GB" sz="1200" kern="100">
                          <a:effectLst/>
                        </a:rPr>
                        <a:t>1</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DRM Act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dirty="0">
                          <a:effectLst/>
                        </a:rPr>
                        <a:t>NDMA Act of 2020 in which the Vice President is Chairman of the National Platform for Disaster Risk Reduction </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5767373"/>
                  </a:ext>
                </a:extLst>
              </a:tr>
              <a:tr h="313599">
                <a:tc>
                  <a:txBody>
                    <a:bodyPr/>
                    <a:lstStyle/>
                    <a:p>
                      <a:pPr algn="just">
                        <a:lnSpc>
                          <a:spcPct val="107000"/>
                        </a:lnSpc>
                        <a:spcAft>
                          <a:spcPts val="800"/>
                        </a:spcAft>
                      </a:pPr>
                      <a:r>
                        <a:rPr lang="en-GB" sz="1200" kern="100">
                          <a:effectLst/>
                        </a:rPr>
                        <a:t>2</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DRM Policy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National Disaster Risk Management Policy</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0196990"/>
                  </a:ext>
                </a:extLst>
              </a:tr>
              <a:tr h="639025">
                <a:tc>
                  <a:txBody>
                    <a:bodyPr/>
                    <a:lstStyle/>
                    <a:p>
                      <a:pPr algn="just">
                        <a:lnSpc>
                          <a:spcPct val="107000"/>
                        </a:lnSpc>
                        <a:spcAft>
                          <a:spcPts val="800"/>
                        </a:spcAft>
                      </a:pPr>
                      <a:r>
                        <a:rPr lang="en-GB" sz="1200" kern="100">
                          <a:effectLst/>
                        </a:rPr>
                        <a:t>3</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National Contingency Plan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dirty="0">
                          <a:effectLst/>
                        </a:rPr>
                        <a:t>National Disaster Management Preparedness, Response and Recovery Plan</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013338"/>
                  </a:ext>
                </a:extLst>
              </a:tr>
            </a:tbl>
          </a:graphicData>
        </a:graphic>
      </p:graphicFrame>
      <p:graphicFrame>
        <p:nvGraphicFramePr>
          <p:cNvPr id="3" name="Table 2">
            <a:extLst>
              <a:ext uri="{FF2B5EF4-FFF2-40B4-BE49-F238E27FC236}">
                <a16:creationId xmlns:a16="http://schemas.microsoft.com/office/drawing/2014/main" id="{AF7F269D-1829-278A-4DA8-ED93503A742F}"/>
              </a:ext>
            </a:extLst>
          </p:cNvPr>
          <p:cNvGraphicFramePr>
            <a:graphicFrameLocks noGrp="1"/>
          </p:cNvGraphicFramePr>
          <p:nvPr>
            <p:extLst>
              <p:ext uri="{D42A27DB-BD31-4B8C-83A1-F6EECF244321}">
                <p14:modId xmlns:p14="http://schemas.microsoft.com/office/powerpoint/2010/main" val="1972975089"/>
              </p:ext>
            </p:extLst>
          </p:nvPr>
        </p:nvGraphicFramePr>
        <p:xfrm>
          <a:off x="2844165" y="2892986"/>
          <a:ext cx="5217795" cy="2089833"/>
        </p:xfrm>
        <a:graphic>
          <a:graphicData uri="http://schemas.openxmlformats.org/drawingml/2006/table">
            <a:tbl>
              <a:tblPr firstRow="1" firstCol="1" bandRow="1">
                <a:tableStyleId>{5C22544A-7EE6-4342-B048-85BDC9FD1C3A}</a:tableStyleId>
              </a:tblPr>
              <a:tblGrid>
                <a:gridCol w="387985">
                  <a:extLst>
                    <a:ext uri="{9D8B030D-6E8A-4147-A177-3AD203B41FA5}">
                      <a16:colId xmlns:a16="http://schemas.microsoft.com/office/drawing/2014/main" val="1875311721"/>
                    </a:ext>
                  </a:extLst>
                </a:gridCol>
                <a:gridCol w="1956435">
                  <a:extLst>
                    <a:ext uri="{9D8B030D-6E8A-4147-A177-3AD203B41FA5}">
                      <a16:colId xmlns:a16="http://schemas.microsoft.com/office/drawing/2014/main" val="3813324792"/>
                    </a:ext>
                  </a:extLst>
                </a:gridCol>
                <a:gridCol w="2873375">
                  <a:extLst>
                    <a:ext uri="{9D8B030D-6E8A-4147-A177-3AD203B41FA5}">
                      <a16:colId xmlns:a16="http://schemas.microsoft.com/office/drawing/2014/main" val="4201545618"/>
                    </a:ext>
                  </a:extLst>
                </a:gridCol>
              </a:tblGrid>
              <a:tr h="518325">
                <a:tc>
                  <a:txBody>
                    <a:bodyPr/>
                    <a:lstStyle/>
                    <a:p>
                      <a:pPr algn="just">
                        <a:lnSpc>
                          <a:spcPct val="107000"/>
                        </a:lnSpc>
                        <a:spcAft>
                          <a:spcPts val="800"/>
                        </a:spcAft>
                      </a:pPr>
                      <a:r>
                        <a:rPr lang="en-GB" sz="1200" kern="100">
                          <a:effectLst/>
                        </a:rPr>
                        <a:t>4</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dirty="0">
                          <a:effectLst/>
                        </a:rPr>
                        <a:t>Robust Meteorological Agency </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dirty="0">
                          <a:effectLst/>
                        </a:rPr>
                        <a:t>SOP of Relief</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2849513"/>
                  </a:ext>
                </a:extLst>
              </a:tr>
              <a:tr h="311949">
                <a:tc>
                  <a:txBody>
                    <a:bodyPr/>
                    <a:lstStyle/>
                    <a:p>
                      <a:pPr algn="just">
                        <a:lnSpc>
                          <a:spcPct val="107000"/>
                        </a:lnSpc>
                        <a:spcAft>
                          <a:spcPts val="800"/>
                        </a:spcAft>
                      </a:pPr>
                      <a:r>
                        <a:rPr lang="en-GB" sz="1200" kern="100">
                          <a:effectLst/>
                        </a:rPr>
                        <a:t>5</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Geological Survey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Disaster Risk Financing Strategy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5640388"/>
                  </a:ext>
                </a:extLst>
              </a:tr>
              <a:tr h="311949">
                <a:tc>
                  <a:txBody>
                    <a:bodyPr/>
                    <a:lstStyle/>
                    <a:p>
                      <a:pPr algn="just">
                        <a:lnSpc>
                          <a:spcPct val="107000"/>
                        </a:lnSpc>
                        <a:spcAft>
                          <a:spcPts val="800"/>
                        </a:spcAft>
                      </a:pPr>
                      <a:r>
                        <a:rPr lang="en-GB" sz="1200" kern="100">
                          <a:effectLst/>
                        </a:rPr>
                        <a:t>6</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Sierra Leone Incidents Management System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99168300"/>
                  </a:ext>
                </a:extLst>
              </a:tr>
              <a:tr h="311949">
                <a:tc>
                  <a:txBody>
                    <a:bodyPr/>
                    <a:lstStyle/>
                    <a:p>
                      <a:pPr algn="just">
                        <a:lnSpc>
                          <a:spcPct val="107000"/>
                        </a:lnSpc>
                        <a:spcAft>
                          <a:spcPts val="800"/>
                        </a:spcAft>
                      </a:pPr>
                      <a:r>
                        <a:rPr lang="en-GB" sz="1200" kern="100">
                          <a:effectLst/>
                        </a:rPr>
                        <a:t>7</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a:effectLst/>
                        </a:rPr>
                        <a:t>Sierra Leone Meteorological Agency </a:t>
                      </a:r>
                      <a:endParaRPr lang="en-SL" sz="11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0022414"/>
                  </a:ext>
                </a:extLst>
              </a:tr>
              <a:tr h="635661">
                <a:tc>
                  <a:txBody>
                    <a:bodyPr/>
                    <a:lstStyle/>
                    <a:p>
                      <a:pPr algn="just">
                        <a:lnSpc>
                          <a:spcPct val="107000"/>
                        </a:lnSpc>
                        <a:spcAft>
                          <a:spcPts val="800"/>
                        </a:spcAft>
                      </a:pPr>
                      <a:r>
                        <a:rPr lang="en-GB" sz="1200" kern="100" dirty="0">
                          <a:effectLst/>
                        </a:rPr>
                        <a:t>8</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dirty="0">
                          <a:effectLst/>
                        </a:rPr>
                        <a:t> </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gn="just">
                        <a:lnSpc>
                          <a:spcPct val="107000"/>
                        </a:lnSpc>
                        <a:spcAft>
                          <a:spcPts val="800"/>
                        </a:spcAft>
                      </a:pPr>
                      <a:r>
                        <a:rPr lang="en-GB" sz="1200" kern="100" dirty="0">
                          <a:effectLst/>
                        </a:rPr>
                        <a:t>National Water Resources Management Agency </a:t>
                      </a:r>
                      <a:endParaRPr lang="en-SL"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1387161"/>
                  </a:ext>
                </a:extLst>
              </a:tr>
            </a:tbl>
          </a:graphicData>
        </a:graphic>
      </p:graphicFrame>
    </p:spTree>
    <p:extLst>
      <p:ext uri="{BB962C8B-B14F-4D97-AF65-F5344CB8AC3E}">
        <p14:creationId xmlns:p14="http://schemas.microsoft.com/office/powerpoint/2010/main" val="1191885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5D96C-1CD0-44CC-3ECD-64ED856D6F53}"/>
              </a:ext>
            </a:extLst>
          </p:cNvPr>
          <p:cNvSpPr>
            <a:spLocks noGrp="1"/>
          </p:cNvSpPr>
          <p:nvPr>
            <p:ph type="title"/>
          </p:nvPr>
        </p:nvSpPr>
        <p:spPr>
          <a:xfrm>
            <a:off x="2219355" y="220391"/>
            <a:ext cx="6489566" cy="848867"/>
          </a:xfrm>
        </p:spPr>
        <p:txBody>
          <a:bodyPr>
            <a:normAutofit fontScale="90000"/>
          </a:bodyPr>
          <a:lstStyle/>
          <a:p>
            <a:pPr algn="ctr"/>
            <a:br>
              <a:rPr lang="en-GB" sz="1800" b="1" kern="100" dirty="0">
                <a:solidFill>
                  <a:srgbClr val="595959"/>
                </a:solidFill>
                <a:effectLst/>
                <a:ea typeface="Aptos" panose="020B0004020202020204" pitchFamily="34" charset="0"/>
                <a:cs typeface="Times New Roman" panose="02020603050405020304" pitchFamily="18" charset="0"/>
              </a:rPr>
            </a:br>
            <a:r>
              <a:rPr lang="en-US" sz="2200" b="1" kern="1400" spc="-50" dirty="0">
                <a:effectLst/>
                <a:cs typeface="Times New Roman" panose="02020603050405020304" pitchFamily="18" charset="0"/>
              </a:rPr>
              <a:t>World Bank Intervention through the Resilient Urban Sierra Leone Project (RUSLP)</a:t>
            </a:r>
            <a:endParaRPr lang="en-SL" sz="2200" b="1" kern="1400" spc="-50" dirty="0">
              <a:effectLst/>
              <a:cs typeface="Times New Roman" panose="02020603050405020304" pitchFamily="18" charset="0"/>
            </a:endParaRPr>
          </a:p>
        </p:txBody>
      </p:sp>
      <p:sp>
        <p:nvSpPr>
          <p:cNvPr id="3" name="Content Placeholder 2">
            <a:extLst>
              <a:ext uri="{FF2B5EF4-FFF2-40B4-BE49-F238E27FC236}">
                <a16:creationId xmlns:a16="http://schemas.microsoft.com/office/drawing/2014/main" id="{6A1CC6E3-511C-A717-934B-5D4CB151FB45}"/>
              </a:ext>
            </a:extLst>
          </p:cNvPr>
          <p:cNvSpPr>
            <a:spLocks noGrp="1"/>
          </p:cNvSpPr>
          <p:nvPr>
            <p:ph idx="1"/>
          </p:nvPr>
        </p:nvSpPr>
        <p:spPr/>
        <p:txBody>
          <a:bodyPr>
            <a:normAutofit fontScale="92500" lnSpcReduction="20000"/>
          </a:bodyPr>
          <a:lstStyle/>
          <a:p>
            <a:pPr marL="0" indent="0" algn="just">
              <a:buNone/>
            </a:pPr>
            <a:r>
              <a:rPr lang="en-GB" sz="1800" kern="100" dirty="0">
                <a:effectLst/>
                <a:latin typeface="Times New Roman" panose="02020603050405020304" pitchFamily="18" charset="0"/>
                <a:ea typeface="Aptos" panose="020B0004020202020204" pitchFamily="34" charset="0"/>
                <a:cs typeface="Times New Roman" panose="02020603050405020304" pitchFamily="18" charset="0"/>
              </a:rPr>
              <a:t>We have learned from the presentations made during this symposium that Malawi has conducted a lot of studies on DRM with a clear influence on DRM related policies. We observed that the Malawi approach on building resilience has a strong nexus between urban planning and disaster risk management. This is ONE KEY takeaway for the Sierra Leone delegation.</a:t>
            </a:r>
          </a:p>
          <a:p>
            <a:pPr marL="0" indent="0" algn="just">
              <a:buNone/>
            </a:pPr>
            <a:endParaRPr lang="en-GB"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We observed that Malawi is advanced in the use of technology in DRM and resilience building. The use of software and drones to simulate scenarios and do anticipatory actions is commendable and worthy to note. </a:t>
            </a:r>
            <a:endParaRPr kumimoji="0" lang="en-SL"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algn="just"/>
            <a:endParaRPr lang="en-GB"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17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Although we recognise the fact that Sierra Leone has a lot of catching up to do in terms of addressing DRM issues, the World Bank-supported Resilience Urban Sierra Leone Project, is one of the main efforts at addressing disaster related issues in the country. Project interventions include: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SL" sz="17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algn="just"/>
            <a:endParaRPr lang="en-SL"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SL" dirty="0"/>
          </a:p>
        </p:txBody>
      </p:sp>
    </p:spTree>
    <p:extLst>
      <p:ext uri="{BB962C8B-B14F-4D97-AF65-F5344CB8AC3E}">
        <p14:creationId xmlns:p14="http://schemas.microsoft.com/office/powerpoint/2010/main" val="1004399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8E5AF-DD5B-0E45-3102-8E19C7D506F6}"/>
              </a:ext>
            </a:extLst>
          </p:cNvPr>
          <p:cNvSpPr>
            <a:spLocks noGrp="1"/>
          </p:cNvSpPr>
          <p:nvPr>
            <p:ph type="title"/>
          </p:nvPr>
        </p:nvSpPr>
        <p:spPr/>
        <p:txBody>
          <a:bodyPr>
            <a:normAutofit/>
          </a:bodyPr>
          <a:lstStyle/>
          <a:p>
            <a:pPr algn="ctr"/>
            <a:r>
              <a:rPr lang="en-US" sz="2000" b="1" kern="1400" spc="-50" dirty="0">
                <a:effectLst/>
                <a:cs typeface="Times New Roman" panose="02020603050405020304" pitchFamily="18" charset="0"/>
              </a:rPr>
              <a:t>World Bank Intervention through the Resilient Urban Sierra Leone Project (RUSLP)</a:t>
            </a:r>
            <a:endParaRPr lang="en-SL" sz="2000" dirty="0"/>
          </a:p>
        </p:txBody>
      </p:sp>
      <p:sp>
        <p:nvSpPr>
          <p:cNvPr id="3" name="Content Placeholder 2">
            <a:extLst>
              <a:ext uri="{FF2B5EF4-FFF2-40B4-BE49-F238E27FC236}">
                <a16:creationId xmlns:a16="http://schemas.microsoft.com/office/drawing/2014/main" id="{931D7843-5A08-3E7C-7231-5452EAE47336}"/>
              </a:ext>
            </a:extLst>
          </p:cNvPr>
          <p:cNvSpPr>
            <a:spLocks noGrp="1"/>
          </p:cNvSpPr>
          <p:nvPr>
            <p:ph idx="1"/>
          </p:nvPr>
        </p:nvSpPr>
        <p:spPr/>
        <p:txBody>
          <a:bodyPr>
            <a:normAutofit fontScale="62500" lnSpcReduction="20000"/>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1.</a:t>
            </a:r>
            <a:r>
              <a:rPr kumimoji="0" lang="en-GB" sz="19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Institutional and capacity building</a:t>
            </a:r>
            <a:r>
              <a:rPr kumimoji="0" lang="en-GB"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interventions for the National Disaster Management Agency (NDMA, the  Sierra Leone Meteorological Agency (</a:t>
            </a:r>
            <a:r>
              <a:rPr kumimoji="0" lang="en-GB" sz="1900" b="0" i="0" u="none" strike="noStrike" kern="100" cap="none" spc="0" normalizeH="0" baseline="0" noProof="0" dirty="0" err="1">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SLMet</a:t>
            </a:r>
            <a:r>
              <a:rPr kumimoji="0" lang="en-GB"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and the National Water Resources Management Agency (NWRMA) to spearhead disaster preparedness, response and early warning. The project will also construct a National Emergency Operations Centre (NEOC) under the NDMA</a:t>
            </a:r>
            <a:endParaRPr kumimoji="0" lang="en-SL"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lvl="0" indent="0" algn="just">
              <a:lnSpc>
                <a:spcPct val="107000"/>
              </a:lnSpc>
              <a:spcAft>
                <a:spcPts val="800"/>
              </a:spcAft>
              <a:buNone/>
            </a:pPr>
            <a:endParaRPr lang="en-GB" sz="1900" kern="100" dirty="0">
              <a:latin typeface="Arial" panose="020B0604020202020204" pitchFamily="34" charset="0"/>
              <a:ea typeface="Aptos" panose="020B0004020202020204" pitchFamily="34" charset="0"/>
              <a:cs typeface="Arial" panose="020B0604020202020204" pitchFamily="34" charset="0"/>
            </a:endParaRPr>
          </a:p>
          <a:p>
            <a:pPr marL="0" lvl="0" indent="0" algn="just">
              <a:lnSpc>
                <a:spcPct val="107000"/>
              </a:lnSpc>
              <a:spcAft>
                <a:spcPts val="800"/>
              </a:spcAft>
              <a:buNone/>
            </a:pPr>
            <a:r>
              <a:rPr lang="en-GB" sz="1900" kern="100" dirty="0">
                <a:latin typeface="Arial" panose="020B0604020202020204" pitchFamily="34" charset="0"/>
                <a:ea typeface="Aptos" panose="020B0004020202020204" pitchFamily="34" charset="0"/>
                <a:cs typeface="Arial" panose="020B0604020202020204" pitchFamily="34" charset="0"/>
              </a:rPr>
              <a:t>2. </a:t>
            </a:r>
            <a:r>
              <a:rPr lang="en-GB" sz="1900" b="1" kern="100" dirty="0">
                <a:effectLst/>
                <a:latin typeface="Arial" panose="020B0604020202020204" pitchFamily="34" charset="0"/>
                <a:ea typeface="Aptos" panose="020B0004020202020204" pitchFamily="34" charset="0"/>
                <a:cs typeface="Arial" panose="020B0604020202020204" pitchFamily="34" charset="0"/>
              </a:rPr>
              <a:t>Development of a Strategic Flood Risk Assessment and Management Plan </a:t>
            </a:r>
            <a:r>
              <a:rPr lang="en-GB" sz="1900" kern="100" dirty="0">
                <a:effectLst/>
                <a:latin typeface="Arial" panose="020B0604020202020204" pitchFamily="34" charset="0"/>
                <a:ea typeface="Aptos" panose="020B0004020202020204" pitchFamily="34" charset="0"/>
                <a:cs typeface="Arial" panose="020B0604020202020204" pitchFamily="34" charset="0"/>
              </a:rPr>
              <a:t>for the Secondary Cities in Sierra Leone (Bo, Makeni, Bonthe, Kenema, </a:t>
            </a:r>
            <a:r>
              <a:rPr lang="en-GB" sz="1900" kern="100" dirty="0" err="1">
                <a:effectLst/>
                <a:latin typeface="Arial" panose="020B0604020202020204" pitchFamily="34" charset="0"/>
                <a:ea typeface="Aptos" panose="020B0004020202020204" pitchFamily="34" charset="0"/>
                <a:cs typeface="Arial" panose="020B0604020202020204" pitchFamily="34" charset="0"/>
              </a:rPr>
              <a:t>Koidu</a:t>
            </a:r>
            <a:r>
              <a:rPr lang="en-GB" sz="1900" kern="100" dirty="0">
                <a:effectLst/>
                <a:latin typeface="Arial" panose="020B0604020202020204" pitchFamily="34" charset="0"/>
                <a:ea typeface="Aptos" panose="020B0004020202020204" pitchFamily="34" charset="0"/>
                <a:cs typeface="Arial" panose="020B0604020202020204" pitchFamily="34" charset="0"/>
              </a:rPr>
              <a:t> New </a:t>
            </a:r>
            <a:r>
              <a:rPr lang="en-GB" sz="1900" kern="100" dirty="0" err="1">
                <a:effectLst/>
                <a:latin typeface="Arial" panose="020B0604020202020204" pitchFamily="34" charset="0"/>
                <a:ea typeface="Aptos" panose="020B0004020202020204" pitchFamily="34" charset="0"/>
                <a:cs typeface="Arial" panose="020B0604020202020204" pitchFamily="34" charset="0"/>
              </a:rPr>
              <a:t>Sembehun</a:t>
            </a:r>
            <a:r>
              <a:rPr lang="en-GB" sz="1900" kern="100" dirty="0">
                <a:effectLst/>
                <a:latin typeface="Arial" panose="020B0604020202020204" pitchFamily="34" charset="0"/>
                <a:ea typeface="Aptos" panose="020B0004020202020204" pitchFamily="34" charset="0"/>
                <a:cs typeface="Arial" panose="020B0604020202020204" pitchFamily="34" charset="0"/>
              </a:rPr>
              <a:t>, Port Loko, and Waterloo)</a:t>
            </a:r>
            <a:endParaRPr lang="en-SL" sz="1900" kern="100" dirty="0">
              <a:effectLst/>
              <a:latin typeface="Arial" panose="020B0604020202020204" pitchFamily="34" charset="0"/>
              <a:ea typeface="Aptos" panose="020B0004020202020204" pitchFamily="34" charset="0"/>
              <a:cs typeface="Arial" panose="020B0604020202020204" pitchFamily="34" charset="0"/>
            </a:endParaRPr>
          </a:p>
          <a:p>
            <a:pPr marL="0" lvl="0" indent="0" algn="just">
              <a:lnSpc>
                <a:spcPct val="107000"/>
              </a:lnSpc>
              <a:spcAft>
                <a:spcPts val="800"/>
              </a:spcAft>
              <a:buNone/>
            </a:pPr>
            <a:r>
              <a:rPr lang="en-GB" sz="1900" kern="100" dirty="0">
                <a:latin typeface="Arial" panose="020B0604020202020204" pitchFamily="34" charset="0"/>
                <a:ea typeface="Aptos" panose="020B0004020202020204" pitchFamily="34" charset="0"/>
                <a:cs typeface="Arial" panose="020B0604020202020204" pitchFamily="34" charset="0"/>
              </a:rPr>
              <a:t>3. </a:t>
            </a:r>
            <a:r>
              <a:rPr lang="en-GB" sz="1900" b="1" kern="100" dirty="0">
                <a:effectLst/>
                <a:latin typeface="Arial" panose="020B0604020202020204" pitchFamily="34" charset="0"/>
                <a:ea typeface="Aptos" panose="020B0004020202020204" pitchFamily="34" charset="0"/>
                <a:cs typeface="Arial" panose="020B0604020202020204" pitchFamily="34" charset="0"/>
              </a:rPr>
              <a:t>Development of Western Area Regional Spatial Plan, including the Freetown Structure Plan</a:t>
            </a:r>
          </a:p>
          <a:p>
            <a:pPr marL="0" lvl="0" indent="0" algn="just">
              <a:lnSpc>
                <a:spcPct val="107000"/>
              </a:lnSpc>
              <a:spcAft>
                <a:spcPts val="800"/>
              </a:spcAft>
              <a:buNone/>
            </a:pPr>
            <a:r>
              <a:rPr lang="en-GB" sz="1900" kern="100" dirty="0">
                <a:latin typeface="Arial" panose="020B0604020202020204" pitchFamily="34" charset="0"/>
                <a:cs typeface="Arial" panose="020B0604020202020204" pitchFamily="34" charset="0"/>
              </a:rPr>
              <a:t>4. </a:t>
            </a:r>
            <a:r>
              <a:rPr lang="en-GB" sz="1900" b="1" kern="100" dirty="0">
                <a:latin typeface="Arial" panose="020B0604020202020204" pitchFamily="34" charset="0"/>
                <a:cs typeface="Arial" panose="020B0604020202020204" pitchFamily="34" charset="0"/>
              </a:rPr>
              <a:t>Development of spatial plans for the six secondary cities </a:t>
            </a:r>
            <a:r>
              <a:rPr lang="en-GB" sz="1900" kern="100" dirty="0">
                <a:latin typeface="Arial" panose="020B0604020202020204" pitchFamily="34" charset="0"/>
                <a:cs typeface="Arial" panose="020B0604020202020204" pitchFamily="34" charset="0"/>
              </a:rPr>
              <a:t>(Bo, Makeni, Bonthe, Kenema, </a:t>
            </a:r>
            <a:r>
              <a:rPr lang="en-GB" sz="1900" kern="100" dirty="0" err="1">
                <a:latin typeface="Arial" panose="020B0604020202020204" pitchFamily="34" charset="0"/>
                <a:cs typeface="Arial" panose="020B0604020202020204" pitchFamily="34" charset="0"/>
              </a:rPr>
              <a:t>Koidu</a:t>
            </a:r>
            <a:r>
              <a:rPr lang="en-GB" sz="1900" kern="100" dirty="0">
                <a:latin typeface="Arial" panose="020B0604020202020204" pitchFamily="34" charset="0"/>
                <a:cs typeface="Arial" panose="020B0604020202020204" pitchFamily="34" charset="0"/>
              </a:rPr>
              <a:t> New </a:t>
            </a:r>
            <a:r>
              <a:rPr lang="en-GB" sz="1900" kern="100" dirty="0" err="1">
                <a:latin typeface="Arial" panose="020B0604020202020204" pitchFamily="34" charset="0"/>
                <a:cs typeface="Arial" panose="020B0604020202020204" pitchFamily="34" charset="0"/>
              </a:rPr>
              <a:t>Sembehun</a:t>
            </a:r>
            <a:r>
              <a:rPr lang="en-GB" sz="1900" kern="100" dirty="0">
                <a:latin typeface="Arial" panose="020B0604020202020204" pitchFamily="34" charset="0"/>
                <a:cs typeface="Arial" panose="020B0604020202020204" pitchFamily="34" charset="0"/>
              </a:rPr>
              <a:t>    and Port Loko)</a:t>
            </a:r>
          </a:p>
          <a:p>
            <a:pPr marL="0" marR="0" lvl="0" indent="0" algn="just" defTabSz="914400" rtl="0" eaLnBrk="1" fontAlgn="auto" latinLnBrk="0" hangingPunct="1">
              <a:lnSpc>
                <a:spcPct val="107000"/>
              </a:lnSpc>
              <a:spcBef>
                <a:spcPct val="20000"/>
              </a:spcBef>
              <a:spcAft>
                <a:spcPts val="800"/>
              </a:spcAft>
              <a:buClrTx/>
              <a:buSzTx/>
              <a:buFont typeface="Arial" pitchFamily="34" charset="0"/>
              <a:buNone/>
              <a:tabLst/>
              <a:defRPr/>
            </a:pPr>
            <a:r>
              <a:rPr kumimoji="0" lang="en-GB"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5. </a:t>
            </a:r>
            <a:r>
              <a:rPr kumimoji="0" lang="en-GB" sz="19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Review of the Town and Country Planning Act </a:t>
            </a:r>
            <a:r>
              <a:rPr kumimoji="0" lang="en-GB"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as well as developing Building Codes for urban development</a:t>
            </a:r>
            <a:endParaRPr kumimoji="0" lang="en-SL"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07000"/>
              </a:lnSpc>
              <a:spcBef>
                <a:spcPct val="20000"/>
              </a:spcBef>
              <a:spcAft>
                <a:spcPts val="800"/>
              </a:spcAft>
              <a:buClrTx/>
              <a:buSzTx/>
              <a:buFont typeface="Arial" pitchFamily="34" charset="0"/>
              <a:buNone/>
              <a:tabLst/>
              <a:defRPr/>
            </a:pPr>
            <a:r>
              <a:rPr kumimoji="0" lang="en-GB"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6.</a:t>
            </a:r>
            <a:r>
              <a:rPr kumimoji="0" lang="en-GB" sz="19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Development of a National SWM Strategy</a:t>
            </a:r>
            <a:r>
              <a:rPr kumimoji="0" lang="en-GB"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Uncontrolled management of solid waste is considered a major contributing factor to community level flooding in the rainy season</a:t>
            </a:r>
            <a:endParaRPr kumimoji="0" lang="en-SL" sz="19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algn="just">
              <a:lnSpc>
                <a:spcPct val="107000"/>
              </a:lnSpc>
              <a:spcAft>
                <a:spcPts val="800"/>
              </a:spcAft>
              <a:buFont typeface="Arial" pitchFamily="34" charset="0"/>
              <a:buAutoNum type="arabicPeriod" startAt="3"/>
            </a:pPr>
            <a:endParaRPr lang="en-SL" sz="1800" kern="100" dirty="0">
              <a:latin typeface="Times New Roman" panose="02020603050405020304" pitchFamily="18" charset="0"/>
              <a:cs typeface="Times New Roman" panose="02020603050405020304" pitchFamily="18" charset="0"/>
            </a:endParaRPr>
          </a:p>
          <a:p>
            <a:pPr lvl="0" algn="just">
              <a:lnSpc>
                <a:spcPct val="107000"/>
              </a:lnSpc>
              <a:spcAft>
                <a:spcPts val="800"/>
              </a:spcAft>
              <a:buAutoNum type="arabicPeriod" startAt="3"/>
            </a:pPr>
            <a:endParaRPr lang="en-SL"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SL" dirty="0"/>
          </a:p>
        </p:txBody>
      </p:sp>
    </p:spTree>
    <p:extLst>
      <p:ext uri="{BB962C8B-B14F-4D97-AF65-F5344CB8AC3E}">
        <p14:creationId xmlns:p14="http://schemas.microsoft.com/office/powerpoint/2010/main" val="2227085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6A953-CB70-E350-450C-EF8F7AB1804C}"/>
              </a:ext>
            </a:extLst>
          </p:cNvPr>
          <p:cNvSpPr>
            <a:spLocks noGrp="1"/>
          </p:cNvSpPr>
          <p:nvPr>
            <p:ph type="title"/>
          </p:nvPr>
        </p:nvSpPr>
        <p:spPr/>
        <p:txBody>
          <a:bodyPr>
            <a:noAutofit/>
          </a:bodyPr>
          <a:lstStyle/>
          <a:p>
            <a:pPr algn="ctr"/>
            <a:r>
              <a:rPr lang="en-GB" sz="2400" b="1" kern="100" dirty="0">
                <a:effectLst/>
                <a:latin typeface="Times New Roman" panose="02020603050405020304" pitchFamily="18" charset="0"/>
                <a:ea typeface="Aptos" panose="020B0004020202020204" pitchFamily="34" charset="0"/>
                <a:cs typeface="Times New Roman" panose="02020603050405020304" pitchFamily="18" charset="0"/>
              </a:rPr>
              <a:t>Disaster Risk Financing</a:t>
            </a:r>
            <a:endParaRPr lang="en-SL" sz="2400" dirty="0"/>
          </a:p>
        </p:txBody>
      </p:sp>
      <p:sp>
        <p:nvSpPr>
          <p:cNvPr id="3" name="Content Placeholder 2">
            <a:extLst>
              <a:ext uri="{FF2B5EF4-FFF2-40B4-BE49-F238E27FC236}">
                <a16:creationId xmlns:a16="http://schemas.microsoft.com/office/drawing/2014/main" id="{77924CC3-044E-EC89-E077-38218B61A2E3}"/>
              </a:ext>
            </a:extLst>
          </p:cNvPr>
          <p:cNvSpPr>
            <a:spLocks noGrp="1"/>
          </p:cNvSpPr>
          <p:nvPr>
            <p:ph idx="1"/>
          </p:nvPr>
        </p:nvSpPr>
        <p:spPr/>
        <p:txBody>
          <a:bodyPr>
            <a:normAutofit fontScale="85000" lnSpcReduction="10000"/>
          </a:bodyPr>
          <a:lstStyle/>
          <a:p>
            <a:endParaRPr lang="en-GB"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GB" sz="1800" kern="100" dirty="0">
                <a:effectLst/>
                <a:latin typeface="Times New Roman" panose="02020603050405020304" pitchFamily="18" charset="0"/>
                <a:ea typeface="Aptos" panose="020B0004020202020204" pitchFamily="34" charset="0"/>
                <a:cs typeface="Times New Roman" panose="02020603050405020304" pitchFamily="18" charset="0"/>
              </a:rPr>
              <a:t>The NDM Act (2020) made provision for the establishment a disaster management fund. Residual resources from the mud-slide were used as seed money for the fund. Government as you can imagine has been challenged to replenish the funds. However, government and development partners have been responding to disaster as and when they occur amidst these challenges.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Government, led by the Ministry of Finance with support from the World Bank has developed a Disaster Risk Financing Strategy with a clear implementation plan. The importance of this cannot be overemphasise given the fact that disasters are becoming an annual event in Sierra Leone. </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SL"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Also, part of why we are here is to learn from colleagues in the Ministry of Finance in Malawi to know how Malawi is addressing disaster preparedness, with special reference to the World Bank Crisis Preparedness Financing instruments of the RRO, Cat DDO and CERP. </a:t>
            </a:r>
            <a:endParaRPr kumimoji="0" lang="en-SL" sz="2800" b="0" i="0" u="none" strike="noStrike" kern="1200" cap="none" spc="0" normalizeH="0" baseline="0" noProof="0" dirty="0">
              <a:ln>
                <a:noFill/>
              </a:ln>
              <a:solidFill>
                <a:prstClr val="black"/>
              </a:solidFill>
              <a:effectLst/>
              <a:uLnTx/>
              <a:uFillTx/>
              <a:latin typeface="Calibri"/>
              <a:ea typeface="+mn-ea"/>
              <a:cs typeface="+mn-cs"/>
            </a:endParaRPr>
          </a:p>
          <a:p>
            <a:pPr algn="just"/>
            <a:endParaRPr lang="en-SL"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SL" dirty="0"/>
          </a:p>
        </p:txBody>
      </p:sp>
    </p:spTree>
    <p:extLst>
      <p:ext uri="{BB962C8B-B14F-4D97-AF65-F5344CB8AC3E}">
        <p14:creationId xmlns:p14="http://schemas.microsoft.com/office/powerpoint/2010/main" val="2326839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89574-9691-60B1-E046-E1E285BE9901}"/>
              </a:ext>
            </a:extLst>
          </p:cNvPr>
          <p:cNvSpPr>
            <a:spLocks noGrp="1"/>
          </p:cNvSpPr>
          <p:nvPr>
            <p:ph type="title"/>
          </p:nvPr>
        </p:nvSpPr>
        <p:spPr/>
        <p:txBody>
          <a:bodyPr/>
          <a:lstStyle/>
          <a:p>
            <a:pPr algn="ctr"/>
            <a:r>
              <a:rPr lang="en-SL" dirty="0"/>
              <a:t>Disaster Risk Financing</a:t>
            </a:r>
          </a:p>
        </p:txBody>
      </p:sp>
      <p:sp>
        <p:nvSpPr>
          <p:cNvPr id="3" name="Content Placeholder 2">
            <a:extLst>
              <a:ext uri="{FF2B5EF4-FFF2-40B4-BE49-F238E27FC236}">
                <a16:creationId xmlns:a16="http://schemas.microsoft.com/office/drawing/2014/main" id="{1EA1E3FA-2885-A7A6-76AF-EF8B20103F6A}"/>
              </a:ext>
            </a:extLst>
          </p:cNvPr>
          <p:cNvSpPr>
            <a:spLocks noGrp="1"/>
          </p:cNvSpPr>
          <p:nvPr>
            <p:ph idx="1"/>
          </p:nvPr>
        </p:nvSpPr>
        <p:spPr/>
        <p:txBody>
          <a:bodyPr>
            <a:normAutofit lnSpcReduction="10000"/>
          </a:bodyPr>
          <a:lstStyle/>
          <a:p>
            <a:pPr algn="just"/>
            <a:endParaRPr lang="en-GB"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GB" sz="1800" kern="100" dirty="0">
                <a:effectLst/>
                <a:latin typeface="Times New Roman" panose="02020603050405020304" pitchFamily="18" charset="0"/>
                <a:ea typeface="Aptos" panose="020B0004020202020204" pitchFamily="34" charset="0"/>
                <a:cs typeface="Times New Roman" panose="02020603050405020304" pitchFamily="18" charset="0"/>
              </a:rPr>
              <a:t>We note the clear articulation of the DRM systems at the national and local government level in Malawi. We have not gone that far yet, but we have taking initial steps to ensure that local councils allocate 10% of own source revenue to DRM related activities, in addition to central government budgetary provision to the NDMA for DRM activities at the local government level.</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GB"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The consistent occurrences of natural disasters on an annual basis, has triggered the ministry’s interest in activating the financing instruments with the World Bank. We are looking forward to having bilateral discussions with the Malawi Ministry of Finance and Disaster Management Agency as already indicated.</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SL"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a:p>
            <a:pPr algn="just"/>
            <a:endParaRPr lang="en-SL"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SL" dirty="0"/>
          </a:p>
        </p:txBody>
      </p:sp>
    </p:spTree>
    <p:extLst>
      <p:ext uri="{BB962C8B-B14F-4D97-AF65-F5344CB8AC3E}">
        <p14:creationId xmlns:p14="http://schemas.microsoft.com/office/powerpoint/2010/main" val="136689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DB780-A4B9-F54A-15AD-C5DE705156B7}"/>
              </a:ext>
            </a:extLst>
          </p:cNvPr>
          <p:cNvSpPr>
            <a:spLocks noGrp="1"/>
          </p:cNvSpPr>
          <p:nvPr>
            <p:ph type="title"/>
          </p:nvPr>
        </p:nvSpPr>
        <p:spPr/>
        <p:txBody>
          <a:bodyPr/>
          <a:lstStyle/>
          <a:p>
            <a:pPr algn="ctr"/>
            <a:r>
              <a:rPr lang="en-SL" dirty="0"/>
              <a:t>The End</a:t>
            </a:r>
          </a:p>
        </p:txBody>
      </p:sp>
      <p:sp>
        <p:nvSpPr>
          <p:cNvPr id="3" name="Content Placeholder 2">
            <a:extLst>
              <a:ext uri="{FF2B5EF4-FFF2-40B4-BE49-F238E27FC236}">
                <a16:creationId xmlns:a16="http://schemas.microsoft.com/office/drawing/2014/main" id="{E5EEAC5D-B7E0-90BF-C0BF-79FB43D8B81F}"/>
              </a:ext>
            </a:extLst>
          </p:cNvPr>
          <p:cNvSpPr>
            <a:spLocks noGrp="1"/>
          </p:cNvSpPr>
          <p:nvPr>
            <p:ph idx="1"/>
          </p:nvPr>
        </p:nvSpPr>
        <p:spPr/>
        <p:txBody>
          <a:bodyPr/>
          <a:lstStyle/>
          <a:p>
            <a:endParaRPr lang="en-SL" dirty="0"/>
          </a:p>
          <a:p>
            <a:endParaRPr lang="en-SL" dirty="0"/>
          </a:p>
          <a:p>
            <a:pPr algn="ctr"/>
            <a:r>
              <a:rPr lang="en-SL" dirty="0"/>
              <a:t>Thank you for your attention</a:t>
            </a:r>
          </a:p>
        </p:txBody>
      </p:sp>
    </p:spTree>
    <p:extLst>
      <p:ext uri="{BB962C8B-B14F-4D97-AF65-F5344CB8AC3E}">
        <p14:creationId xmlns:p14="http://schemas.microsoft.com/office/powerpoint/2010/main" val="241427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1049</Words>
  <Application>Microsoft Office PowerPoint</Application>
  <PresentationFormat>On-screen Show (16:9)</PresentationFormat>
  <Paragraphs>78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Calibri</vt:lpstr>
      <vt:lpstr>Times New Roman</vt:lpstr>
      <vt:lpstr>Office Theme</vt:lpstr>
      <vt:lpstr>  Resilient  Malawi: Charting a Path for enhanced Disaster  Risk Management </vt:lpstr>
      <vt:lpstr>Introduction</vt:lpstr>
      <vt:lpstr>Introduction</vt:lpstr>
      <vt:lpstr> Institutional frameworks and Regulations </vt:lpstr>
      <vt:lpstr> World Bank Intervention through the Resilient Urban Sierra Leone Project (RUSLP)</vt:lpstr>
      <vt:lpstr>World Bank Intervention through the Resilient Urban Sierra Leone Project (RUSLP)</vt:lpstr>
      <vt:lpstr>Disaster Risk Financing</vt:lpstr>
      <vt:lpstr>Disaster Risk Financing</vt:lpstr>
      <vt:lpstr>The 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2024-12-11T17:02:56Z</dcterms:modified>
</cp:coreProperties>
</file>