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5"/>
  </p:notesMasterIdLst>
  <p:sldIdLst>
    <p:sldId id="258" r:id="rId5"/>
    <p:sldId id="257" r:id="rId6"/>
    <p:sldId id="262" r:id="rId7"/>
    <p:sldId id="844" r:id="rId8"/>
    <p:sldId id="847" r:id="rId9"/>
    <p:sldId id="852" r:id="rId10"/>
    <p:sldId id="849" r:id="rId11"/>
    <p:sldId id="259" r:id="rId12"/>
    <p:sldId id="274" r:id="rId13"/>
    <p:sldId id="260" r:id="rId14"/>
    <p:sldId id="261" r:id="rId15"/>
    <p:sldId id="272" r:id="rId16"/>
    <p:sldId id="271" r:id="rId17"/>
    <p:sldId id="264" r:id="rId18"/>
    <p:sldId id="268" r:id="rId19"/>
    <p:sldId id="846" r:id="rId20"/>
    <p:sldId id="851" r:id="rId21"/>
    <p:sldId id="278" r:id="rId22"/>
    <p:sldId id="277" r:id="rId23"/>
    <p:sldId id="279" r:id="rId24"/>
    <p:sldId id="280" r:id="rId25"/>
    <p:sldId id="877" r:id="rId26"/>
    <p:sldId id="878" r:id="rId27"/>
    <p:sldId id="879" r:id="rId28"/>
    <p:sldId id="880" r:id="rId29"/>
    <p:sldId id="881" r:id="rId30"/>
    <p:sldId id="882" r:id="rId31"/>
    <p:sldId id="883" r:id="rId32"/>
    <p:sldId id="299" r:id="rId33"/>
    <p:sldId id="304" r:id="rId34"/>
    <p:sldId id="302" r:id="rId35"/>
    <p:sldId id="884" r:id="rId36"/>
    <p:sldId id="885" r:id="rId37"/>
    <p:sldId id="886" r:id="rId38"/>
    <p:sldId id="888" r:id="rId39"/>
    <p:sldId id="887" r:id="rId40"/>
    <p:sldId id="890" r:id="rId41"/>
    <p:sldId id="891" r:id="rId42"/>
    <p:sldId id="892" r:id="rId43"/>
    <p:sldId id="893" r:id="rId44"/>
    <p:sldId id="894" r:id="rId45"/>
    <p:sldId id="895" r:id="rId46"/>
    <p:sldId id="897" r:id="rId47"/>
    <p:sldId id="896" r:id="rId48"/>
    <p:sldId id="898" r:id="rId49"/>
    <p:sldId id="899" r:id="rId50"/>
    <p:sldId id="856" r:id="rId51"/>
    <p:sldId id="900" r:id="rId52"/>
    <p:sldId id="865" r:id="rId53"/>
    <p:sldId id="866" r:id="rId54"/>
    <p:sldId id="867" r:id="rId55"/>
    <p:sldId id="868" r:id="rId56"/>
    <p:sldId id="869" r:id="rId57"/>
    <p:sldId id="870" r:id="rId58"/>
    <p:sldId id="871" r:id="rId59"/>
    <p:sldId id="872" r:id="rId60"/>
    <p:sldId id="876" r:id="rId61"/>
    <p:sldId id="873" r:id="rId62"/>
    <p:sldId id="874" r:id="rId63"/>
    <p:sldId id="875" r:id="rId6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788"/>
    <p:restoredTop sz="96197"/>
  </p:normalViewPr>
  <p:slideViewPr>
    <p:cSldViewPr snapToGrid="0" snapToObjects="1">
      <p:cViewPr>
        <p:scale>
          <a:sx n="112" d="100"/>
          <a:sy n="112" d="100"/>
        </p:scale>
        <p:origin x="80" y="3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AE03D9-5345-1943-A22E-2FF97015971F}" type="doc">
      <dgm:prSet loTypeId="urn:microsoft.com/office/officeart/2005/8/layout/target1" loCatId="relationship" qsTypeId="urn:microsoft.com/office/officeart/2005/8/quickstyle/simple4" qsCatId="simple" csTypeId="urn:microsoft.com/office/officeart/2005/8/colors/accent4_5" csCatId="accent4" phldr="1"/>
      <dgm:spPr/>
      <dgm:t>
        <a:bodyPr/>
        <a:lstStyle/>
        <a:p>
          <a:endParaRPr lang="en-GB"/>
        </a:p>
      </dgm:t>
    </dgm:pt>
    <dgm:pt modelId="{62D75972-470D-DD4B-8440-74B948C85A6E}">
      <dgm:prSet custT="1"/>
      <dgm:spPr/>
      <dgm:t>
        <a:bodyPr/>
        <a:lstStyle/>
        <a:p>
          <a:r>
            <a:rPr lang="en-US" sz="2400" b="0" i="0" baseline="0" dirty="0"/>
            <a:t>Fully Probabilistic Risk Assessment</a:t>
          </a:r>
          <a:endParaRPr lang="en-IT" sz="2400" dirty="0"/>
        </a:p>
      </dgm:t>
    </dgm:pt>
    <dgm:pt modelId="{3E37EE21-7F26-5A41-BE90-DA3CF005DFBB}" type="parTrans" cxnId="{8C3723DE-0557-0A4E-93E7-F3EEFFF59086}">
      <dgm:prSet/>
      <dgm:spPr/>
      <dgm:t>
        <a:bodyPr/>
        <a:lstStyle/>
        <a:p>
          <a:endParaRPr lang="en-GB" sz="2000"/>
        </a:p>
      </dgm:t>
    </dgm:pt>
    <dgm:pt modelId="{E862317B-98EA-2F4E-B5B5-7C7D13415FD8}" type="sibTrans" cxnId="{8C3723DE-0557-0A4E-93E7-F3EEFFF59086}">
      <dgm:prSet/>
      <dgm:spPr/>
      <dgm:t>
        <a:bodyPr/>
        <a:lstStyle/>
        <a:p>
          <a:endParaRPr lang="en-GB" sz="2000"/>
        </a:p>
      </dgm:t>
    </dgm:pt>
    <dgm:pt modelId="{9EB89756-E5BA-0B4A-94D4-CE1280036DD2}">
      <dgm:prSet custT="1"/>
      <dgm:spPr/>
      <dgm:t>
        <a:bodyPr/>
        <a:lstStyle/>
        <a:p>
          <a:r>
            <a:rPr lang="en-IT" sz="2400" dirty="0"/>
            <a:t>Historical assessement</a:t>
          </a:r>
        </a:p>
      </dgm:t>
    </dgm:pt>
    <dgm:pt modelId="{820D82A8-BF60-5F43-A25B-6528EAD3CF29}" type="parTrans" cxnId="{323BE1F8-FAEC-E24F-AADA-A36F9F7A4C73}">
      <dgm:prSet/>
      <dgm:spPr/>
      <dgm:t>
        <a:bodyPr/>
        <a:lstStyle/>
        <a:p>
          <a:endParaRPr lang="en-GB" sz="2000"/>
        </a:p>
      </dgm:t>
    </dgm:pt>
    <dgm:pt modelId="{670FEC35-C3A9-6941-9CB7-4113997487C5}" type="sibTrans" cxnId="{323BE1F8-FAEC-E24F-AADA-A36F9F7A4C73}">
      <dgm:prSet/>
      <dgm:spPr/>
      <dgm:t>
        <a:bodyPr/>
        <a:lstStyle/>
        <a:p>
          <a:endParaRPr lang="en-GB" sz="2000"/>
        </a:p>
      </dgm:t>
    </dgm:pt>
    <dgm:pt modelId="{EF4DEF61-F03F-A041-BEB1-822F31B78EBA}">
      <dgm:prSet custT="1"/>
      <dgm:spPr/>
      <dgm:t>
        <a:bodyPr/>
        <a:lstStyle/>
        <a:p>
          <a:r>
            <a:rPr lang="en-IT" sz="2400" dirty="0"/>
            <a:t>Topical Scenario Based</a:t>
          </a:r>
        </a:p>
      </dgm:t>
    </dgm:pt>
    <dgm:pt modelId="{2D072C01-0BBA-ED40-BAEF-F2FFF2D92DB7}" type="parTrans" cxnId="{9B3B7229-CA2B-854D-AAE2-51ABFAD79274}">
      <dgm:prSet/>
      <dgm:spPr/>
      <dgm:t>
        <a:bodyPr/>
        <a:lstStyle/>
        <a:p>
          <a:endParaRPr lang="en-GB" sz="2000"/>
        </a:p>
      </dgm:t>
    </dgm:pt>
    <dgm:pt modelId="{9D16E3E1-FF9E-024E-A0B5-156061E28A62}" type="sibTrans" cxnId="{9B3B7229-CA2B-854D-AAE2-51ABFAD79274}">
      <dgm:prSet/>
      <dgm:spPr/>
      <dgm:t>
        <a:bodyPr/>
        <a:lstStyle/>
        <a:p>
          <a:endParaRPr lang="en-GB" sz="2000"/>
        </a:p>
      </dgm:t>
    </dgm:pt>
    <dgm:pt modelId="{ED9B725F-1F78-7D4C-9059-EF9F651080C3}" type="pres">
      <dgm:prSet presAssocID="{07AE03D9-5345-1943-A22E-2FF97015971F}" presName="composite" presStyleCnt="0">
        <dgm:presLayoutVars>
          <dgm:chMax val="5"/>
          <dgm:dir/>
          <dgm:resizeHandles val="exact"/>
        </dgm:presLayoutVars>
      </dgm:prSet>
      <dgm:spPr/>
    </dgm:pt>
    <dgm:pt modelId="{0A47FB49-98A7-5040-93F9-B69D342B6228}" type="pres">
      <dgm:prSet presAssocID="{9EB89756-E5BA-0B4A-94D4-CE1280036DD2}" presName="circle1" presStyleLbl="lnNode1" presStyleIdx="0" presStyleCnt="3"/>
      <dgm:spPr/>
    </dgm:pt>
    <dgm:pt modelId="{A08BF98C-24AA-2549-8D04-C8F2B9243222}" type="pres">
      <dgm:prSet presAssocID="{9EB89756-E5BA-0B4A-94D4-CE1280036DD2}" presName="text1" presStyleLbl="revTx" presStyleIdx="0" presStyleCnt="3" custScaleX="149256" custLinFactNeighborX="24948">
        <dgm:presLayoutVars>
          <dgm:bulletEnabled val="1"/>
        </dgm:presLayoutVars>
      </dgm:prSet>
      <dgm:spPr/>
    </dgm:pt>
    <dgm:pt modelId="{DCB5181D-B50A-A64C-BA48-B21292EC174B}" type="pres">
      <dgm:prSet presAssocID="{9EB89756-E5BA-0B4A-94D4-CE1280036DD2}" presName="line1" presStyleLbl="callout" presStyleIdx="0" presStyleCnt="6"/>
      <dgm:spPr/>
    </dgm:pt>
    <dgm:pt modelId="{7E98723B-5D4C-5C42-BC9B-4C0ADA8E2AB2}" type="pres">
      <dgm:prSet presAssocID="{9EB89756-E5BA-0B4A-94D4-CE1280036DD2}" presName="d1" presStyleLbl="callout" presStyleIdx="1" presStyleCnt="6"/>
      <dgm:spPr/>
    </dgm:pt>
    <dgm:pt modelId="{5D85613A-66BE-6E40-A850-AF7C63E9C71D}" type="pres">
      <dgm:prSet presAssocID="{EF4DEF61-F03F-A041-BEB1-822F31B78EBA}" presName="circle2" presStyleLbl="lnNode1" presStyleIdx="1" presStyleCnt="3"/>
      <dgm:spPr/>
    </dgm:pt>
    <dgm:pt modelId="{34D354BB-C6C6-714E-BB16-ACE9D40FB993}" type="pres">
      <dgm:prSet presAssocID="{EF4DEF61-F03F-A041-BEB1-822F31B78EBA}" presName="text2" presStyleLbl="revTx" presStyleIdx="1" presStyleCnt="3">
        <dgm:presLayoutVars>
          <dgm:bulletEnabled val="1"/>
        </dgm:presLayoutVars>
      </dgm:prSet>
      <dgm:spPr/>
    </dgm:pt>
    <dgm:pt modelId="{4F428D43-0FCE-6A46-995D-5516788228FB}" type="pres">
      <dgm:prSet presAssocID="{EF4DEF61-F03F-A041-BEB1-822F31B78EBA}" presName="line2" presStyleLbl="callout" presStyleIdx="2" presStyleCnt="6"/>
      <dgm:spPr/>
    </dgm:pt>
    <dgm:pt modelId="{98CBBDA1-35B0-2049-ABAC-EAF14630F498}" type="pres">
      <dgm:prSet presAssocID="{EF4DEF61-F03F-A041-BEB1-822F31B78EBA}" presName="d2" presStyleLbl="callout" presStyleIdx="3" presStyleCnt="6"/>
      <dgm:spPr/>
    </dgm:pt>
    <dgm:pt modelId="{75613F88-3C87-C749-BDB1-6D87F5F1408C}" type="pres">
      <dgm:prSet presAssocID="{62D75972-470D-DD4B-8440-74B948C85A6E}" presName="circle3" presStyleLbl="lnNode1" presStyleIdx="2" presStyleCnt="3" custScaleX="133248" custScaleY="133333"/>
      <dgm:spPr/>
    </dgm:pt>
    <dgm:pt modelId="{031B8576-FD2A-C541-8E7B-00EC656913E9}" type="pres">
      <dgm:prSet presAssocID="{62D75972-470D-DD4B-8440-74B948C85A6E}" presName="text3" presStyleLbl="revTx" presStyleIdx="2" presStyleCnt="3" custScaleX="177861" custLinFactNeighborX="34542" custLinFactNeighborY="-1063">
        <dgm:presLayoutVars>
          <dgm:bulletEnabled val="1"/>
        </dgm:presLayoutVars>
      </dgm:prSet>
      <dgm:spPr/>
    </dgm:pt>
    <dgm:pt modelId="{0A254CC5-170B-9F4A-9D5B-D0A21A9BF410}" type="pres">
      <dgm:prSet presAssocID="{62D75972-470D-DD4B-8440-74B948C85A6E}" presName="line3" presStyleLbl="callout" presStyleIdx="4" presStyleCnt="6"/>
      <dgm:spPr/>
    </dgm:pt>
    <dgm:pt modelId="{275F3AEE-834D-FA4F-9AA6-DA6C6873EE0D}" type="pres">
      <dgm:prSet presAssocID="{62D75972-470D-DD4B-8440-74B948C85A6E}" presName="d3" presStyleLbl="callout" presStyleIdx="5" presStyleCnt="6"/>
      <dgm:spPr/>
    </dgm:pt>
  </dgm:ptLst>
  <dgm:cxnLst>
    <dgm:cxn modelId="{9B3B7229-CA2B-854D-AAE2-51ABFAD79274}" srcId="{07AE03D9-5345-1943-A22E-2FF97015971F}" destId="{EF4DEF61-F03F-A041-BEB1-822F31B78EBA}" srcOrd="1" destOrd="0" parTransId="{2D072C01-0BBA-ED40-BAEF-F2FFF2D92DB7}" sibTransId="{9D16E3E1-FF9E-024E-A0B5-156061E28A62}"/>
    <dgm:cxn modelId="{F1F2FF4D-5F3E-5442-8FF6-04F143448D88}" type="presOf" srcId="{62D75972-470D-DD4B-8440-74B948C85A6E}" destId="{031B8576-FD2A-C541-8E7B-00EC656913E9}" srcOrd="0" destOrd="0" presId="urn:microsoft.com/office/officeart/2005/8/layout/target1"/>
    <dgm:cxn modelId="{8C3723DE-0557-0A4E-93E7-F3EEFFF59086}" srcId="{07AE03D9-5345-1943-A22E-2FF97015971F}" destId="{62D75972-470D-DD4B-8440-74B948C85A6E}" srcOrd="2" destOrd="0" parTransId="{3E37EE21-7F26-5A41-BE90-DA3CF005DFBB}" sibTransId="{E862317B-98EA-2F4E-B5B5-7C7D13415FD8}"/>
    <dgm:cxn modelId="{8039F6F3-9478-3F4D-8CBC-48A464C9E914}" type="presOf" srcId="{9EB89756-E5BA-0B4A-94D4-CE1280036DD2}" destId="{A08BF98C-24AA-2549-8D04-C8F2B9243222}" srcOrd="0" destOrd="0" presId="urn:microsoft.com/office/officeart/2005/8/layout/target1"/>
    <dgm:cxn modelId="{DC161DF4-FC9C-334F-8952-C87916205D06}" type="presOf" srcId="{EF4DEF61-F03F-A041-BEB1-822F31B78EBA}" destId="{34D354BB-C6C6-714E-BB16-ACE9D40FB993}" srcOrd="0" destOrd="0" presId="urn:microsoft.com/office/officeart/2005/8/layout/target1"/>
    <dgm:cxn modelId="{8865DFF4-49BC-EC4E-B5B5-14C1B0976296}" type="presOf" srcId="{07AE03D9-5345-1943-A22E-2FF97015971F}" destId="{ED9B725F-1F78-7D4C-9059-EF9F651080C3}" srcOrd="0" destOrd="0" presId="urn:microsoft.com/office/officeart/2005/8/layout/target1"/>
    <dgm:cxn modelId="{323BE1F8-FAEC-E24F-AADA-A36F9F7A4C73}" srcId="{07AE03D9-5345-1943-A22E-2FF97015971F}" destId="{9EB89756-E5BA-0B4A-94D4-CE1280036DD2}" srcOrd="0" destOrd="0" parTransId="{820D82A8-BF60-5F43-A25B-6528EAD3CF29}" sibTransId="{670FEC35-C3A9-6941-9CB7-4113997487C5}"/>
    <dgm:cxn modelId="{30A36AE6-8FD1-1B4C-A672-37F7F790D2A8}" type="presParOf" srcId="{ED9B725F-1F78-7D4C-9059-EF9F651080C3}" destId="{0A47FB49-98A7-5040-93F9-B69D342B6228}" srcOrd="0" destOrd="0" presId="urn:microsoft.com/office/officeart/2005/8/layout/target1"/>
    <dgm:cxn modelId="{C56E6851-41C5-0540-8CD2-2F26EB992F08}" type="presParOf" srcId="{ED9B725F-1F78-7D4C-9059-EF9F651080C3}" destId="{A08BF98C-24AA-2549-8D04-C8F2B9243222}" srcOrd="1" destOrd="0" presId="urn:microsoft.com/office/officeart/2005/8/layout/target1"/>
    <dgm:cxn modelId="{2F563606-4828-DA48-826B-D90FEE0FF680}" type="presParOf" srcId="{ED9B725F-1F78-7D4C-9059-EF9F651080C3}" destId="{DCB5181D-B50A-A64C-BA48-B21292EC174B}" srcOrd="2" destOrd="0" presId="urn:microsoft.com/office/officeart/2005/8/layout/target1"/>
    <dgm:cxn modelId="{084922C9-80A9-F646-9BBF-D3AB6AADC873}" type="presParOf" srcId="{ED9B725F-1F78-7D4C-9059-EF9F651080C3}" destId="{7E98723B-5D4C-5C42-BC9B-4C0ADA8E2AB2}" srcOrd="3" destOrd="0" presId="urn:microsoft.com/office/officeart/2005/8/layout/target1"/>
    <dgm:cxn modelId="{51C275C6-A2F6-734B-A1C7-F0048A20503C}" type="presParOf" srcId="{ED9B725F-1F78-7D4C-9059-EF9F651080C3}" destId="{5D85613A-66BE-6E40-A850-AF7C63E9C71D}" srcOrd="4" destOrd="0" presId="urn:microsoft.com/office/officeart/2005/8/layout/target1"/>
    <dgm:cxn modelId="{F73F148B-5B2E-0B43-8262-BECF2BF7ABA3}" type="presParOf" srcId="{ED9B725F-1F78-7D4C-9059-EF9F651080C3}" destId="{34D354BB-C6C6-714E-BB16-ACE9D40FB993}" srcOrd="5" destOrd="0" presId="urn:microsoft.com/office/officeart/2005/8/layout/target1"/>
    <dgm:cxn modelId="{16052234-B511-DD47-B584-11F342DA838D}" type="presParOf" srcId="{ED9B725F-1F78-7D4C-9059-EF9F651080C3}" destId="{4F428D43-0FCE-6A46-995D-5516788228FB}" srcOrd="6" destOrd="0" presId="urn:microsoft.com/office/officeart/2005/8/layout/target1"/>
    <dgm:cxn modelId="{A90401FE-5EBF-C747-87D6-B3C7D69F5AD0}" type="presParOf" srcId="{ED9B725F-1F78-7D4C-9059-EF9F651080C3}" destId="{98CBBDA1-35B0-2049-ABAC-EAF14630F498}" srcOrd="7" destOrd="0" presId="urn:microsoft.com/office/officeart/2005/8/layout/target1"/>
    <dgm:cxn modelId="{16D59E25-E4FD-BC43-8757-3A86E44DD0A6}" type="presParOf" srcId="{ED9B725F-1F78-7D4C-9059-EF9F651080C3}" destId="{75613F88-3C87-C749-BDB1-6D87F5F1408C}" srcOrd="8" destOrd="0" presId="urn:microsoft.com/office/officeart/2005/8/layout/target1"/>
    <dgm:cxn modelId="{5B7575B8-6544-3744-B173-9ABCD4B972AE}" type="presParOf" srcId="{ED9B725F-1F78-7D4C-9059-EF9F651080C3}" destId="{031B8576-FD2A-C541-8E7B-00EC656913E9}" srcOrd="9" destOrd="0" presId="urn:microsoft.com/office/officeart/2005/8/layout/target1"/>
    <dgm:cxn modelId="{773A8465-F336-794B-B227-15D3FA5D1823}" type="presParOf" srcId="{ED9B725F-1F78-7D4C-9059-EF9F651080C3}" destId="{0A254CC5-170B-9F4A-9D5B-D0A21A9BF410}" srcOrd="10" destOrd="0" presId="urn:microsoft.com/office/officeart/2005/8/layout/target1"/>
    <dgm:cxn modelId="{A90FB303-9ABB-5F46-B745-299B74AFA347}" type="presParOf" srcId="{ED9B725F-1F78-7D4C-9059-EF9F651080C3}" destId="{275F3AEE-834D-FA4F-9AA6-DA6C6873EE0D}" srcOrd="11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613F88-3C87-C749-BDB1-6D87F5F1408C}">
      <dsp:nvSpPr>
        <dsp:cNvPr id="0" name=""/>
        <dsp:cNvSpPr/>
      </dsp:nvSpPr>
      <dsp:spPr>
        <a:xfrm>
          <a:off x="583376" y="323543"/>
          <a:ext cx="5173223" cy="5176523"/>
        </a:xfrm>
        <a:prstGeom prst="ellipse">
          <a:avLst/>
        </a:prstGeom>
        <a:gradFill rotWithShape="0">
          <a:gsLst>
            <a:gs pos="0">
              <a:schemeClr val="accent4">
                <a:shade val="90000"/>
                <a:hueOff val="-634169"/>
                <a:satOff val="0"/>
                <a:lumOff val="39034"/>
                <a:alphaOff val="-50000"/>
                <a:satMod val="103000"/>
                <a:lumMod val="102000"/>
                <a:tint val="94000"/>
              </a:schemeClr>
            </a:gs>
            <a:gs pos="50000">
              <a:schemeClr val="accent4">
                <a:shade val="90000"/>
                <a:hueOff val="-634169"/>
                <a:satOff val="0"/>
                <a:lumOff val="39034"/>
                <a:alphaOff val="-50000"/>
                <a:satMod val="110000"/>
                <a:lumMod val="100000"/>
                <a:shade val="100000"/>
              </a:schemeClr>
            </a:gs>
            <a:gs pos="100000">
              <a:schemeClr val="accent4">
                <a:shade val="90000"/>
                <a:hueOff val="-634169"/>
                <a:satOff val="0"/>
                <a:lumOff val="39034"/>
                <a:alphaOff val="-5000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D85613A-66BE-6E40-A850-AF7C63E9C71D}">
      <dsp:nvSpPr>
        <dsp:cNvPr id="0" name=""/>
        <dsp:cNvSpPr/>
      </dsp:nvSpPr>
      <dsp:spPr>
        <a:xfrm>
          <a:off x="2005267" y="1747084"/>
          <a:ext cx="2329441" cy="2329441"/>
        </a:xfrm>
        <a:prstGeom prst="ellipse">
          <a:avLst/>
        </a:prstGeom>
        <a:gradFill rotWithShape="0">
          <a:gsLst>
            <a:gs pos="0">
              <a:schemeClr val="accent4">
                <a:shade val="90000"/>
                <a:hueOff val="-317085"/>
                <a:satOff val="0"/>
                <a:lumOff val="19517"/>
                <a:alphaOff val="-25000"/>
                <a:satMod val="103000"/>
                <a:lumMod val="102000"/>
                <a:tint val="94000"/>
              </a:schemeClr>
            </a:gs>
            <a:gs pos="50000">
              <a:schemeClr val="accent4">
                <a:shade val="90000"/>
                <a:hueOff val="-317085"/>
                <a:satOff val="0"/>
                <a:lumOff val="19517"/>
                <a:alphaOff val="-25000"/>
                <a:satMod val="110000"/>
                <a:lumMod val="100000"/>
                <a:shade val="100000"/>
              </a:schemeClr>
            </a:gs>
            <a:gs pos="100000">
              <a:schemeClr val="accent4">
                <a:shade val="90000"/>
                <a:hueOff val="-317085"/>
                <a:satOff val="0"/>
                <a:lumOff val="19517"/>
                <a:alphaOff val="-2500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A47FB49-98A7-5040-93F9-B69D342B6228}">
      <dsp:nvSpPr>
        <dsp:cNvPr id="0" name=""/>
        <dsp:cNvSpPr/>
      </dsp:nvSpPr>
      <dsp:spPr>
        <a:xfrm>
          <a:off x="2781747" y="2523564"/>
          <a:ext cx="776480" cy="776480"/>
        </a:xfrm>
        <a:prstGeom prst="ellipse">
          <a:avLst/>
        </a:prstGeom>
        <a:gradFill rotWithShape="0">
          <a:gsLst>
            <a:gs pos="0">
              <a:schemeClr val="accent4">
                <a:shade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shade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shade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08BF98C-24AA-2549-8D04-C8F2B9243222}">
      <dsp:nvSpPr>
        <dsp:cNvPr id="0" name=""/>
        <dsp:cNvSpPr/>
      </dsp:nvSpPr>
      <dsp:spPr>
        <a:xfrm>
          <a:off x="5764467" y="-323530"/>
          <a:ext cx="2897358" cy="11323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30480" bIns="3048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T" sz="2400" kern="1200" dirty="0"/>
            <a:t>Historical assessement</a:t>
          </a:r>
        </a:p>
      </dsp:txBody>
      <dsp:txXfrm>
        <a:off x="5764467" y="-323530"/>
        <a:ext cx="2897358" cy="1132367"/>
      </dsp:txXfrm>
    </dsp:sp>
    <dsp:sp modelId="{DCB5181D-B50A-A64C-BA48-B21292EC174B}">
      <dsp:nvSpPr>
        <dsp:cNvPr id="0" name=""/>
        <dsp:cNvSpPr/>
      </dsp:nvSpPr>
      <dsp:spPr>
        <a:xfrm>
          <a:off x="5272955" y="242653"/>
          <a:ext cx="48530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E98723B-5D4C-5C42-BC9B-4C0ADA8E2AB2}">
      <dsp:nvSpPr>
        <dsp:cNvPr id="0" name=""/>
        <dsp:cNvSpPr/>
      </dsp:nvSpPr>
      <dsp:spPr>
        <a:xfrm rot="5400000">
          <a:off x="2886248" y="527039"/>
          <a:ext cx="2668504" cy="2101026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4D354BB-C6C6-714E-BB16-ACE9D40FB993}">
      <dsp:nvSpPr>
        <dsp:cNvPr id="0" name=""/>
        <dsp:cNvSpPr/>
      </dsp:nvSpPr>
      <dsp:spPr>
        <a:xfrm>
          <a:off x="5758255" y="808836"/>
          <a:ext cx="1941201" cy="11323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30480" bIns="3048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T" sz="2400" kern="1200" dirty="0"/>
            <a:t>Topical Scenario Based</a:t>
          </a:r>
        </a:p>
      </dsp:txBody>
      <dsp:txXfrm>
        <a:off x="5758255" y="808836"/>
        <a:ext cx="1941201" cy="1132367"/>
      </dsp:txXfrm>
    </dsp:sp>
    <dsp:sp modelId="{4F428D43-0FCE-6A46-995D-5516788228FB}">
      <dsp:nvSpPr>
        <dsp:cNvPr id="0" name=""/>
        <dsp:cNvSpPr/>
      </dsp:nvSpPr>
      <dsp:spPr>
        <a:xfrm>
          <a:off x="5272955" y="1375020"/>
          <a:ext cx="48530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8CBBDA1-35B0-2049-ABAC-EAF14630F498}">
      <dsp:nvSpPr>
        <dsp:cNvPr id="0" name=""/>
        <dsp:cNvSpPr/>
      </dsp:nvSpPr>
      <dsp:spPr>
        <a:xfrm rot="5400000">
          <a:off x="3459032" y="1641741"/>
          <a:ext cx="2079414" cy="1544548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31B8576-FD2A-C541-8E7B-00EC656913E9}">
      <dsp:nvSpPr>
        <dsp:cNvPr id="0" name=""/>
        <dsp:cNvSpPr/>
      </dsp:nvSpPr>
      <dsp:spPr>
        <a:xfrm>
          <a:off x="5585912" y="1929167"/>
          <a:ext cx="3452639" cy="11323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30480" bIns="3048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 baseline="0" dirty="0"/>
            <a:t>Fully Probabilistic Risk Assessment</a:t>
          </a:r>
          <a:endParaRPr lang="en-IT" sz="2400" kern="1200" dirty="0"/>
        </a:p>
      </dsp:txBody>
      <dsp:txXfrm>
        <a:off x="5585912" y="1929167"/>
        <a:ext cx="3452639" cy="1132367"/>
      </dsp:txXfrm>
    </dsp:sp>
    <dsp:sp modelId="{0A254CC5-170B-9F4A-9D5B-D0A21A9BF410}">
      <dsp:nvSpPr>
        <dsp:cNvPr id="0" name=""/>
        <dsp:cNvSpPr/>
      </dsp:nvSpPr>
      <dsp:spPr>
        <a:xfrm>
          <a:off x="5272955" y="2507387"/>
          <a:ext cx="48530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75F3AEE-834D-FA4F-9AA6-DA6C6873EE0D}">
      <dsp:nvSpPr>
        <dsp:cNvPr id="0" name=""/>
        <dsp:cNvSpPr/>
      </dsp:nvSpPr>
      <dsp:spPr>
        <a:xfrm rot="5400000">
          <a:off x="4032527" y="2755538"/>
          <a:ext cx="1485665" cy="988071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4554FF-6693-344F-A867-9E0B54034817}" type="datetimeFigureOut">
              <a:rPr lang="en-IT" smtClean="0"/>
              <a:t>06/12/24</a:t>
            </a:fld>
            <a:endParaRPr lang="en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BBF945-8017-8C48-A6D5-2D4B86782539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641884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28DCD1-6EE2-CE8B-1F40-956A09BAA6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1F68A69-C228-5C95-2AE8-7F4A794EA3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B2AC9BE-510A-02C7-ED55-21A46644A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12C63-D5E1-9240-82EF-27AFD4ED55B9}" type="datetimeFigureOut">
              <a:rPr lang="it-IT" smtClean="0"/>
              <a:t>06/12/24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57353CC-E39B-2A5C-2502-A822D4608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8512AB4-2390-9AA3-0FE5-DB5AAA10C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455BC-C98A-CD4D-9D1B-564EC6D0EF17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0655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7FA93A-7BA4-3537-1D02-4B44C4E79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CBFAB4B-49D1-A6D7-5CBC-3D8B61369F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CDEA983-F0F8-9714-C2C3-FFBC74864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12C63-D5E1-9240-82EF-27AFD4ED55B9}" type="datetimeFigureOut">
              <a:rPr lang="it-IT" smtClean="0"/>
              <a:t>06/12/24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B2523EE-3276-8AE5-9F62-327F0B9AF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CEEFC22-F243-346A-8C27-635B69338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455BC-C98A-CD4D-9D1B-564EC6D0EF17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8558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69CA457B-BEBF-7328-1F4B-ACA5F17543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1F66C2E-6810-BFC5-3710-43E90D4BE1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54E3510-7D43-9C8E-CB94-20BC13214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12C63-D5E1-9240-82EF-27AFD4ED55B9}" type="datetimeFigureOut">
              <a:rPr lang="it-IT" smtClean="0"/>
              <a:t>06/12/24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EEAE32E-DA6C-292B-B02E-E2877B51A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014ECD3-3C33-8935-9329-B712595B8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455BC-C98A-CD4D-9D1B-564EC6D0EF17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9248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5121A49-54AA-A1FD-43FE-51D123054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8A06D6-9BEC-E36F-E067-529ED7E30C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F97B897-338D-D4D2-1CF4-50024E4DC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12C63-D5E1-9240-82EF-27AFD4ED55B9}" type="datetimeFigureOut">
              <a:rPr lang="it-IT" smtClean="0"/>
              <a:t>06/12/24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BFCA4E5-25A9-44CF-CE94-55E94816E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3DAFA6F-6D1B-324A-39E6-6AC5B4897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455BC-C98A-CD4D-9D1B-564EC6D0EF17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4887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FB12A6-6BF9-8761-8151-74F5DCF73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1F64EB3-E92D-AF34-1D18-964E1688A4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AFCC177-9F65-947E-FCC5-113EE3E73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12C63-D5E1-9240-82EF-27AFD4ED55B9}" type="datetimeFigureOut">
              <a:rPr lang="it-IT" smtClean="0"/>
              <a:t>06/12/24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3E02ADC-E004-D5DF-34F0-040F15B90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A4ED31C-3A89-45A7-F76E-040E4D38C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455BC-C98A-CD4D-9D1B-564EC6D0EF17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4423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EE49EA-DA54-CB88-FEA5-389263D8E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6BEB3A1-DB10-8C48-690E-CD9F4DF45B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BFB7A8C-D01E-14F6-E216-9D2ABBF5A2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B80089F-6768-A2AA-33D9-63A47AB1F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12C63-D5E1-9240-82EF-27AFD4ED55B9}" type="datetimeFigureOut">
              <a:rPr lang="it-IT" smtClean="0"/>
              <a:t>06/12/24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F216D7E-79B3-F7F0-4194-555EC3037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45E54A1-6F6A-D5D1-2480-64C61A48C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455BC-C98A-CD4D-9D1B-564EC6D0EF17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2218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7DDB74-6726-F0FE-0D3F-B17AA2BE4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DE46B28-A9A7-56D0-D215-A84CE77ABB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F162CFD-0E22-F88D-4561-1816DD3C56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21DD7BC-5363-3949-84C7-5488FDF5A0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078C4ED4-A553-44F7-A2C4-EB70B7D55C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60D3CF95-E7CE-295D-C894-A79D40043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12C63-D5E1-9240-82EF-27AFD4ED55B9}" type="datetimeFigureOut">
              <a:rPr lang="it-IT" smtClean="0"/>
              <a:t>06/12/24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50480F6A-0113-8525-8EC3-AB42B5A4E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10F4B9F5-BC2D-8086-EF28-3B94128FC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455BC-C98A-CD4D-9D1B-564EC6D0EF17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5349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0E5AC1-44B0-F0B8-FA01-00A4AC87F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64396A7-F192-3003-7989-C29692A27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12C63-D5E1-9240-82EF-27AFD4ED55B9}" type="datetimeFigureOut">
              <a:rPr lang="it-IT" smtClean="0"/>
              <a:t>06/12/24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0848303-D74B-119C-4639-C9FEF6C86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31A01BC-CAFB-4ED5-68D6-3E707F96D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455BC-C98A-CD4D-9D1B-564EC6D0EF17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8170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6604A469-2B2C-3853-9D63-72053D1F5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12C63-D5E1-9240-82EF-27AFD4ED55B9}" type="datetimeFigureOut">
              <a:rPr lang="it-IT" smtClean="0"/>
              <a:t>06/12/24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E76917C-F26E-1373-C5C0-6C638BE88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D1FEF9F-1844-7D16-2F58-D6116E997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455BC-C98A-CD4D-9D1B-564EC6D0EF17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6519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A7A9AAD-2677-D183-69CE-15FEE2DA9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565A102-B578-22FE-BB30-65C2CB5B66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07598A2-CE51-200C-FF37-650C16F784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5233147-34A3-FF51-D977-581AB2670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12C63-D5E1-9240-82EF-27AFD4ED55B9}" type="datetimeFigureOut">
              <a:rPr lang="it-IT" smtClean="0"/>
              <a:t>06/12/24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F411D4D-6A40-B599-4A3C-AAF1D9A50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E4021F7-089A-239E-BC93-DC20461CD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455BC-C98A-CD4D-9D1B-564EC6D0EF17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7384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9CCA6F-8930-2B7B-2DD6-FBC5515D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E632CD93-E268-7105-17AD-C2F5FF4BBB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7382AEA-507C-F2A6-705E-79C6F7AAC4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73C187E-2DBB-CB32-8278-EBD5A9433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12C63-D5E1-9240-82EF-27AFD4ED55B9}" type="datetimeFigureOut">
              <a:rPr lang="it-IT" smtClean="0"/>
              <a:t>06/12/24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9B190E5-B384-7506-3378-56688E752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E483DCC-7CD6-94EB-0507-1A3CE7007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455BC-C98A-CD4D-9D1B-564EC6D0EF17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216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DFD37EF-87D7-7329-6EB6-3CCDBB02A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1E16EC5-79F6-B9BE-13CB-665045B104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F490116-8DD0-1879-EAEA-C9C3FDD2F1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712C63-D5E1-9240-82EF-27AFD4ED55B9}" type="datetimeFigureOut">
              <a:rPr lang="it-IT" smtClean="0"/>
              <a:t>06/12/24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1428755-9AE0-F162-5759-4FF03BA251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BE6C5D0-DC46-9C15-9546-93A3B44E81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455BC-C98A-CD4D-9D1B-564EC6D0EF17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3558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22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.png"/><Relationship Id="rId7" Type="http://schemas.openxmlformats.org/officeDocument/2006/relationships/image" Target="../media/image2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0.png"/><Relationship Id="rId13" Type="http://schemas.openxmlformats.org/officeDocument/2006/relationships/image" Target="../media/image48.png"/><Relationship Id="rId3" Type="http://schemas.openxmlformats.org/officeDocument/2006/relationships/image" Target="../media/image3.png"/><Relationship Id="rId7" Type="http://schemas.openxmlformats.org/officeDocument/2006/relationships/image" Target="../media/image34.emf"/><Relationship Id="rId12" Type="http://schemas.openxmlformats.org/officeDocument/2006/relationships/image" Target="../media/image4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wmf"/><Relationship Id="rId11" Type="http://schemas.openxmlformats.org/officeDocument/2006/relationships/image" Target="../media/image46.png"/><Relationship Id="rId5" Type="http://schemas.openxmlformats.org/officeDocument/2006/relationships/image" Target="../media/image32.png"/><Relationship Id="rId15" Type="http://schemas.openxmlformats.org/officeDocument/2006/relationships/image" Target="../media/image36.png"/><Relationship Id="rId10" Type="http://schemas.openxmlformats.org/officeDocument/2006/relationships/image" Target="../media/image45.png"/><Relationship Id="rId4" Type="http://schemas.openxmlformats.org/officeDocument/2006/relationships/image" Target="../media/image31.png"/><Relationship Id="rId9" Type="http://schemas.openxmlformats.org/officeDocument/2006/relationships/image" Target="../media/image440.png"/><Relationship Id="rId1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.png"/><Relationship Id="rId7" Type="http://schemas.openxmlformats.org/officeDocument/2006/relationships/image" Target="../media/image23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0.png"/><Relationship Id="rId5" Type="http://schemas.openxmlformats.org/officeDocument/2006/relationships/image" Target="../media/image37.emf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.png"/><Relationship Id="rId7" Type="http://schemas.openxmlformats.org/officeDocument/2006/relationships/image" Target="../media/image23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0.png"/><Relationship Id="rId5" Type="http://schemas.openxmlformats.org/officeDocument/2006/relationships/image" Target="../media/image37.emf"/><Relationship Id="rId10" Type="http://schemas.openxmlformats.org/officeDocument/2006/relationships/image" Target="../media/image250.png"/><Relationship Id="rId4" Type="http://schemas.openxmlformats.org/officeDocument/2006/relationships/image" Target="../media/image31.png"/><Relationship Id="rId9" Type="http://schemas.openxmlformats.org/officeDocument/2006/relationships/image" Target="../media/image2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tif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69EBA6-6F78-99BD-0670-A9EF3D6A5B1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C1EFD49-9545-C385-99EE-33D34620661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AF6AFBFC-E42B-AA0A-3E19-3491B46DD59C}"/>
              </a:ext>
            </a:extLst>
          </p:cNvPr>
          <p:cNvSpPr/>
          <p:nvPr/>
        </p:nvSpPr>
        <p:spPr>
          <a:xfrm>
            <a:off x="0" y="0"/>
            <a:ext cx="7556500" cy="106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it-IT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" name="Shape 310">
            <a:extLst>
              <a:ext uri="{FF2B5EF4-FFF2-40B4-BE49-F238E27FC236}">
                <a16:creationId xmlns:a16="http://schemas.microsoft.com/office/drawing/2014/main" id="{8F1F7163-5F0B-3DB0-4628-7116112D142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3279" r="10409" b="60839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Rectangle 4">
            <a:extLst>
              <a:ext uri="{FF2B5EF4-FFF2-40B4-BE49-F238E27FC236}">
                <a16:creationId xmlns:a16="http://schemas.microsoft.com/office/drawing/2014/main" id="{D8B28883-CE71-28BE-DA94-A41AAE00DF36}"/>
              </a:ext>
            </a:extLst>
          </p:cNvPr>
          <p:cNvSpPr/>
          <p:nvPr/>
        </p:nvSpPr>
        <p:spPr>
          <a:xfrm>
            <a:off x="0" y="3451384"/>
            <a:ext cx="7556500" cy="1957070"/>
          </a:xfrm>
          <a:prstGeom prst="rect">
            <a:avLst/>
          </a:prstGeom>
          <a:solidFill>
            <a:srgbClr val="C5CACC">
              <a:alpha val="7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2400" dirty="0">
                <a:latin typeface="Montserrat" pitchFamily="2" charset="77"/>
                <a:ea typeface="Times New Roman" panose="02020603050405020304" pitchFamily="18" charset="0"/>
              </a:rPr>
              <a:t>Multi-Hazard Risk Assessment Project</a:t>
            </a:r>
          </a:p>
          <a:p>
            <a:endParaRPr lang="en-US" sz="2400" dirty="0">
              <a:effectLst/>
              <a:latin typeface="Montserrat" pitchFamily="2" charset="77"/>
              <a:ea typeface="Times New Roman" panose="02020603050405020304" pitchFamily="18" charset="0"/>
            </a:endParaRPr>
          </a:p>
          <a:p>
            <a:r>
              <a:rPr lang="en-US" sz="2000" dirty="0">
                <a:latin typeface="Montserrat" pitchFamily="2" charset="77"/>
                <a:ea typeface="Times New Roman" panose="02020603050405020304" pitchFamily="18" charset="0"/>
              </a:rPr>
              <a:t>Roberto Rudari</a:t>
            </a:r>
            <a:endParaRPr lang="en-US" sz="2000" dirty="0">
              <a:effectLst/>
              <a:latin typeface="Montserrat" pitchFamily="2" charset="77"/>
              <a:ea typeface="Times New Roman" panose="02020603050405020304" pitchFamily="18" charset="0"/>
            </a:endParaRPr>
          </a:p>
          <a:p>
            <a:r>
              <a:rPr lang="en-US" sz="1600" dirty="0">
                <a:latin typeface="Montserrat" pitchFamily="2" charset="77"/>
                <a:ea typeface="Times New Roman" panose="02020603050405020304" pitchFamily="18" charset="0"/>
              </a:rPr>
              <a:t>CIMA Research Foundation</a:t>
            </a:r>
            <a:endParaRPr lang="it-IT" sz="1600" dirty="0">
              <a:effectLst/>
              <a:latin typeface="Montserrat" pitchFamily="2" charset="77"/>
              <a:ea typeface="Times New Roman" panose="02020603050405020304" pitchFamily="18" charset="0"/>
            </a:endParaRPr>
          </a:p>
        </p:txBody>
      </p:sp>
      <p:sp>
        <p:nvSpPr>
          <p:cNvPr id="26" name="Rectangle 5">
            <a:extLst>
              <a:ext uri="{FF2B5EF4-FFF2-40B4-BE49-F238E27FC236}">
                <a16:creationId xmlns:a16="http://schemas.microsoft.com/office/drawing/2014/main" id="{69A83510-3FF5-F4C5-17D0-4B9EC5F06E3E}"/>
              </a:ext>
            </a:extLst>
          </p:cNvPr>
          <p:cNvSpPr/>
          <p:nvPr/>
        </p:nvSpPr>
        <p:spPr>
          <a:xfrm>
            <a:off x="0" y="5280025"/>
            <a:ext cx="4496435" cy="294005"/>
          </a:xfrm>
          <a:prstGeom prst="rect">
            <a:avLst/>
          </a:prstGeom>
          <a:solidFill>
            <a:srgbClr val="1B2E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it-IT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7" name="Freeform 6">
            <a:extLst>
              <a:ext uri="{FF2B5EF4-FFF2-40B4-BE49-F238E27FC236}">
                <a16:creationId xmlns:a16="http://schemas.microsoft.com/office/drawing/2014/main" id="{6793663D-D0E2-0EE8-8B06-F18A8F653C7E}"/>
              </a:ext>
            </a:extLst>
          </p:cNvPr>
          <p:cNvSpPr/>
          <p:nvPr/>
        </p:nvSpPr>
        <p:spPr>
          <a:xfrm>
            <a:off x="0" y="3228054"/>
            <a:ext cx="7206018" cy="3022619"/>
          </a:xfrm>
          <a:custGeom>
            <a:avLst/>
            <a:gdLst/>
            <a:ahLst/>
            <a:cxnLst/>
            <a:rect l="l" t="t" r="r" b="b"/>
            <a:pathLst>
              <a:path w="3150" h="4356" extrusionOk="0">
                <a:moveTo>
                  <a:pt x="2667" y="3892"/>
                </a:moveTo>
                <a:lnTo>
                  <a:pt x="0" y="3892"/>
                </a:lnTo>
                <a:lnTo>
                  <a:pt x="0" y="4355"/>
                </a:lnTo>
                <a:lnTo>
                  <a:pt x="2667" y="4355"/>
                </a:lnTo>
                <a:lnTo>
                  <a:pt x="2667" y="3892"/>
                </a:lnTo>
                <a:close/>
                <a:moveTo>
                  <a:pt x="3149" y="0"/>
                </a:moveTo>
                <a:lnTo>
                  <a:pt x="0" y="0"/>
                </a:lnTo>
                <a:lnTo>
                  <a:pt x="0" y="348"/>
                </a:lnTo>
                <a:lnTo>
                  <a:pt x="3149" y="348"/>
                </a:lnTo>
                <a:lnTo>
                  <a:pt x="3149" y="0"/>
                </a:lnTo>
                <a:close/>
              </a:path>
            </a:pathLst>
          </a:custGeom>
          <a:solidFill>
            <a:srgbClr val="1BB0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22D8CB6-9A29-44F2-D113-58C16F011046}"/>
              </a:ext>
            </a:extLst>
          </p:cNvPr>
          <p:cNvSpPr txBox="1"/>
          <p:nvPr/>
        </p:nvSpPr>
        <p:spPr>
          <a:xfrm>
            <a:off x="429905" y="3202057"/>
            <a:ext cx="634620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700" dirty="0">
                <a:solidFill>
                  <a:srgbClr val="002060"/>
                </a:solidFill>
                <a:latin typeface="Montserrat" pitchFamily="2" charset="77"/>
              </a:rPr>
              <a:t>Comprehensive Multi hazard Risk Assessment in Malawi </a:t>
            </a:r>
          </a:p>
        </p:txBody>
      </p:sp>
    </p:spTree>
    <p:extLst>
      <p:ext uri="{BB962C8B-B14F-4D97-AF65-F5344CB8AC3E}">
        <p14:creationId xmlns:p14="http://schemas.microsoft.com/office/powerpoint/2010/main" val="4374826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1 4">
            <a:extLst>
              <a:ext uri="{FF2B5EF4-FFF2-40B4-BE49-F238E27FC236}">
                <a16:creationId xmlns:a16="http://schemas.microsoft.com/office/drawing/2014/main" id="{671F803E-9C3F-8C00-BBD9-CAC8721A4AFF}"/>
              </a:ext>
            </a:extLst>
          </p:cNvPr>
          <p:cNvCxnSpPr/>
          <p:nvPr/>
        </p:nvCxnSpPr>
        <p:spPr>
          <a:xfrm>
            <a:off x="15960" y="6068653"/>
            <a:ext cx="121920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71109BA-5A86-C7F5-1A3C-DBB59362E434}"/>
              </a:ext>
            </a:extLst>
          </p:cNvPr>
          <p:cNvSpPr txBox="1"/>
          <p:nvPr/>
        </p:nvSpPr>
        <p:spPr>
          <a:xfrm>
            <a:off x="5120148" y="0"/>
            <a:ext cx="7055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002060"/>
                </a:solidFill>
                <a:latin typeface="Montserrat" pitchFamily="2" charset="77"/>
              </a:rPr>
              <a:t>Comprehensive Multi hazard Risk Assessment in Malawi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A5EAA07-25DC-BEB3-DB5F-6C22D59DB5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9308" y="6145841"/>
            <a:ext cx="3172691" cy="70192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D37A237-1349-3010-0CA6-793361FF1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617" y="6193653"/>
            <a:ext cx="764001" cy="633030"/>
          </a:xfrm>
          <a:prstGeom prst="rect">
            <a:avLst/>
          </a:prstGeom>
        </p:spPr>
      </p:pic>
      <p:sp>
        <p:nvSpPr>
          <p:cNvPr id="26" name="Title 3">
            <a:extLst>
              <a:ext uri="{FF2B5EF4-FFF2-40B4-BE49-F238E27FC236}">
                <a16:creationId xmlns:a16="http://schemas.microsoft.com/office/drawing/2014/main" id="{35047DEA-1B84-4F34-0FDA-9B0CDED41D2D}"/>
              </a:ext>
            </a:extLst>
          </p:cNvPr>
          <p:cNvSpPr txBox="1">
            <a:spLocks/>
          </p:cNvSpPr>
          <p:nvPr/>
        </p:nvSpPr>
        <p:spPr>
          <a:xfrm>
            <a:off x="628650" y="18864"/>
            <a:ext cx="7886700" cy="988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>
                <a:solidFill>
                  <a:schemeClr val="tx2"/>
                </a:solidFill>
                <a:latin typeface="Josefin Sans Light" pitchFamily="2" charset="77"/>
              </a:rPr>
              <a:t>Risk Metrics</a:t>
            </a:r>
            <a:endParaRPr lang="en-GB" b="1" dirty="0">
              <a:solidFill>
                <a:schemeClr val="tx2"/>
              </a:solidFill>
              <a:latin typeface="Josefin Sans Light" pitchFamily="2" charset="77"/>
            </a:endParaRPr>
          </a:p>
        </p:txBody>
      </p:sp>
      <p:pic>
        <p:nvPicPr>
          <p:cNvPr id="27" name="Picture 26" descr="Text&#10;&#10;Description automatically generated">
            <a:extLst>
              <a:ext uri="{FF2B5EF4-FFF2-40B4-BE49-F238E27FC236}">
                <a16:creationId xmlns:a16="http://schemas.microsoft.com/office/drawing/2014/main" id="{B3613088-F1A1-DE97-7046-AF8297B3ACF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153" b="29844"/>
          <a:stretch/>
        </p:blipFill>
        <p:spPr>
          <a:xfrm>
            <a:off x="4792825" y="3118164"/>
            <a:ext cx="6019958" cy="1530899"/>
          </a:xfrm>
          <a:prstGeom prst="rect">
            <a:avLst/>
          </a:prstGeom>
          <a:ln w="285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8" name="Rectangle 4">
            <a:extLst>
              <a:ext uri="{FF2B5EF4-FFF2-40B4-BE49-F238E27FC236}">
                <a16:creationId xmlns:a16="http://schemas.microsoft.com/office/drawing/2014/main" id="{C5674DD4-57E3-76E3-5251-A77DD4B164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5660390"/>
            <a:ext cx="5278891" cy="395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68576" tIns="34288" rIns="68576" bIns="34288">
            <a:spAutoFit/>
          </a:bodyPr>
          <a:lstStyle/>
          <a:p>
            <a:pPr defTabSz="514325">
              <a:lnSpc>
                <a:spcPct val="90000"/>
              </a:lnSpc>
              <a:spcBef>
                <a:spcPts val="563"/>
              </a:spcBef>
            </a:pPr>
            <a:r>
              <a:rPr lang="en-US" sz="9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Fira Sans Medium" panose="020B0503050000020004" pitchFamily="34" charset="0"/>
              </a:rPr>
              <a:t>van </a:t>
            </a:r>
            <a:r>
              <a:rPr lang="en-US" sz="900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ira Sans Medium" panose="020B0503050000020004" pitchFamily="34" charset="0"/>
              </a:rPr>
              <a:t>Westen</a:t>
            </a:r>
            <a:r>
              <a:rPr lang="en-US" sz="9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Fira Sans Medium" panose="020B0503050000020004" pitchFamily="34" charset="0"/>
              </a:rPr>
              <a:t>  et al., Multi-hazard risk assessment,  Distance education course,  Guide Book </a:t>
            </a:r>
          </a:p>
          <a:p>
            <a:pPr defTabSz="514325">
              <a:lnSpc>
                <a:spcPct val="90000"/>
              </a:lnSpc>
              <a:spcBef>
                <a:spcPts val="563"/>
              </a:spcBef>
            </a:pPr>
            <a:endParaRPr lang="en-US" sz="900" i="1" dirty="0">
              <a:solidFill>
                <a:schemeClr val="tx1">
                  <a:lumMod val="65000"/>
                  <a:lumOff val="35000"/>
                </a:schemeClr>
              </a:solidFill>
              <a:latin typeface="Fira Sans Medium" panose="020B05030500000200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9936C81-97BC-A472-50EE-DACAC452EA10}"/>
              </a:ext>
            </a:extLst>
          </p:cNvPr>
          <p:cNvSpPr txBox="1"/>
          <p:nvPr/>
        </p:nvSpPr>
        <p:spPr>
          <a:xfrm>
            <a:off x="257174" y="963787"/>
            <a:ext cx="115964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14325">
              <a:defRPr/>
            </a:pPr>
            <a:r>
              <a:rPr lang="en-GB" sz="2400" dirty="0">
                <a:solidFill>
                  <a:schemeClr val="accent1"/>
                </a:solidFill>
                <a:latin typeface="Josefin Sans Light" pitchFamily="2" charset="77"/>
              </a:rPr>
              <a:t>Risk profiling </a:t>
            </a:r>
            <a:r>
              <a:rPr lang="en-GB" sz="2400" dirty="0">
                <a:latin typeface="Josefin Sans Light" pitchFamily="2" charset="77"/>
              </a:rPr>
              <a:t>allows to evaluate the total risk and to quantify of the expected losses in </a:t>
            </a:r>
            <a:r>
              <a:rPr lang="en-GB" sz="2400" dirty="0">
                <a:solidFill>
                  <a:schemeClr val="accent1"/>
                </a:solidFill>
                <a:latin typeface="Josefin Sans Light" pitchFamily="2" charset="77"/>
              </a:rPr>
              <a:t>monetary values</a:t>
            </a:r>
            <a:r>
              <a:rPr lang="en-GB" sz="2400" dirty="0">
                <a:latin typeface="Josefin Sans Light" pitchFamily="2" charset="77"/>
              </a:rPr>
              <a:t> over a specific period of time, using </a:t>
            </a:r>
            <a:r>
              <a:rPr lang="en-GB" sz="2400" u="sng" dirty="0">
                <a:solidFill>
                  <a:schemeClr val="accent1"/>
                </a:solidFill>
                <a:latin typeface="Josefin Sans Light" pitchFamily="2" charset="77"/>
              </a:rPr>
              <a:t>appropriate risk metrics</a:t>
            </a:r>
            <a:r>
              <a:rPr lang="en-GB" sz="2400" dirty="0">
                <a:latin typeface="Josefin Sans Light" pitchFamily="2" charset="77"/>
              </a:rPr>
              <a:t>.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9A92C4B-55FF-B2BB-9BB7-4B847337949F}"/>
              </a:ext>
            </a:extLst>
          </p:cNvPr>
          <p:cNvSpPr/>
          <p:nvPr/>
        </p:nvSpPr>
        <p:spPr>
          <a:xfrm>
            <a:off x="628650" y="2200639"/>
            <a:ext cx="2747283" cy="3165665"/>
          </a:xfrm>
          <a:prstGeom prst="rect">
            <a:avLst/>
          </a:prstGeom>
          <a:solidFill>
            <a:srgbClr val="0F427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 err="1">
                <a:latin typeface="Josefin Sans Light" pitchFamily="2" charset="77"/>
              </a:rPr>
              <a:t>Loss</a:t>
            </a:r>
            <a:r>
              <a:rPr lang="it-IT" sz="1600" dirty="0">
                <a:latin typeface="Josefin Sans Light" pitchFamily="2" charset="77"/>
              </a:rPr>
              <a:t> </a:t>
            </a:r>
            <a:r>
              <a:rPr lang="it-IT" sz="1600" dirty="0" err="1">
                <a:latin typeface="Josefin Sans Light" pitchFamily="2" charset="77"/>
              </a:rPr>
              <a:t>Exceedance</a:t>
            </a:r>
            <a:r>
              <a:rPr lang="it-IT" sz="1600" dirty="0">
                <a:latin typeface="Josefin Sans Light" pitchFamily="2" charset="77"/>
              </a:rPr>
              <a:t> Curve (LEC)</a:t>
            </a:r>
          </a:p>
          <a:p>
            <a:pPr algn="ctr"/>
            <a:endParaRPr lang="it-IT" sz="1600" dirty="0">
              <a:latin typeface="Josefin Sans Light" pitchFamily="2" charset="77"/>
            </a:endParaRPr>
          </a:p>
          <a:p>
            <a:pPr algn="just"/>
            <a:r>
              <a:rPr lang="it-IT" sz="1600" dirty="0" err="1">
                <a:latin typeface="Josefin Sans Light" pitchFamily="2" charset="77"/>
              </a:rPr>
              <a:t>Risk</a:t>
            </a:r>
            <a:r>
              <a:rPr lang="it-IT" sz="1600" dirty="0">
                <a:latin typeface="Josefin Sans Light" pitchFamily="2" charset="77"/>
              </a:rPr>
              <a:t> curve </a:t>
            </a:r>
            <a:r>
              <a:rPr lang="it-IT" sz="1600" dirty="0" err="1">
                <a:latin typeface="Josefin Sans Light" pitchFamily="2" charset="77"/>
              </a:rPr>
              <a:t>plotting</a:t>
            </a:r>
            <a:r>
              <a:rPr lang="it-IT" sz="1600" dirty="0">
                <a:latin typeface="Josefin Sans Light" pitchFamily="2" charset="77"/>
              </a:rPr>
              <a:t> the </a:t>
            </a:r>
            <a:r>
              <a:rPr lang="it-IT" sz="1600" dirty="0" err="1">
                <a:latin typeface="Josefin Sans Light" pitchFamily="2" charset="77"/>
              </a:rPr>
              <a:t>annual</a:t>
            </a:r>
            <a:r>
              <a:rPr lang="it-IT" sz="1600" dirty="0">
                <a:latin typeface="Josefin Sans Light" pitchFamily="2" charset="77"/>
              </a:rPr>
              <a:t> </a:t>
            </a:r>
            <a:r>
              <a:rPr lang="it-IT" sz="1600" dirty="0" err="1">
                <a:latin typeface="Josefin Sans Light" pitchFamily="2" charset="77"/>
              </a:rPr>
              <a:t>frequency</a:t>
            </a:r>
            <a:r>
              <a:rPr lang="it-IT" sz="1600" dirty="0">
                <a:latin typeface="Josefin Sans Light" pitchFamily="2" charset="77"/>
              </a:rPr>
              <a:t> with </a:t>
            </a:r>
            <a:r>
              <a:rPr lang="it-IT" sz="1600" dirty="0" err="1">
                <a:latin typeface="Josefin Sans Light" pitchFamily="2" charset="77"/>
              </a:rPr>
              <a:t>which</a:t>
            </a:r>
            <a:r>
              <a:rPr lang="it-IT" sz="1600" dirty="0">
                <a:latin typeface="Josefin Sans Light" pitchFamily="2" charset="77"/>
              </a:rPr>
              <a:t> a </a:t>
            </a:r>
            <a:r>
              <a:rPr lang="it-IT" sz="1600" dirty="0" err="1">
                <a:latin typeface="Josefin Sans Light" pitchFamily="2" charset="77"/>
              </a:rPr>
              <a:t>loss</a:t>
            </a:r>
            <a:r>
              <a:rPr lang="it-IT" sz="1600" dirty="0">
                <a:latin typeface="Josefin Sans Light" pitchFamily="2" charset="77"/>
              </a:rPr>
              <a:t>, </a:t>
            </a:r>
            <a:r>
              <a:rPr lang="it-IT" sz="1600" dirty="0" err="1">
                <a:latin typeface="Josefin Sans Light" pitchFamily="2" charset="77"/>
              </a:rPr>
              <a:t>usually</a:t>
            </a:r>
            <a:r>
              <a:rPr lang="it-IT" sz="1600" dirty="0">
                <a:latin typeface="Josefin Sans Light" pitchFamily="2" charset="77"/>
              </a:rPr>
              <a:t> </a:t>
            </a:r>
            <a:r>
              <a:rPr lang="it-IT" sz="1600" dirty="0" err="1">
                <a:latin typeface="Josefin Sans Light" pitchFamily="2" charset="77"/>
              </a:rPr>
              <a:t>expressed</a:t>
            </a:r>
            <a:r>
              <a:rPr lang="it-IT" sz="1600" dirty="0">
                <a:latin typeface="Josefin Sans Light" pitchFamily="2" charset="77"/>
              </a:rPr>
              <a:t> in </a:t>
            </a:r>
            <a:r>
              <a:rPr lang="it-IT" sz="1600" dirty="0" err="1">
                <a:latin typeface="Josefin Sans Light" pitchFamily="2" charset="77"/>
              </a:rPr>
              <a:t>monetary</a:t>
            </a:r>
            <a:r>
              <a:rPr lang="it-IT" sz="1600" dirty="0">
                <a:latin typeface="Josefin Sans Light" pitchFamily="2" charset="77"/>
              </a:rPr>
              <a:t> </a:t>
            </a:r>
            <a:r>
              <a:rPr lang="it-IT" sz="1600" dirty="0" err="1">
                <a:latin typeface="Josefin Sans Light" pitchFamily="2" charset="77"/>
              </a:rPr>
              <a:t>units</a:t>
            </a:r>
            <a:r>
              <a:rPr lang="it-IT" sz="1600" dirty="0">
                <a:latin typeface="Josefin Sans Light" pitchFamily="2" charset="77"/>
              </a:rPr>
              <a:t>, can be </a:t>
            </a:r>
            <a:r>
              <a:rPr lang="it-IT" sz="1600" dirty="0" err="1">
                <a:latin typeface="Josefin Sans Light" pitchFamily="2" charset="77"/>
              </a:rPr>
              <a:t>equaled</a:t>
            </a:r>
            <a:r>
              <a:rPr lang="it-IT" sz="1600" dirty="0">
                <a:latin typeface="Josefin Sans Light" pitchFamily="2" charset="77"/>
              </a:rPr>
              <a:t> or </a:t>
            </a:r>
            <a:r>
              <a:rPr lang="it-IT" sz="1600" dirty="0" err="1">
                <a:latin typeface="Josefin Sans Light" pitchFamily="2" charset="77"/>
              </a:rPr>
              <a:t>exceeded</a:t>
            </a:r>
            <a:r>
              <a:rPr lang="it-IT" sz="1600" dirty="0">
                <a:latin typeface="Josefin Sans Light" pitchFamily="2" charset="77"/>
              </a:rPr>
              <a:t>.</a:t>
            </a:r>
          </a:p>
          <a:p>
            <a:pPr algn="just"/>
            <a:endParaRPr lang="it-IT" sz="1600" dirty="0">
              <a:latin typeface="Josefin Sans Light" pitchFamily="2" charset="77"/>
            </a:endParaRPr>
          </a:p>
        </p:txBody>
      </p:sp>
      <p:sp>
        <p:nvSpPr>
          <p:cNvPr id="32" name="Down Arrow 31">
            <a:extLst>
              <a:ext uri="{FF2B5EF4-FFF2-40B4-BE49-F238E27FC236}">
                <a16:creationId xmlns:a16="http://schemas.microsoft.com/office/drawing/2014/main" id="{C2794754-9A3A-E0C6-80EF-BD6DB07A2CE4}"/>
              </a:ext>
            </a:extLst>
          </p:cNvPr>
          <p:cNvSpPr/>
          <p:nvPr/>
        </p:nvSpPr>
        <p:spPr>
          <a:xfrm rot="16200000">
            <a:off x="3820177" y="3564240"/>
            <a:ext cx="528404" cy="438462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 dirty="0"/>
          </a:p>
        </p:txBody>
      </p:sp>
    </p:spTree>
    <p:extLst>
      <p:ext uri="{BB962C8B-B14F-4D97-AF65-F5344CB8AC3E}">
        <p14:creationId xmlns:p14="http://schemas.microsoft.com/office/powerpoint/2010/main" val="42768575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1 4">
            <a:extLst>
              <a:ext uri="{FF2B5EF4-FFF2-40B4-BE49-F238E27FC236}">
                <a16:creationId xmlns:a16="http://schemas.microsoft.com/office/drawing/2014/main" id="{671F803E-9C3F-8C00-BBD9-CAC8721A4AFF}"/>
              </a:ext>
            </a:extLst>
          </p:cNvPr>
          <p:cNvCxnSpPr/>
          <p:nvPr/>
        </p:nvCxnSpPr>
        <p:spPr>
          <a:xfrm>
            <a:off x="15960" y="6068653"/>
            <a:ext cx="121920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71109BA-5A86-C7F5-1A3C-DBB59362E434}"/>
              </a:ext>
            </a:extLst>
          </p:cNvPr>
          <p:cNvSpPr txBox="1"/>
          <p:nvPr/>
        </p:nvSpPr>
        <p:spPr>
          <a:xfrm>
            <a:off x="5120148" y="0"/>
            <a:ext cx="7055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002060"/>
                </a:solidFill>
                <a:latin typeface="Montserrat" pitchFamily="2" charset="77"/>
              </a:rPr>
              <a:t>Comprehensive Multi hazard Risk Assessment in Malawi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A5EAA07-25DC-BEB3-DB5F-6C22D59DB5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9308" y="6145841"/>
            <a:ext cx="3172691" cy="70192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D37A237-1349-3010-0CA6-793361FF1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617" y="6193653"/>
            <a:ext cx="764001" cy="633030"/>
          </a:xfrm>
          <a:prstGeom prst="rect">
            <a:avLst/>
          </a:prstGeom>
        </p:spPr>
      </p:pic>
      <p:sp>
        <p:nvSpPr>
          <p:cNvPr id="23" name="35 Marcador de texto">
            <a:extLst>
              <a:ext uri="{FF2B5EF4-FFF2-40B4-BE49-F238E27FC236}">
                <a16:creationId xmlns:a16="http://schemas.microsoft.com/office/drawing/2014/main" id="{3DEF5B97-1152-F76C-2798-2FD4457599BA}"/>
              </a:ext>
            </a:extLst>
          </p:cNvPr>
          <p:cNvSpPr txBox="1">
            <a:spLocks/>
          </p:cNvSpPr>
          <p:nvPr/>
        </p:nvSpPr>
        <p:spPr>
          <a:xfrm>
            <a:off x="129617" y="574696"/>
            <a:ext cx="7500937" cy="429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defPPr>
              <a:defRPr lang="it-IT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2400" dirty="0" err="1">
                <a:solidFill>
                  <a:schemeClr val="accent1">
                    <a:lumMod val="75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Loss</a:t>
            </a:r>
            <a:r>
              <a:rPr lang="es-CO" sz="2400" dirty="0">
                <a:solidFill>
                  <a:schemeClr val="accent1">
                    <a:lumMod val="75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s-CO" sz="2400" dirty="0" err="1">
                <a:solidFill>
                  <a:schemeClr val="accent1">
                    <a:lumMod val="75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exceedance</a:t>
            </a:r>
            <a:r>
              <a:rPr lang="es-CO" sz="2400" dirty="0">
                <a:solidFill>
                  <a:schemeClr val="accent1">
                    <a:lumMod val="75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curve (LEC)</a:t>
            </a:r>
            <a:endParaRPr lang="es-ES" sz="2400" dirty="0">
              <a:solidFill>
                <a:schemeClr val="accent1">
                  <a:lumMod val="75000"/>
                </a:schemeClr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24" name="22 Rectángulo">
            <a:extLst>
              <a:ext uri="{FF2B5EF4-FFF2-40B4-BE49-F238E27FC236}">
                <a16:creationId xmlns:a16="http://schemas.microsoft.com/office/drawing/2014/main" id="{B50642E9-A745-F8BB-CEDF-853F8961A271}"/>
              </a:ext>
            </a:extLst>
          </p:cNvPr>
          <p:cNvSpPr/>
          <p:nvPr/>
        </p:nvSpPr>
        <p:spPr>
          <a:xfrm>
            <a:off x="2063405" y="1723857"/>
            <a:ext cx="850112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1600" dirty="0" err="1">
                <a:solidFill>
                  <a:prstClr val="black"/>
                </a:solidFill>
                <a:latin typeface="Lucida Sans Unicode" panose="020B0602030504020204" pitchFamily="34" charset="0"/>
                <a:ea typeface="ＭＳ Ｐゴシック" pitchFamily="34" charset="-128"/>
                <a:cs typeface="Lucida Sans Unicode" panose="020B0602030504020204" pitchFamily="34" charset="0"/>
              </a:rPr>
              <a:t>Represents</a:t>
            </a:r>
            <a:r>
              <a:rPr lang="es-ES" sz="1600" dirty="0">
                <a:solidFill>
                  <a:prstClr val="black"/>
                </a:solidFill>
                <a:latin typeface="Lucida Sans Unicode" panose="020B0602030504020204" pitchFamily="34" charset="0"/>
                <a:ea typeface="ＭＳ Ｐゴシック" pitchFamily="34" charset="-128"/>
                <a:cs typeface="Lucida Sans Unicode" panose="020B0602030504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Lucida Sans Unicode" panose="020B0602030504020204" pitchFamily="34" charset="0"/>
                <a:ea typeface="ＭＳ Ｐゴシック" pitchFamily="34" charset="-128"/>
                <a:cs typeface="Lucida Sans Unicode" panose="020B0602030504020204" pitchFamily="34" charset="0"/>
              </a:rPr>
              <a:t>the</a:t>
            </a:r>
            <a:r>
              <a:rPr lang="es-ES" sz="1600" dirty="0">
                <a:solidFill>
                  <a:prstClr val="black"/>
                </a:solidFill>
                <a:latin typeface="Lucida Sans Unicode" panose="020B0602030504020204" pitchFamily="34" charset="0"/>
                <a:ea typeface="ＭＳ Ｐゴシック" pitchFamily="34" charset="-128"/>
                <a:cs typeface="Lucida Sans Unicode" panose="020B0602030504020204" pitchFamily="34" charset="0"/>
              </a:rPr>
              <a:t> anual </a:t>
            </a:r>
            <a:r>
              <a:rPr lang="es-ES" sz="1600" dirty="0" err="1">
                <a:solidFill>
                  <a:prstClr val="black"/>
                </a:solidFill>
                <a:latin typeface="Lucida Sans Unicode" panose="020B0602030504020204" pitchFamily="34" charset="0"/>
                <a:ea typeface="ＭＳ Ｐゴシック" pitchFamily="34" charset="-128"/>
                <a:cs typeface="Lucida Sans Unicode" panose="020B0602030504020204" pitchFamily="34" charset="0"/>
              </a:rPr>
              <a:t>frequency</a:t>
            </a:r>
            <a:r>
              <a:rPr lang="es-ES" sz="1600" dirty="0">
                <a:solidFill>
                  <a:prstClr val="black"/>
                </a:solidFill>
                <a:latin typeface="Lucida Sans Unicode" panose="020B0602030504020204" pitchFamily="34" charset="0"/>
                <a:ea typeface="ＭＳ Ｐゴシック" pitchFamily="34" charset="-128"/>
                <a:cs typeface="Lucida Sans Unicode" panose="020B0602030504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Lucida Sans Unicode" panose="020B0602030504020204" pitchFamily="34" charset="0"/>
                <a:ea typeface="ＭＳ Ｐゴシック" pitchFamily="34" charset="-128"/>
                <a:cs typeface="Lucida Sans Unicode" panose="020B0602030504020204" pitchFamily="34" charset="0"/>
              </a:rPr>
              <a:t>of</a:t>
            </a:r>
            <a:r>
              <a:rPr lang="es-ES" sz="1600" dirty="0">
                <a:solidFill>
                  <a:prstClr val="black"/>
                </a:solidFill>
                <a:latin typeface="Lucida Sans Unicode" panose="020B0602030504020204" pitchFamily="34" charset="0"/>
                <a:ea typeface="ＭＳ Ｐゴシック" pitchFamily="34" charset="-128"/>
                <a:cs typeface="Lucida Sans Unicode" panose="020B0602030504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Lucida Sans Unicode" panose="020B0602030504020204" pitchFamily="34" charset="0"/>
                <a:ea typeface="ＭＳ Ｐゴシック" pitchFamily="34" charset="-128"/>
                <a:cs typeface="Lucida Sans Unicode" panose="020B0602030504020204" pitchFamily="34" charset="0"/>
              </a:rPr>
              <a:t>loss</a:t>
            </a:r>
            <a:r>
              <a:rPr lang="es-ES" sz="1600" dirty="0">
                <a:solidFill>
                  <a:prstClr val="black"/>
                </a:solidFill>
                <a:latin typeface="Lucida Sans Unicode" panose="020B0602030504020204" pitchFamily="34" charset="0"/>
                <a:ea typeface="ＭＳ Ｐゴシック" pitchFamily="34" charset="-128"/>
                <a:cs typeface="Lucida Sans Unicode" panose="020B0602030504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Lucida Sans Unicode" panose="020B0602030504020204" pitchFamily="34" charset="0"/>
                <a:ea typeface="ＭＳ Ｐゴシック" pitchFamily="34" charset="-128"/>
                <a:cs typeface="Lucida Sans Unicode" panose="020B0602030504020204" pitchFamily="34" charset="0"/>
              </a:rPr>
              <a:t>value</a:t>
            </a:r>
            <a:r>
              <a:rPr lang="es-ES" sz="1600" dirty="0">
                <a:solidFill>
                  <a:prstClr val="black"/>
                </a:solidFill>
                <a:latin typeface="Lucida Sans Unicode" panose="020B0602030504020204" pitchFamily="34" charset="0"/>
                <a:ea typeface="ＭＳ Ｐゴシック" pitchFamily="34" charset="-128"/>
                <a:cs typeface="Lucida Sans Unicode" panose="020B0602030504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Lucida Sans Unicode" panose="020B0602030504020204" pitchFamily="34" charset="0"/>
                <a:ea typeface="ＭＳ Ｐゴシック" pitchFamily="34" charset="-128"/>
                <a:cs typeface="Lucida Sans Unicode" panose="020B0602030504020204" pitchFamily="34" charset="0"/>
              </a:rPr>
              <a:t>is</a:t>
            </a:r>
            <a:r>
              <a:rPr lang="es-ES" sz="1600" dirty="0">
                <a:solidFill>
                  <a:prstClr val="black"/>
                </a:solidFill>
                <a:latin typeface="Lucida Sans Unicode" panose="020B0602030504020204" pitchFamily="34" charset="0"/>
                <a:ea typeface="ＭＳ Ｐゴシック" pitchFamily="34" charset="-128"/>
                <a:cs typeface="Lucida Sans Unicode" panose="020B0602030504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Lucida Sans Unicode" panose="020B0602030504020204" pitchFamily="34" charset="0"/>
                <a:ea typeface="ＭＳ Ｐゴシック" pitchFamily="34" charset="-128"/>
                <a:cs typeface="Lucida Sans Unicode" panose="020B0602030504020204" pitchFamily="34" charset="0"/>
              </a:rPr>
              <a:t>exceeded</a:t>
            </a:r>
            <a:endParaRPr lang="es-CO" sz="1600" dirty="0">
              <a:solidFill>
                <a:prstClr val="black"/>
              </a:solidFill>
              <a:latin typeface="Lucida Sans Unicode" panose="020B0602030504020204" pitchFamily="34" charset="0"/>
              <a:ea typeface="ＭＳ Ｐゴシック" pitchFamily="34" charset="-128"/>
              <a:cs typeface="Lucida Sans Unicode" panose="020B0602030504020204" pitchFamily="34" charset="0"/>
            </a:endParaRPr>
          </a:p>
        </p:txBody>
      </p:sp>
      <p:pic>
        <p:nvPicPr>
          <p:cNvPr id="25" name="Picture 2">
            <a:extLst>
              <a:ext uri="{FF2B5EF4-FFF2-40B4-BE49-F238E27FC236}">
                <a16:creationId xmlns:a16="http://schemas.microsoft.com/office/drawing/2014/main" id="{1C1E44E9-872A-206E-D649-E0E8E8C4E0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57965" y="2243078"/>
            <a:ext cx="5214974" cy="3105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6" name="2 Conector recto">
            <a:extLst>
              <a:ext uri="{FF2B5EF4-FFF2-40B4-BE49-F238E27FC236}">
                <a16:creationId xmlns:a16="http://schemas.microsoft.com/office/drawing/2014/main" id="{64038E73-5A44-069C-5876-EE74942D1354}"/>
              </a:ext>
            </a:extLst>
          </p:cNvPr>
          <p:cNvCxnSpPr/>
          <p:nvPr/>
        </p:nvCxnSpPr>
        <p:spPr>
          <a:xfrm>
            <a:off x="4083807" y="2162438"/>
            <a:ext cx="936104" cy="2592288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11 CuadroTexto">
            <a:extLst>
              <a:ext uri="{FF2B5EF4-FFF2-40B4-BE49-F238E27FC236}">
                <a16:creationId xmlns:a16="http://schemas.microsoft.com/office/drawing/2014/main" id="{01EC869D-7D15-6763-DC9E-7390B0C8C7ED}"/>
              </a:ext>
            </a:extLst>
          </p:cNvPr>
          <p:cNvSpPr txBox="1"/>
          <p:nvPr/>
        </p:nvSpPr>
        <p:spPr>
          <a:xfrm>
            <a:off x="4384230" y="2918522"/>
            <a:ext cx="3263972" cy="73866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s-ES_tradnl" sz="1500" b="1" kern="0" dirty="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  <a:cs typeface="Times New Roman" pitchFamily="18" charset="0"/>
              </a:rPr>
              <a:t> Non-extreme </a:t>
            </a:r>
            <a:r>
              <a:rPr lang="es-ES_tradnl" sz="1500" b="1" kern="0" dirty="0" err="1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  <a:cs typeface="Times New Roman" pitchFamily="18" charset="0"/>
              </a:rPr>
              <a:t>events</a:t>
            </a:r>
            <a:endParaRPr lang="es-ES_tradnl" sz="1350" b="1" kern="0" dirty="0">
              <a:solidFill>
                <a:srgbClr val="000000"/>
              </a:solidFill>
              <a:latin typeface="Lucida Sans" pitchFamily="34" charset="0"/>
              <a:ea typeface="ＭＳ Ｐゴシック" pitchFamily="34" charset="-128"/>
              <a:cs typeface="Times New Roman" pitchFamily="18" charset="0"/>
            </a:endParaRPr>
          </a:p>
          <a:p>
            <a:pPr algn="ctr" defTabSz="685800">
              <a:defRPr/>
            </a:pPr>
            <a:r>
              <a:rPr lang="es-ES_tradnl" sz="1350" b="1" kern="0" dirty="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  <a:cs typeface="Times New Roman" pitchFamily="18" charset="0"/>
              </a:rPr>
              <a:t>High </a:t>
            </a:r>
            <a:r>
              <a:rPr lang="es-ES_tradnl" sz="1350" b="1" kern="0" dirty="0" err="1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  <a:cs typeface="Times New Roman" pitchFamily="18" charset="0"/>
              </a:rPr>
              <a:t>frequency</a:t>
            </a:r>
            <a:r>
              <a:rPr lang="es-ES_tradnl" sz="1350" b="1" kern="0" dirty="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  <a:cs typeface="Times New Roman" pitchFamily="18" charset="0"/>
              </a:rPr>
              <a:t>:                     Retrospective análisis</a:t>
            </a:r>
          </a:p>
        </p:txBody>
      </p:sp>
      <p:sp>
        <p:nvSpPr>
          <p:cNvPr id="28" name="CuadroTexto 5">
            <a:extLst>
              <a:ext uri="{FF2B5EF4-FFF2-40B4-BE49-F238E27FC236}">
                <a16:creationId xmlns:a16="http://schemas.microsoft.com/office/drawing/2014/main" id="{370DD51B-4DDF-6809-5B61-2FA305CD7D20}"/>
              </a:ext>
            </a:extLst>
          </p:cNvPr>
          <p:cNvSpPr txBox="1"/>
          <p:nvPr/>
        </p:nvSpPr>
        <p:spPr>
          <a:xfrm>
            <a:off x="4654701" y="5024756"/>
            <a:ext cx="3209525" cy="2539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50" b="1" dirty="0">
                <a:solidFill>
                  <a:prstClr val="black"/>
                </a:solidFill>
                <a:latin typeface="Lucida Sans Unicode" charset="0"/>
                <a:ea typeface="ＭＳ Ｐゴシック" pitchFamily="34" charset="-128"/>
                <a:cs typeface="Lucida Sans Unicode" charset="0"/>
              </a:rPr>
              <a:t>Loss (monetary units)</a:t>
            </a:r>
            <a:endParaRPr lang="es-CO" sz="1050" b="1" dirty="0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29" name="CuadroTexto 6">
            <a:extLst>
              <a:ext uri="{FF2B5EF4-FFF2-40B4-BE49-F238E27FC236}">
                <a16:creationId xmlns:a16="http://schemas.microsoft.com/office/drawing/2014/main" id="{51AA88D6-A8F1-AA3E-7345-6963D312E84F}"/>
              </a:ext>
            </a:extLst>
          </p:cNvPr>
          <p:cNvSpPr txBox="1"/>
          <p:nvPr/>
        </p:nvSpPr>
        <p:spPr>
          <a:xfrm rot="16200000">
            <a:off x="2695830" y="3592880"/>
            <a:ext cx="2357844" cy="57708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50" b="1" dirty="0">
                <a:solidFill>
                  <a:prstClr val="black"/>
                </a:solidFill>
                <a:latin typeface="Lucida Sans Unicode" charset="0"/>
                <a:cs typeface="Lucida Sans Unicode" charset="0"/>
              </a:rPr>
              <a:t>Loss </a:t>
            </a:r>
            <a:r>
              <a:rPr lang="en-US" sz="1050" b="1" dirty="0" err="1">
                <a:solidFill>
                  <a:prstClr val="black"/>
                </a:solidFill>
                <a:latin typeface="Lucida Sans Unicode" charset="0"/>
                <a:cs typeface="Lucida Sans Unicode" charset="0"/>
              </a:rPr>
              <a:t>exceednce</a:t>
            </a:r>
            <a:r>
              <a:rPr lang="en-US" sz="1050" b="1" dirty="0">
                <a:solidFill>
                  <a:prstClr val="black"/>
                </a:solidFill>
                <a:latin typeface="Lucida Sans Unicode" charset="0"/>
                <a:cs typeface="Lucida Sans Unicode" charset="0"/>
              </a:rPr>
              <a:t> rate</a:t>
            </a: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50" b="1" dirty="0">
                <a:solidFill>
                  <a:prstClr val="black"/>
                </a:solidFill>
                <a:latin typeface="Lucida Sans Unicode" charset="0"/>
                <a:cs typeface="Lucida Sans Unicode" charset="0"/>
              </a:rPr>
              <a:t>(#/year)</a:t>
            </a: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CO" sz="105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764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1 4">
            <a:extLst>
              <a:ext uri="{FF2B5EF4-FFF2-40B4-BE49-F238E27FC236}">
                <a16:creationId xmlns:a16="http://schemas.microsoft.com/office/drawing/2014/main" id="{671F803E-9C3F-8C00-BBD9-CAC8721A4AFF}"/>
              </a:ext>
            </a:extLst>
          </p:cNvPr>
          <p:cNvCxnSpPr/>
          <p:nvPr/>
        </p:nvCxnSpPr>
        <p:spPr>
          <a:xfrm>
            <a:off x="15960" y="6068653"/>
            <a:ext cx="121920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71109BA-5A86-C7F5-1A3C-DBB59362E434}"/>
              </a:ext>
            </a:extLst>
          </p:cNvPr>
          <p:cNvSpPr txBox="1"/>
          <p:nvPr/>
        </p:nvSpPr>
        <p:spPr>
          <a:xfrm>
            <a:off x="5120148" y="0"/>
            <a:ext cx="7055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002060"/>
                </a:solidFill>
                <a:latin typeface="Montserrat" pitchFamily="2" charset="77"/>
              </a:rPr>
              <a:t>Comprehensive Multi hazard Risk Assessment in Malawi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A5EAA07-25DC-BEB3-DB5F-6C22D59DB5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9308" y="6145841"/>
            <a:ext cx="3172691" cy="70192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D37A237-1349-3010-0CA6-793361FF1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617" y="6193653"/>
            <a:ext cx="764001" cy="633030"/>
          </a:xfrm>
          <a:prstGeom prst="rect">
            <a:avLst/>
          </a:prstGeom>
        </p:spPr>
      </p:pic>
      <p:sp>
        <p:nvSpPr>
          <p:cNvPr id="23" name="35 Marcador de texto">
            <a:extLst>
              <a:ext uri="{FF2B5EF4-FFF2-40B4-BE49-F238E27FC236}">
                <a16:creationId xmlns:a16="http://schemas.microsoft.com/office/drawing/2014/main" id="{3DEF5B97-1152-F76C-2798-2FD4457599BA}"/>
              </a:ext>
            </a:extLst>
          </p:cNvPr>
          <p:cNvSpPr txBox="1">
            <a:spLocks/>
          </p:cNvSpPr>
          <p:nvPr/>
        </p:nvSpPr>
        <p:spPr>
          <a:xfrm>
            <a:off x="129617" y="574696"/>
            <a:ext cx="7500937" cy="429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defPPr>
              <a:defRPr lang="it-IT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2400" dirty="0" err="1">
                <a:solidFill>
                  <a:schemeClr val="accent1">
                    <a:lumMod val="75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Loss</a:t>
            </a:r>
            <a:r>
              <a:rPr lang="es-CO" sz="2400" dirty="0">
                <a:solidFill>
                  <a:schemeClr val="accent1">
                    <a:lumMod val="75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s-CO" sz="2400" dirty="0" err="1">
                <a:solidFill>
                  <a:schemeClr val="accent1">
                    <a:lumMod val="75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exceedance</a:t>
            </a:r>
            <a:r>
              <a:rPr lang="es-CO" sz="2400" dirty="0">
                <a:solidFill>
                  <a:schemeClr val="accent1">
                    <a:lumMod val="75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curve (LEC)</a:t>
            </a:r>
            <a:endParaRPr lang="es-ES" sz="2400" dirty="0">
              <a:solidFill>
                <a:schemeClr val="accent1">
                  <a:lumMod val="75000"/>
                </a:schemeClr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4A6AA88C-919C-4480-AF5C-41D66B461E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84009" y="2258308"/>
            <a:ext cx="5214974" cy="3105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" name="2 Conector recto">
            <a:extLst>
              <a:ext uri="{FF2B5EF4-FFF2-40B4-BE49-F238E27FC236}">
                <a16:creationId xmlns:a16="http://schemas.microsoft.com/office/drawing/2014/main" id="{DDCF283B-A57B-988B-E8B9-4D8947CF2E1C}"/>
              </a:ext>
            </a:extLst>
          </p:cNvPr>
          <p:cNvCxnSpPr/>
          <p:nvPr/>
        </p:nvCxnSpPr>
        <p:spPr>
          <a:xfrm>
            <a:off x="4729934" y="4507172"/>
            <a:ext cx="3869053" cy="337722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11 CuadroTexto">
            <a:extLst>
              <a:ext uri="{FF2B5EF4-FFF2-40B4-BE49-F238E27FC236}">
                <a16:creationId xmlns:a16="http://schemas.microsoft.com/office/drawing/2014/main" id="{13732502-E4A9-5CAC-B591-86EE02AF2E03}"/>
              </a:ext>
            </a:extLst>
          </p:cNvPr>
          <p:cNvSpPr txBox="1"/>
          <p:nvPr/>
        </p:nvSpPr>
        <p:spPr>
          <a:xfrm>
            <a:off x="5233986" y="3581848"/>
            <a:ext cx="3263972" cy="73866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s-ES_tradnl" sz="1500" b="1" kern="0" dirty="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  <a:cs typeface="Times New Roman" pitchFamily="18" charset="0"/>
              </a:rPr>
              <a:t> Extreme </a:t>
            </a:r>
            <a:r>
              <a:rPr lang="es-ES_tradnl" sz="1500" b="1" kern="0" dirty="0" err="1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  <a:cs typeface="Times New Roman" pitchFamily="18" charset="0"/>
              </a:rPr>
              <a:t>events</a:t>
            </a:r>
            <a:endParaRPr lang="es-ES_tradnl" sz="1350" b="1" kern="0" dirty="0">
              <a:solidFill>
                <a:srgbClr val="000000"/>
              </a:solidFill>
              <a:latin typeface="Lucida Sans" pitchFamily="34" charset="0"/>
              <a:ea typeface="ＭＳ Ｐゴシック" pitchFamily="34" charset="-128"/>
              <a:cs typeface="Times New Roman" pitchFamily="18" charset="0"/>
            </a:endParaRPr>
          </a:p>
          <a:p>
            <a:pPr algn="ctr" defTabSz="685800">
              <a:defRPr/>
            </a:pPr>
            <a:r>
              <a:rPr lang="es-ES_tradnl" sz="1350" b="1" kern="0" dirty="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  <a:cs typeface="Times New Roman" pitchFamily="18" charset="0"/>
              </a:rPr>
              <a:t>Low </a:t>
            </a:r>
            <a:r>
              <a:rPr lang="es-ES_tradnl" sz="1350" b="1" kern="0" dirty="0" err="1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  <a:cs typeface="Times New Roman" pitchFamily="18" charset="0"/>
              </a:rPr>
              <a:t>frequency</a:t>
            </a:r>
            <a:r>
              <a:rPr lang="es-ES_tradnl" sz="1350" b="1" kern="0" dirty="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  <a:cs typeface="Times New Roman" pitchFamily="18" charset="0"/>
              </a:rPr>
              <a:t>:                    Prospective </a:t>
            </a:r>
            <a:r>
              <a:rPr lang="es-ES_tradnl" sz="1350" b="1" kern="0" dirty="0" err="1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  <a:cs typeface="Times New Roman" pitchFamily="18" charset="0"/>
              </a:rPr>
              <a:t>analysis</a:t>
            </a:r>
            <a:endParaRPr lang="es-ES_tradnl" sz="1350" b="1" kern="0" dirty="0">
              <a:solidFill>
                <a:srgbClr val="000000"/>
              </a:solidFill>
              <a:latin typeface="Lucida Sans" pitchFamily="34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8" name="CuadroTexto 1">
            <a:extLst>
              <a:ext uri="{FF2B5EF4-FFF2-40B4-BE49-F238E27FC236}">
                <a16:creationId xmlns:a16="http://schemas.microsoft.com/office/drawing/2014/main" id="{21989C20-370D-3FA0-55E3-08C3883DC78A}"/>
              </a:ext>
            </a:extLst>
          </p:cNvPr>
          <p:cNvSpPr txBox="1"/>
          <p:nvPr/>
        </p:nvSpPr>
        <p:spPr>
          <a:xfrm>
            <a:off x="4580745" y="5039986"/>
            <a:ext cx="3209525" cy="2539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50" b="1" dirty="0">
                <a:solidFill>
                  <a:prstClr val="black"/>
                </a:solidFill>
                <a:latin typeface="Lucida Sans Unicode" charset="0"/>
                <a:ea typeface="ＭＳ Ｐゴシック" pitchFamily="34" charset="-128"/>
                <a:cs typeface="Lucida Sans Unicode" charset="0"/>
              </a:rPr>
              <a:t>Loss (monetary units)</a:t>
            </a:r>
            <a:endParaRPr lang="es-CO" sz="1050" b="1" dirty="0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9" name="CuadroTexto 3">
            <a:extLst>
              <a:ext uri="{FF2B5EF4-FFF2-40B4-BE49-F238E27FC236}">
                <a16:creationId xmlns:a16="http://schemas.microsoft.com/office/drawing/2014/main" id="{A5191586-1B71-0760-B299-658DA6E90797}"/>
              </a:ext>
            </a:extLst>
          </p:cNvPr>
          <p:cNvSpPr txBox="1"/>
          <p:nvPr/>
        </p:nvSpPr>
        <p:spPr>
          <a:xfrm rot="16200000">
            <a:off x="2621874" y="3608110"/>
            <a:ext cx="2357844" cy="57708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50" b="1" dirty="0">
                <a:solidFill>
                  <a:prstClr val="black"/>
                </a:solidFill>
                <a:latin typeface="Lucida Sans Unicode" charset="0"/>
                <a:cs typeface="Lucida Sans Unicode" charset="0"/>
              </a:rPr>
              <a:t>Loss exceedance rate</a:t>
            </a: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50" b="1" dirty="0">
                <a:solidFill>
                  <a:prstClr val="black"/>
                </a:solidFill>
                <a:latin typeface="Lucida Sans Unicode" charset="0"/>
                <a:cs typeface="Lucida Sans Unicode" charset="0"/>
              </a:rPr>
              <a:t>(#/year)</a:t>
            </a: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CO" sz="1050" b="1" dirty="0">
              <a:solidFill>
                <a:prstClr val="black"/>
              </a:solidFill>
            </a:endParaRPr>
          </a:p>
        </p:txBody>
      </p:sp>
      <p:sp>
        <p:nvSpPr>
          <p:cNvPr id="10" name="22 Rectángulo">
            <a:extLst>
              <a:ext uri="{FF2B5EF4-FFF2-40B4-BE49-F238E27FC236}">
                <a16:creationId xmlns:a16="http://schemas.microsoft.com/office/drawing/2014/main" id="{1F13BB61-464E-91A1-3729-F9F35951F9FD}"/>
              </a:ext>
            </a:extLst>
          </p:cNvPr>
          <p:cNvSpPr/>
          <p:nvPr/>
        </p:nvSpPr>
        <p:spPr>
          <a:xfrm>
            <a:off x="2063405" y="1723857"/>
            <a:ext cx="850112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1600" dirty="0" err="1">
                <a:solidFill>
                  <a:prstClr val="black"/>
                </a:solidFill>
                <a:latin typeface="Lucida Sans Unicode" panose="020B0602030504020204" pitchFamily="34" charset="0"/>
                <a:ea typeface="ＭＳ Ｐゴシック" pitchFamily="34" charset="-128"/>
                <a:cs typeface="Lucida Sans Unicode" panose="020B0602030504020204" pitchFamily="34" charset="0"/>
              </a:rPr>
              <a:t>Represents</a:t>
            </a:r>
            <a:r>
              <a:rPr lang="es-ES" sz="1600" dirty="0">
                <a:solidFill>
                  <a:prstClr val="black"/>
                </a:solidFill>
                <a:latin typeface="Lucida Sans Unicode" panose="020B0602030504020204" pitchFamily="34" charset="0"/>
                <a:ea typeface="ＭＳ Ｐゴシック" pitchFamily="34" charset="-128"/>
                <a:cs typeface="Lucida Sans Unicode" panose="020B0602030504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Lucida Sans Unicode" panose="020B0602030504020204" pitchFamily="34" charset="0"/>
                <a:ea typeface="ＭＳ Ｐゴシック" pitchFamily="34" charset="-128"/>
                <a:cs typeface="Lucida Sans Unicode" panose="020B0602030504020204" pitchFamily="34" charset="0"/>
              </a:rPr>
              <a:t>the</a:t>
            </a:r>
            <a:r>
              <a:rPr lang="es-ES" sz="1600" dirty="0">
                <a:solidFill>
                  <a:prstClr val="black"/>
                </a:solidFill>
                <a:latin typeface="Lucida Sans Unicode" panose="020B0602030504020204" pitchFamily="34" charset="0"/>
                <a:ea typeface="ＭＳ Ｐゴシック" pitchFamily="34" charset="-128"/>
                <a:cs typeface="Lucida Sans Unicode" panose="020B0602030504020204" pitchFamily="34" charset="0"/>
              </a:rPr>
              <a:t> anual </a:t>
            </a:r>
            <a:r>
              <a:rPr lang="es-ES" sz="1600" dirty="0" err="1">
                <a:solidFill>
                  <a:prstClr val="black"/>
                </a:solidFill>
                <a:latin typeface="Lucida Sans Unicode" panose="020B0602030504020204" pitchFamily="34" charset="0"/>
                <a:ea typeface="ＭＳ Ｐゴシック" pitchFamily="34" charset="-128"/>
                <a:cs typeface="Lucida Sans Unicode" panose="020B0602030504020204" pitchFamily="34" charset="0"/>
              </a:rPr>
              <a:t>frequency</a:t>
            </a:r>
            <a:r>
              <a:rPr lang="es-ES" sz="1600" dirty="0">
                <a:solidFill>
                  <a:prstClr val="black"/>
                </a:solidFill>
                <a:latin typeface="Lucida Sans Unicode" panose="020B0602030504020204" pitchFamily="34" charset="0"/>
                <a:ea typeface="ＭＳ Ｐゴシック" pitchFamily="34" charset="-128"/>
                <a:cs typeface="Lucida Sans Unicode" panose="020B0602030504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Lucida Sans Unicode" panose="020B0602030504020204" pitchFamily="34" charset="0"/>
                <a:ea typeface="ＭＳ Ｐゴシック" pitchFamily="34" charset="-128"/>
                <a:cs typeface="Lucida Sans Unicode" panose="020B0602030504020204" pitchFamily="34" charset="0"/>
              </a:rPr>
              <a:t>of</a:t>
            </a:r>
            <a:r>
              <a:rPr lang="es-ES" sz="1600" dirty="0">
                <a:solidFill>
                  <a:prstClr val="black"/>
                </a:solidFill>
                <a:latin typeface="Lucida Sans Unicode" panose="020B0602030504020204" pitchFamily="34" charset="0"/>
                <a:ea typeface="ＭＳ Ｐゴシック" pitchFamily="34" charset="-128"/>
                <a:cs typeface="Lucida Sans Unicode" panose="020B0602030504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Lucida Sans Unicode" panose="020B0602030504020204" pitchFamily="34" charset="0"/>
                <a:ea typeface="ＭＳ Ｐゴシック" pitchFamily="34" charset="-128"/>
                <a:cs typeface="Lucida Sans Unicode" panose="020B0602030504020204" pitchFamily="34" charset="0"/>
              </a:rPr>
              <a:t>loss</a:t>
            </a:r>
            <a:r>
              <a:rPr lang="es-ES" sz="1600" dirty="0">
                <a:solidFill>
                  <a:prstClr val="black"/>
                </a:solidFill>
                <a:latin typeface="Lucida Sans Unicode" panose="020B0602030504020204" pitchFamily="34" charset="0"/>
                <a:ea typeface="ＭＳ Ｐゴシック" pitchFamily="34" charset="-128"/>
                <a:cs typeface="Lucida Sans Unicode" panose="020B0602030504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Lucida Sans Unicode" panose="020B0602030504020204" pitchFamily="34" charset="0"/>
                <a:ea typeface="ＭＳ Ｐゴシック" pitchFamily="34" charset="-128"/>
                <a:cs typeface="Lucida Sans Unicode" panose="020B0602030504020204" pitchFamily="34" charset="0"/>
              </a:rPr>
              <a:t>value</a:t>
            </a:r>
            <a:r>
              <a:rPr lang="es-ES" sz="1600" dirty="0">
                <a:solidFill>
                  <a:prstClr val="black"/>
                </a:solidFill>
                <a:latin typeface="Lucida Sans Unicode" panose="020B0602030504020204" pitchFamily="34" charset="0"/>
                <a:ea typeface="ＭＳ Ｐゴシック" pitchFamily="34" charset="-128"/>
                <a:cs typeface="Lucida Sans Unicode" panose="020B0602030504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Lucida Sans Unicode" panose="020B0602030504020204" pitchFamily="34" charset="0"/>
                <a:ea typeface="ＭＳ Ｐゴシック" pitchFamily="34" charset="-128"/>
                <a:cs typeface="Lucida Sans Unicode" panose="020B0602030504020204" pitchFamily="34" charset="0"/>
              </a:rPr>
              <a:t>is</a:t>
            </a:r>
            <a:r>
              <a:rPr lang="es-ES" sz="1600" dirty="0">
                <a:solidFill>
                  <a:prstClr val="black"/>
                </a:solidFill>
                <a:latin typeface="Lucida Sans Unicode" panose="020B0602030504020204" pitchFamily="34" charset="0"/>
                <a:ea typeface="ＭＳ Ｐゴシック" pitchFamily="34" charset="-128"/>
                <a:cs typeface="Lucida Sans Unicode" panose="020B0602030504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Lucida Sans Unicode" panose="020B0602030504020204" pitchFamily="34" charset="0"/>
                <a:ea typeface="ＭＳ Ｐゴシック" pitchFamily="34" charset="-128"/>
                <a:cs typeface="Lucida Sans Unicode" panose="020B0602030504020204" pitchFamily="34" charset="0"/>
              </a:rPr>
              <a:t>exceeded</a:t>
            </a:r>
            <a:endParaRPr lang="es-CO" sz="1600" dirty="0">
              <a:solidFill>
                <a:prstClr val="black"/>
              </a:solidFill>
              <a:latin typeface="Lucida Sans Unicode" panose="020B0602030504020204" pitchFamily="34" charset="0"/>
              <a:ea typeface="ＭＳ Ｐゴシック" pitchFamily="34" charset="-128"/>
              <a:cs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786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1 4">
            <a:extLst>
              <a:ext uri="{FF2B5EF4-FFF2-40B4-BE49-F238E27FC236}">
                <a16:creationId xmlns:a16="http://schemas.microsoft.com/office/drawing/2014/main" id="{671F803E-9C3F-8C00-BBD9-CAC8721A4AFF}"/>
              </a:ext>
            </a:extLst>
          </p:cNvPr>
          <p:cNvCxnSpPr/>
          <p:nvPr/>
        </p:nvCxnSpPr>
        <p:spPr>
          <a:xfrm>
            <a:off x="15960" y="6068653"/>
            <a:ext cx="121920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71109BA-5A86-C7F5-1A3C-DBB59362E434}"/>
              </a:ext>
            </a:extLst>
          </p:cNvPr>
          <p:cNvSpPr txBox="1"/>
          <p:nvPr/>
        </p:nvSpPr>
        <p:spPr>
          <a:xfrm>
            <a:off x="5120148" y="0"/>
            <a:ext cx="7055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002060"/>
                </a:solidFill>
                <a:latin typeface="Montserrat" pitchFamily="2" charset="77"/>
              </a:rPr>
              <a:t>Comprehensive Multi hazard Risk Assessment in Malawi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A5EAA07-25DC-BEB3-DB5F-6C22D59DB5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9308" y="6145841"/>
            <a:ext cx="3172691" cy="70192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D37A237-1349-3010-0CA6-793361FF1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617" y="6193653"/>
            <a:ext cx="764001" cy="633030"/>
          </a:xfrm>
          <a:prstGeom prst="rect">
            <a:avLst/>
          </a:prstGeom>
        </p:spPr>
      </p:pic>
      <p:sp>
        <p:nvSpPr>
          <p:cNvPr id="428" name="Title 1">
            <a:extLst>
              <a:ext uri="{FF2B5EF4-FFF2-40B4-BE49-F238E27FC236}">
                <a16:creationId xmlns:a16="http://schemas.microsoft.com/office/drawing/2014/main" id="{0409595E-34F4-8887-3B92-0C024AC0A24B}"/>
              </a:ext>
            </a:extLst>
          </p:cNvPr>
          <p:cNvSpPr txBox="1">
            <a:spLocks/>
          </p:cNvSpPr>
          <p:nvPr/>
        </p:nvSpPr>
        <p:spPr>
          <a:xfrm>
            <a:off x="333329" y="254586"/>
            <a:ext cx="7676227" cy="122933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4000">
                <a:solidFill>
                  <a:schemeClr val="tx2"/>
                </a:solidFill>
                <a:latin typeface="HelveticaNeueLT Com 55 Roman"/>
                <a:ea typeface="+mj-ea"/>
                <a:cs typeface="+mj-cs"/>
              </a:defRPr>
            </a:lvl1pPr>
            <a:lvl2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25A2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25A2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25A2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25A2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1042988" rtl="0" fontAlgn="base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25A2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1042988" rtl="0" fontAlgn="base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25A2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1042988" rtl="0" fontAlgn="base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25A2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1042988" rtl="0" fontAlgn="base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25A2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600" dirty="0"/>
              <a:t>Probabilistic Risk Assessment </a:t>
            </a:r>
          </a:p>
          <a:p>
            <a:pPr>
              <a:lnSpc>
                <a:spcPct val="100000"/>
              </a:lnSpc>
            </a:pPr>
            <a:r>
              <a:rPr lang="en-US" sz="3600" dirty="0"/>
              <a:t>(all possible events)</a:t>
            </a:r>
          </a:p>
        </p:txBody>
      </p:sp>
      <p:pic>
        <p:nvPicPr>
          <p:cNvPr id="431" name="Picture 430">
            <a:extLst>
              <a:ext uri="{FF2B5EF4-FFF2-40B4-BE49-F238E27FC236}">
                <a16:creationId xmlns:a16="http://schemas.microsoft.com/office/drawing/2014/main" id="{4FE67773-A817-17BE-8D6E-C29A37BE8E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455" y="1761976"/>
            <a:ext cx="7321493" cy="4044166"/>
          </a:xfrm>
          <a:prstGeom prst="rect">
            <a:avLst/>
          </a:prstGeom>
        </p:spPr>
      </p:pic>
      <p:sp>
        <p:nvSpPr>
          <p:cNvPr id="432" name="Segnaposto contenuto 2">
            <a:extLst>
              <a:ext uri="{FF2B5EF4-FFF2-40B4-BE49-F238E27FC236}">
                <a16:creationId xmlns:a16="http://schemas.microsoft.com/office/drawing/2014/main" id="{20D3E66F-D71E-71D9-27A1-C4EE7ED11C15}"/>
              </a:ext>
            </a:extLst>
          </p:cNvPr>
          <p:cNvSpPr txBox="1">
            <a:spLocks/>
          </p:cNvSpPr>
          <p:nvPr/>
        </p:nvSpPr>
        <p:spPr>
          <a:xfrm>
            <a:off x="6692168" y="1267271"/>
            <a:ext cx="3400630" cy="479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solidFill>
                  <a:srgbClr val="FF0000"/>
                </a:solidFill>
              </a:rPr>
              <a:t>PML curve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56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1 4">
            <a:extLst>
              <a:ext uri="{FF2B5EF4-FFF2-40B4-BE49-F238E27FC236}">
                <a16:creationId xmlns:a16="http://schemas.microsoft.com/office/drawing/2014/main" id="{671F803E-9C3F-8C00-BBD9-CAC8721A4AFF}"/>
              </a:ext>
            </a:extLst>
          </p:cNvPr>
          <p:cNvCxnSpPr/>
          <p:nvPr/>
        </p:nvCxnSpPr>
        <p:spPr>
          <a:xfrm>
            <a:off x="15960" y="6068653"/>
            <a:ext cx="121920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magine 6">
            <a:extLst>
              <a:ext uri="{FF2B5EF4-FFF2-40B4-BE49-F238E27FC236}">
                <a16:creationId xmlns:a16="http://schemas.microsoft.com/office/drawing/2014/main" id="{CD37A237-1349-3010-0CA6-793361FF13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17" y="6193653"/>
            <a:ext cx="764001" cy="633030"/>
          </a:xfrm>
          <a:prstGeom prst="rect">
            <a:avLst/>
          </a:prstGeom>
        </p:spPr>
      </p:pic>
      <p:pic>
        <p:nvPicPr>
          <p:cNvPr id="4" name="Immagine 5">
            <a:extLst>
              <a:ext uri="{FF2B5EF4-FFF2-40B4-BE49-F238E27FC236}">
                <a16:creationId xmlns:a16="http://schemas.microsoft.com/office/drawing/2014/main" id="{8E20BCE1-C08B-F574-4265-7F42FF6AE3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9308" y="6145841"/>
            <a:ext cx="3172691" cy="701923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ECDCBE34-A9A7-5FA6-25C8-AF605053859E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>
                <a:solidFill>
                  <a:schemeClr val="tx2"/>
                </a:solidFill>
              </a:rPr>
              <a:t>What is the use of PML Curves and AALs?</a:t>
            </a:r>
            <a:endParaRPr lang="it-IT" sz="3600" b="1" dirty="0">
              <a:solidFill>
                <a:schemeClr val="tx2"/>
              </a:solidFill>
            </a:endParaRPr>
          </a:p>
        </p:txBody>
      </p:sp>
      <p:pic>
        <p:nvPicPr>
          <p:cNvPr id="12" name="Content Placeholder 3">
            <a:extLst>
              <a:ext uri="{FF2B5EF4-FFF2-40B4-BE49-F238E27FC236}">
                <a16:creationId xmlns:a16="http://schemas.microsoft.com/office/drawing/2014/main" id="{FE7CAF8F-7A7A-721F-F8E0-6B992FE4F5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505" y="943262"/>
            <a:ext cx="6840476" cy="512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6977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1 4">
            <a:extLst>
              <a:ext uri="{FF2B5EF4-FFF2-40B4-BE49-F238E27FC236}">
                <a16:creationId xmlns:a16="http://schemas.microsoft.com/office/drawing/2014/main" id="{671F803E-9C3F-8C00-BBD9-CAC8721A4AFF}"/>
              </a:ext>
            </a:extLst>
          </p:cNvPr>
          <p:cNvCxnSpPr/>
          <p:nvPr/>
        </p:nvCxnSpPr>
        <p:spPr>
          <a:xfrm>
            <a:off x="15960" y="6068653"/>
            <a:ext cx="121920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magine 6">
            <a:extLst>
              <a:ext uri="{FF2B5EF4-FFF2-40B4-BE49-F238E27FC236}">
                <a16:creationId xmlns:a16="http://schemas.microsoft.com/office/drawing/2014/main" id="{CD37A237-1349-3010-0CA6-793361FF13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17" y="6193653"/>
            <a:ext cx="764001" cy="633030"/>
          </a:xfrm>
          <a:prstGeom prst="rect">
            <a:avLst/>
          </a:prstGeom>
        </p:spPr>
      </p:pic>
      <p:pic>
        <p:nvPicPr>
          <p:cNvPr id="4" name="Immagine 5">
            <a:extLst>
              <a:ext uri="{FF2B5EF4-FFF2-40B4-BE49-F238E27FC236}">
                <a16:creationId xmlns:a16="http://schemas.microsoft.com/office/drawing/2014/main" id="{8E20BCE1-C08B-F574-4265-7F42FF6AE3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9308" y="6145841"/>
            <a:ext cx="3172691" cy="701923"/>
          </a:xfrm>
          <a:prstGeom prst="rect">
            <a:avLst/>
          </a:prstGeom>
        </p:spPr>
      </p:pic>
      <p:pic>
        <p:nvPicPr>
          <p:cNvPr id="13" name="Imagen 24">
            <a:extLst>
              <a:ext uri="{FF2B5EF4-FFF2-40B4-BE49-F238E27FC236}">
                <a16:creationId xmlns:a16="http://schemas.microsoft.com/office/drawing/2014/main" id="{8122080B-87D8-575D-FE2F-E5F9FB3024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617" y="290300"/>
            <a:ext cx="11953903" cy="553863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FB22D30-3A2D-A560-4512-F67706D6AF0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9103"/>
          <a:stretch/>
        </p:blipFill>
        <p:spPr>
          <a:xfrm>
            <a:off x="10139313" y="2104572"/>
            <a:ext cx="1944207" cy="157910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D60C727-5542-CCF2-90B2-FDDD3C0E80F5}"/>
              </a:ext>
            </a:extLst>
          </p:cNvPr>
          <p:cNvSpPr txBox="1"/>
          <p:nvPr/>
        </p:nvSpPr>
        <p:spPr>
          <a:xfrm>
            <a:off x="10327643" y="1504165"/>
            <a:ext cx="1567545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IT" sz="1400" dirty="0"/>
              <a:t>SOCIO-ECONOMIC </a:t>
            </a:r>
          </a:p>
          <a:p>
            <a:r>
              <a:rPr lang="en-IT" sz="1400" dirty="0"/>
              <a:t>VULNERABILITY</a:t>
            </a:r>
          </a:p>
        </p:txBody>
      </p:sp>
    </p:spTree>
    <p:extLst>
      <p:ext uri="{BB962C8B-B14F-4D97-AF65-F5344CB8AC3E}">
        <p14:creationId xmlns:p14="http://schemas.microsoft.com/office/powerpoint/2010/main" val="18353518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1 4">
            <a:extLst>
              <a:ext uri="{FF2B5EF4-FFF2-40B4-BE49-F238E27FC236}">
                <a16:creationId xmlns:a16="http://schemas.microsoft.com/office/drawing/2014/main" id="{671F803E-9C3F-8C00-BBD9-CAC8721A4AFF}"/>
              </a:ext>
            </a:extLst>
          </p:cNvPr>
          <p:cNvCxnSpPr/>
          <p:nvPr/>
        </p:nvCxnSpPr>
        <p:spPr>
          <a:xfrm>
            <a:off x="15960" y="6068653"/>
            <a:ext cx="121920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magine 6">
            <a:extLst>
              <a:ext uri="{FF2B5EF4-FFF2-40B4-BE49-F238E27FC236}">
                <a16:creationId xmlns:a16="http://schemas.microsoft.com/office/drawing/2014/main" id="{CD37A237-1349-3010-0CA6-793361FF13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17" y="6193653"/>
            <a:ext cx="764001" cy="6330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6395FF0-2536-C0F7-3199-ACF025CE36E0}"/>
              </a:ext>
            </a:extLst>
          </p:cNvPr>
          <p:cNvSpPr txBox="1"/>
          <p:nvPr/>
        </p:nvSpPr>
        <p:spPr>
          <a:xfrm>
            <a:off x="299832" y="81460"/>
            <a:ext cx="42362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4000" dirty="0">
                <a:solidFill>
                  <a:schemeClr val="accent1">
                    <a:lumMod val="75000"/>
                  </a:schemeClr>
                </a:solidFill>
              </a:rPr>
              <a:t>Hazards considered</a:t>
            </a:r>
          </a:p>
        </p:txBody>
      </p:sp>
      <p:pic>
        <p:nvPicPr>
          <p:cNvPr id="4" name="Immagine 5">
            <a:extLst>
              <a:ext uri="{FF2B5EF4-FFF2-40B4-BE49-F238E27FC236}">
                <a16:creationId xmlns:a16="http://schemas.microsoft.com/office/drawing/2014/main" id="{8E20BCE1-C08B-F574-4265-7F42FF6AE3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9308" y="6145841"/>
            <a:ext cx="3172691" cy="701923"/>
          </a:xfrm>
          <a:prstGeom prst="rect">
            <a:avLst/>
          </a:prstGeom>
        </p:spPr>
      </p:pic>
      <p:pic>
        <p:nvPicPr>
          <p:cNvPr id="3076" name="Picture 4" descr="Earthquake - Free nature icons">
            <a:extLst>
              <a:ext uri="{FF2B5EF4-FFF2-40B4-BE49-F238E27FC236}">
                <a16:creationId xmlns:a16="http://schemas.microsoft.com/office/drawing/2014/main" id="{A22CDB0C-1B59-695B-BCAA-3425563A57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618" y="4240786"/>
            <a:ext cx="1547093" cy="1547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Landslide - Free nature icons">
            <a:extLst>
              <a:ext uri="{FF2B5EF4-FFF2-40B4-BE49-F238E27FC236}">
                <a16:creationId xmlns:a16="http://schemas.microsoft.com/office/drawing/2014/main" id="{F06818A8-031E-9E85-88C0-CC295190A3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4860" y="4045447"/>
            <a:ext cx="1742432" cy="1742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Flood - Free weather icons">
            <a:extLst>
              <a:ext uri="{FF2B5EF4-FFF2-40B4-BE49-F238E27FC236}">
                <a16:creationId xmlns:a16="http://schemas.microsoft.com/office/drawing/2014/main" id="{1DF44CB7-FD5F-C5AB-584F-784F0E4A7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33" y="933511"/>
            <a:ext cx="1842476" cy="184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Strong wind icon, isometric style 15657614 Vector Art at Vecteezy">
            <a:extLst>
              <a:ext uri="{FF2B5EF4-FFF2-40B4-BE49-F238E27FC236}">
                <a16:creationId xmlns:a16="http://schemas.microsoft.com/office/drawing/2014/main" id="{13D131BF-BA35-4281-3CD6-A0103ACF38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9308" y="355928"/>
            <a:ext cx="2618898" cy="2618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Drought - Free nature icons">
            <a:extLst>
              <a:ext uri="{FF2B5EF4-FFF2-40B4-BE49-F238E27FC236}">
                <a16:creationId xmlns:a16="http://schemas.microsoft.com/office/drawing/2014/main" id="{7DEEA1C0-D7C2-3C61-9C04-F2231F0894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1712" y="2697947"/>
            <a:ext cx="1606182" cy="1606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37B597A-DA74-9043-14B6-9983953B027D}"/>
              </a:ext>
            </a:extLst>
          </p:cNvPr>
          <p:cNvSpPr txBox="1"/>
          <p:nvPr/>
        </p:nvSpPr>
        <p:spPr>
          <a:xfrm>
            <a:off x="2272937" y="1166779"/>
            <a:ext cx="34159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RIVERINE AND PLUVIAL FLOODING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978CD9-7F3E-5691-F389-EC02B8B7A3E2}"/>
              </a:ext>
            </a:extLst>
          </p:cNvPr>
          <p:cNvSpPr txBox="1"/>
          <p:nvPr/>
        </p:nvSpPr>
        <p:spPr>
          <a:xfrm>
            <a:off x="7076384" y="1409844"/>
            <a:ext cx="16844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STRONG WINDS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67DD6A-F624-12A1-B7FE-B7A0FFC6C3E6}"/>
              </a:ext>
            </a:extLst>
          </p:cNvPr>
          <p:cNvSpPr txBox="1"/>
          <p:nvPr/>
        </p:nvSpPr>
        <p:spPr>
          <a:xfrm>
            <a:off x="9736903" y="4368001"/>
            <a:ext cx="24550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LANDSLIDES </a:t>
            </a:r>
          </a:p>
          <a:p>
            <a:r>
              <a:rPr lang="en-IT" dirty="0"/>
              <a:t>(EQ &amp; Rainfall triggered)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C688579-ACA0-D1EE-D03F-41A45D05EC14}"/>
              </a:ext>
            </a:extLst>
          </p:cNvPr>
          <p:cNvSpPr txBox="1"/>
          <p:nvPr/>
        </p:nvSpPr>
        <p:spPr>
          <a:xfrm>
            <a:off x="3679677" y="3313544"/>
            <a:ext cx="1256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DROUGHTS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D8A071-916E-E87A-9411-B91A4F5D7910}"/>
              </a:ext>
            </a:extLst>
          </p:cNvPr>
          <p:cNvSpPr txBox="1"/>
          <p:nvPr/>
        </p:nvSpPr>
        <p:spPr>
          <a:xfrm>
            <a:off x="2668741" y="5287771"/>
            <a:ext cx="1573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EARTHQUAKES</a:t>
            </a:r>
          </a:p>
        </p:txBody>
      </p:sp>
    </p:spTree>
    <p:extLst>
      <p:ext uri="{BB962C8B-B14F-4D97-AF65-F5344CB8AC3E}">
        <p14:creationId xmlns:p14="http://schemas.microsoft.com/office/powerpoint/2010/main" val="27495560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1 4">
            <a:extLst>
              <a:ext uri="{FF2B5EF4-FFF2-40B4-BE49-F238E27FC236}">
                <a16:creationId xmlns:a16="http://schemas.microsoft.com/office/drawing/2014/main" id="{671F803E-9C3F-8C00-BBD9-CAC8721A4AFF}"/>
              </a:ext>
            </a:extLst>
          </p:cNvPr>
          <p:cNvCxnSpPr/>
          <p:nvPr/>
        </p:nvCxnSpPr>
        <p:spPr>
          <a:xfrm>
            <a:off x="-38241" y="6081708"/>
            <a:ext cx="121920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magine 6">
            <a:extLst>
              <a:ext uri="{FF2B5EF4-FFF2-40B4-BE49-F238E27FC236}">
                <a16:creationId xmlns:a16="http://schemas.microsoft.com/office/drawing/2014/main" id="{CD37A237-1349-3010-0CA6-793361FF13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17" y="6193653"/>
            <a:ext cx="764001" cy="6330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6395FF0-2536-C0F7-3199-ACF025CE36E0}"/>
              </a:ext>
            </a:extLst>
          </p:cNvPr>
          <p:cNvSpPr txBox="1"/>
          <p:nvPr/>
        </p:nvSpPr>
        <p:spPr>
          <a:xfrm>
            <a:off x="299832" y="81460"/>
            <a:ext cx="39127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4000" dirty="0">
                <a:solidFill>
                  <a:schemeClr val="accent1">
                    <a:lumMod val="75000"/>
                  </a:schemeClr>
                </a:solidFill>
              </a:rPr>
              <a:t>Historical Analysis</a:t>
            </a:r>
          </a:p>
        </p:txBody>
      </p:sp>
      <p:pic>
        <p:nvPicPr>
          <p:cNvPr id="4" name="Immagine 5">
            <a:extLst>
              <a:ext uri="{FF2B5EF4-FFF2-40B4-BE49-F238E27FC236}">
                <a16:creationId xmlns:a16="http://schemas.microsoft.com/office/drawing/2014/main" id="{8E20BCE1-C08B-F574-4265-7F42FF6AE3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9308" y="6145841"/>
            <a:ext cx="3172691" cy="70192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124D83E-123E-D221-D64A-F6B3D8B3AB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8241" y="914345"/>
            <a:ext cx="6999207" cy="215261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5E67F9E-2202-0059-2BA5-68843E89A1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8240" y="2986947"/>
            <a:ext cx="6999210" cy="215261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8EC368F-975C-F08A-CB02-2374DFF55B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01398" y="440667"/>
            <a:ext cx="5106248" cy="5092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9398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1 4">
            <a:extLst>
              <a:ext uri="{FF2B5EF4-FFF2-40B4-BE49-F238E27FC236}">
                <a16:creationId xmlns:a16="http://schemas.microsoft.com/office/drawing/2014/main" id="{671F803E-9C3F-8C00-BBD9-CAC8721A4AFF}"/>
              </a:ext>
            </a:extLst>
          </p:cNvPr>
          <p:cNvCxnSpPr/>
          <p:nvPr/>
        </p:nvCxnSpPr>
        <p:spPr>
          <a:xfrm>
            <a:off x="15960" y="6068653"/>
            <a:ext cx="121920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71109BA-5A86-C7F5-1A3C-DBB59362E434}"/>
              </a:ext>
            </a:extLst>
          </p:cNvPr>
          <p:cNvSpPr txBox="1"/>
          <p:nvPr/>
        </p:nvSpPr>
        <p:spPr>
          <a:xfrm>
            <a:off x="5120148" y="0"/>
            <a:ext cx="7055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002060"/>
                </a:solidFill>
                <a:latin typeface="Montserrat" pitchFamily="2" charset="77"/>
              </a:rPr>
              <a:t>Comprehensive Multi hazard Risk Assessment in Malawi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A5EAA07-25DC-BEB3-DB5F-6C22D59DB5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9308" y="6145841"/>
            <a:ext cx="3172691" cy="70192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D37A237-1349-3010-0CA6-793361FF1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617" y="6193653"/>
            <a:ext cx="764001" cy="6330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5E5079F-CAD7-11EF-C306-E66A6B01316B}"/>
              </a:ext>
            </a:extLst>
          </p:cNvPr>
          <p:cNvSpPr txBox="1"/>
          <p:nvPr/>
        </p:nvSpPr>
        <p:spPr>
          <a:xfrm>
            <a:off x="129617" y="93954"/>
            <a:ext cx="48444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3200" dirty="0">
                <a:solidFill>
                  <a:schemeClr val="accent1">
                    <a:lumMod val="75000"/>
                  </a:schemeClr>
                </a:solidFill>
              </a:rPr>
              <a:t>A common Climate dataset</a:t>
            </a:r>
          </a:p>
        </p:txBody>
      </p:sp>
      <p:pic>
        <p:nvPicPr>
          <p:cNvPr id="3" name="Imagen 88">
            <a:extLst>
              <a:ext uri="{FF2B5EF4-FFF2-40B4-BE49-F238E27FC236}">
                <a16:creationId xmlns:a16="http://schemas.microsoft.com/office/drawing/2014/main" id="{7A317A1A-4508-0062-767B-F775932D4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7"/>
          <a:stretch/>
        </p:blipFill>
        <p:spPr>
          <a:xfrm>
            <a:off x="4808747" y="3763048"/>
            <a:ext cx="3493916" cy="2151695"/>
          </a:xfrm>
          <a:prstGeom prst="rect">
            <a:avLst/>
          </a:prstGeom>
        </p:spPr>
      </p:pic>
      <p:grpSp>
        <p:nvGrpSpPr>
          <p:cNvPr id="4" name="Grupo 9">
            <a:extLst>
              <a:ext uri="{FF2B5EF4-FFF2-40B4-BE49-F238E27FC236}">
                <a16:creationId xmlns:a16="http://schemas.microsoft.com/office/drawing/2014/main" id="{F53F7FC1-4B64-CCB3-D302-C49BD1E08EA5}"/>
              </a:ext>
            </a:extLst>
          </p:cNvPr>
          <p:cNvGrpSpPr/>
          <p:nvPr/>
        </p:nvGrpSpPr>
        <p:grpSpPr>
          <a:xfrm>
            <a:off x="7487940" y="792299"/>
            <a:ext cx="4736676" cy="2277995"/>
            <a:chOff x="-1" y="468000"/>
            <a:chExt cx="6650747" cy="2672967"/>
          </a:xfrm>
        </p:grpSpPr>
        <p:pic>
          <p:nvPicPr>
            <p:cNvPr id="8" name="Picture 2" descr="The 5 Most Sobering Charts from the IPCC Climate Report | Climate ...">
              <a:extLst>
                <a:ext uri="{FF2B5EF4-FFF2-40B4-BE49-F238E27FC236}">
                  <a16:creationId xmlns:a16="http://schemas.microsoft.com/office/drawing/2014/main" id="{BFB5B505-1BF4-B933-656A-9D7BD65361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" y="468000"/>
              <a:ext cx="6650747" cy="26729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CuadroTexto 3">
              <a:extLst>
                <a:ext uri="{FF2B5EF4-FFF2-40B4-BE49-F238E27FC236}">
                  <a16:creationId xmlns:a16="http://schemas.microsoft.com/office/drawing/2014/main" id="{638DB64E-6B62-DA82-A9FA-D223AAC8B289}"/>
                </a:ext>
              </a:extLst>
            </p:cNvPr>
            <p:cNvSpPr txBox="1"/>
            <p:nvPr/>
          </p:nvSpPr>
          <p:spPr>
            <a:xfrm>
              <a:off x="1055440" y="764704"/>
              <a:ext cx="4464496" cy="30385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ucida Sans" panose="020B0602030504020204" pitchFamily="34" charset="0"/>
                  <a:ea typeface="ＭＳ Ｐゴシック" pitchFamily="34" charset="-128"/>
                  <a:cs typeface="+mn-cs"/>
                </a:rPr>
                <a:t>Change in temperature for 2100</a:t>
              </a:r>
            </a:p>
          </p:txBody>
        </p:sp>
        <p:sp>
          <p:nvSpPr>
            <p:cNvPr id="10" name="CuadroTexto 4">
              <a:extLst>
                <a:ext uri="{FF2B5EF4-FFF2-40B4-BE49-F238E27FC236}">
                  <a16:creationId xmlns:a16="http://schemas.microsoft.com/office/drawing/2014/main" id="{735F7B70-ACBE-D2F2-9D88-2825A7CC6CBC}"/>
                </a:ext>
              </a:extLst>
            </p:cNvPr>
            <p:cNvSpPr txBox="1"/>
            <p:nvPr/>
          </p:nvSpPr>
          <p:spPr>
            <a:xfrm>
              <a:off x="839416" y="487704"/>
              <a:ext cx="1584176" cy="30385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ucida Sans" panose="020B0602030504020204" pitchFamily="34" charset="0"/>
                  <a:ea typeface="ＭＳ Ｐゴシック" pitchFamily="34" charset="-128"/>
                  <a:cs typeface="+mn-cs"/>
                </a:rPr>
                <a:t>RCP 2.6</a:t>
              </a:r>
            </a:p>
          </p:txBody>
        </p:sp>
        <p:sp>
          <p:nvSpPr>
            <p:cNvPr id="11" name="CuadroTexto 5">
              <a:extLst>
                <a:ext uri="{FF2B5EF4-FFF2-40B4-BE49-F238E27FC236}">
                  <a16:creationId xmlns:a16="http://schemas.microsoft.com/office/drawing/2014/main" id="{B1D6D495-5822-4F90-3761-754B72F7A232}"/>
                </a:ext>
              </a:extLst>
            </p:cNvPr>
            <p:cNvSpPr txBox="1"/>
            <p:nvPr/>
          </p:nvSpPr>
          <p:spPr>
            <a:xfrm>
              <a:off x="4274483" y="505082"/>
              <a:ext cx="1584176" cy="30385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ucida Sans" panose="020B0602030504020204" pitchFamily="34" charset="0"/>
                  <a:ea typeface="ＭＳ Ｐゴシック" pitchFamily="34" charset="-128"/>
                  <a:cs typeface="+mn-cs"/>
                </a:rPr>
                <a:t>RCP 8.5</a:t>
              </a:r>
            </a:p>
          </p:txBody>
        </p:sp>
        <p:sp>
          <p:nvSpPr>
            <p:cNvPr id="13" name="Rectángulo 6">
              <a:extLst>
                <a:ext uri="{FF2B5EF4-FFF2-40B4-BE49-F238E27FC236}">
                  <a16:creationId xmlns:a16="http://schemas.microsoft.com/office/drawing/2014/main" id="{18989FAA-E723-BBE7-9630-C380C4C1D9AB}"/>
                </a:ext>
              </a:extLst>
            </p:cNvPr>
            <p:cNvSpPr/>
            <p:nvPr/>
          </p:nvSpPr>
          <p:spPr>
            <a:xfrm>
              <a:off x="119336" y="764703"/>
              <a:ext cx="216024" cy="2769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  <p:sp>
          <p:nvSpPr>
            <p:cNvPr id="14" name="Rectángulo 7">
              <a:extLst>
                <a:ext uri="{FF2B5EF4-FFF2-40B4-BE49-F238E27FC236}">
                  <a16:creationId xmlns:a16="http://schemas.microsoft.com/office/drawing/2014/main" id="{BE25B099-339F-B214-8E85-7AC674519695}"/>
                </a:ext>
              </a:extLst>
            </p:cNvPr>
            <p:cNvSpPr/>
            <p:nvPr/>
          </p:nvSpPr>
          <p:spPr>
            <a:xfrm>
              <a:off x="2997975" y="1041702"/>
              <a:ext cx="216024" cy="1954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  <p:sp>
          <p:nvSpPr>
            <p:cNvPr id="15" name="Rectángulo 8">
              <a:extLst>
                <a:ext uri="{FF2B5EF4-FFF2-40B4-BE49-F238E27FC236}">
                  <a16:creationId xmlns:a16="http://schemas.microsoft.com/office/drawing/2014/main" id="{606375FD-BE04-1521-9B48-46FD9CB1C591}"/>
                </a:ext>
              </a:extLst>
            </p:cNvPr>
            <p:cNvSpPr/>
            <p:nvPr/>
          </p:nvSpPr>
          <p:spPr>
            <a:xfrm>
              <a:off x="6232588" y="903202"/>
              <a:ext cx="216024" cy="2769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</p:grpSp>
      <p:pic>
        <p:nvPicPr>
          <p:cNvPr id="16" name="Picture 4">
            <a:extLst>
              <a:ext uri="{FF2B5EF4-FFF2-40B4-BE49-F238E27FC236}">
                <a16:creationId xmlns:a16="http://schemas.microsoft.com/office/drawing/2014/main" id="{22107716-E8A6-113C-5286-720931EC722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67" y="656990"/>
            <a:ext cx="3870438" cy="2805556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7" name="Imagen 77">
            <a:extLst>
              <a:ext uri="{FF2B5EF4-FFF2-40B4-BE49-F238E27FC236}">
                <a16:creationId xmlns:a16="http://schemas.microsoft.com/office/drawing/2014/main" id="{C0125EF3-DC51-3198-EBAD-F10FC9E27817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24126" y="1433792"/>
            <a:ext cx="213405" cy="345102"/>
          </a:xfrm>
          <a:prstGeom prst="rect">
            <a:avLst/>
          </a:prstGeom>
        </p:spPr>
      </p:pic>
      <p:sp>
        <p:nvSpPr>
          <p:cNvPr id="18" name="Forma libre: forma 78">
            <a:extLst>
              <a:ext uri="{FF2B5EF4-FFF2-40B4-BE49-F238E27FC236}">
                <a16:creationId xmlns:a16="http://schemas.microsoft.com/office/drawing/2014/main" id="{6AD290A3-AED5-3C32-BDAA-1D0F817CD63C}"/>
              </a:ext>
            </a:extLst>
          </p:cNvPr>
          <p:cNvSpPr/>
          <p:nvPr/>
        </p:nvSpPr>
        <p:spPr>
          <a:xfrm>
            <a:off x="7134495" y="1754155"/>
            <a:ext cx="592290" cy="1849449"/>
          </a:xfrm>
          <a:custGeom>
            <a:avLst/>
            <a:gdLst>
              <a:gd name="connsiteX0" fmla="*/ 208697 w 357987"/>
              <a:gd name="connsiteY0" fmla="*/ 0 h 2211355"/>
              <a:gd name="connsiteX1" fmla="*/ 3423 w 357987"/>
              <a:gd name="connsiteY1" fmla="*/ 1334278 h 2211355"/>
              <a:gd name="connsiteX2" fmla="*/ 357987 w 357987"/>
              <a:gd name="connsiteY2" fmla="*/ 2211355 h 2211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7987" h="2211355">
                <a:moveTo>
                  <a:pt x="208697" y="0"/>
                </a:moveTo>
                <a:cubicBezTo>
                  <a:pt x="93619" y="482859"/>
                  <a:pt x="-21459" y="965719"/>
                  <a:pt x="3423" y="1334278"/>
                </a:cubicBezTo>
                <a:cubicBezTo>
                  <a:pt x="28305" y="1702837"/>
                  <a:pt x="193146" y="1957096"/>
                  <a:pt x="357987" y="2211355"/>
                </a:cubicBezTo>
              </a:path>
            </a:pathLst>
          </a:custGeom>
          <a:ln w="3175"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20" name="CuadroTexto 97">
            <a:extLst>
              <a:ext uri="{FF2B5EF4-FFF2-40B4-BE49-F238E27FC236}">
                <a16:creationId xmlns:a16="http://schemas.microsoft.com/office/drawing/2014/main" id="{B82A6F25-2C47-A82D-2ACA-141313133523}"/>
              </a:ext>
            </a:extLst>
          </p:cNvPr>
          <p:cNvSpPr txBox="1"/>
          <p:nvPr/>
        </p:nvSpPr>
        <p:spPr>
          <a:xfrm>
            <a:off x="2744169" y="744736"/>
            <a:ext cx="8996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" panose="020B0602030504020204" pitchFamily="34" charset="0"/>
                <a:ea typeface="ＭＳ Ｐゴシック" pitchFamily="34" charset="-128"/>
                <a:cs typeface="+mn-cs"/>
              </a:rPr>
              <a:t>49 GCM</a:t>
            </a:r>
          </a:p>
        </p:txBody>
      </p:sp>
      <p:sp>
        <p:nvSpPr>
          <p:cNvPr id="21" name="Rectángulo 98">
            <a:extLst>
              <a:ext uri="{FF2B5EF4-FFF2-40B4-BE49-F238E27FC236}">
                <a16:creationId xmlns:a16="http://schemas.microsoft.com/office/drawing/2014/main" id="{EDC98319-9A16-4FCD-2E4D-CFBAE73DF846}"/>
              </a:ext>
            </a:extLst>
          </p:cNvPr>
          <p:cNvSpPr/>
          <p:nvPr/>
        </p:nvSpPr>
        <p:spPr>
          <a:xfrm>
            <a:off x="7965648" y="6287184"/>
            <a:ext cx="2147883" cy="3565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r" defTabSz="8255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0" u="none" strike="noStrike" kern="1200" cap="none" spc="-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" panose="020B0602030504020204" pitchFamily="34" charset="0"/>
                <a:ea typeface="ＭＳ Ｐゴシック" pitchFamily="34" charset="-128"/>
                <a:cs typeface="+mn-cs"/>
                <a:sym typeface="Bodoni SvtyTwo ITC TT-Bold"/>
              </a:rPr>
              <a:t>For</a:t>
            </a:r>
            <a:r>
              <a:rPr kumimoji="0" lang="es-CO" sz="1100" b="1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" panose="020B0602030504020204" pitchFamily="34" charset="0"/>
                <a:ea typeface="ＭＳ Ｐゴシック" pitchFamily="34" charset="-128"/>
                <a:cs typeface="+mn-cs"/>
                <a:sym typeface="Bodoni SvtyTwo ITC TT-Bold"/>
              </a:rPr>
              <a:t> </a:t>
            </a:r>
            <a:r>
              <a:rPr kumimoji="0" lang="es-CO" sz="1100" b="1" i="0" u="none" strike="noStrike" kern="1200" cap="none" spc="-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" panose="020B0602030504020204" pitchFamily="34" charset="0"/>
                <a:ea typeface="ＭＳ Ｐゴシック" pitchFamily="34" charset="-128"/>
                <a:cs typeface="+mn-cs"/>
                <a:sym typeface="Bodoni SvtyTwo ITC TT-Bold"/>
              </a:rPr>
              <a:t>example</a:t>
            </a:r>
            <a:r>
              <a:rPr lang="es-CO" sz="1100" b="1" spc="-50" dirty="0">
                <a:solidFill>
                  <a:prstClr val="black"/>
                </a:solidFill>
                <a:latin typeface="Lucida Sans" panose="020B0602030504020204" pitchFamily="34" charset="0"/>
                <a:sym typeface="Bodoni SvtyTwo ITC TT-Bold"/>
              </a:rPr>
              <a:t>:</a:t>
            </a:r>
            <a:r>
              <a:rPr kumimoji="0" lang="es-CO" sz="1100" b="1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" panose="020B0602030504020204" pitchFamily="34" charset="0"/>
                <a:ea typeface="ＭＳ Ｐゴシック" pitchFamily="34" charset="-128"/>
                <a:cs typeface="+mn-cs"/>
                <a:sym typeface="Bodoni SvtyTwo ITC TT-Bold"/>
              </a:rPr>
              <a:t> 311 </a:t>
            </a:r>
            <a:r>
              <a:rPr kumimoji="0" lang="es-CO" sz="1100" b="1" i="0" u="none" strike="noStrike" kern="1200" cap="none" spc="-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" panose="020B0602030504020204" pitchFamily="34" charset="0"/>
                <a:ea typeface="ＭＳ Ｐゴシック" pitchFamily="34" charset="-128"/>
                <a:cs typeface="+mn-cs"/>
                <a:sym typeface="Bodoni SvtyTwo ITC TT-Bold"/>
              </a:rPr>
              <a:t>projections</a:t>
            </a:r>
            <a:endParaRPr kumimoji="0" lang="es-MX" sz="1100" b="1" i="0" u="none" strike="noStrike" kern="1200" cap="none" spc="-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" panose="020B0602030504020204" pitchFamily="34" charset="0"/>
              <a:ea typeface="ＭＳ Ｐゴシック" pitchFamily="34" charset="-128"/>
              <a:cs typeface="+mn-cs"/>
              <a:sym typeface="Bodoni SvtyTwo ITC TT-Bold"/>
            </a:endParaRPr>
          </a:p>
        </p:txBody>
      </p:sp>
      <p:sp>
        <p:nvSpPr>
          <p:cNvPr id="22" name="CuadroTexto 103">
            <a:extLst>
              <a:ext uri="{FF2B5EF4-FFF2-40B4-BE49-F238E27FC236}">
                <a16:creationId xmlns:a16="http://schemas.microsoft.com/office/drawing/2014/main" id="{5C0A5460-997C-6FEB-EFB2-8B3AC76D8F1A}"/>
              </a:ext>
            </a:extLst>
          </p:cNvPr>
          <p:cNvSpPr txBox="1"/>
          <p:nvPr/>
        </p:nvSpPr>
        <p:spPr>
          <a:xfrm>
            <a:off x="63405" y="734210"/>
            <a:ext cx="134765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" panose="020B0602030504020204" pitchFamily="34" charset="0"/>
                <a:ea typeface="ＭＳ Ｐゴシック" pitchFamily="34" charset="-128"/>
                <a:cs typeface="+mn-cs"/>
              </a:rPr>
              <a:t>G</a:t>
            </a:r>
            <a:r>
              <a:rPr kumimoji="0" lang="es-C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" panose="020B0602030504020204" pitchFamily="34" charset="0"/>
                <a:ea typeface="ＭＳ Ｐゴシック" pitchFamily="34" charset="-128"/>
                <a:cs typeface="+mn-cs"/>
              </a:rPr>
              <a:t>lobal </a:t>
            </a:r>
            <a:r>
              <a:rPr kumimoji="0" lang="es-CO" sz="11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" panose="020B0602030504020204" pitchFamily="34" charset="0"/>
                <a:ea typeface="ＭＳ Ｐゴシック" pitchFamily="34" charset="-128"/>
                <a:cs typeface="+mn-cs"/>
              </a:rPr>
              <a:t>C</a:t>
            </a:r>
            <a:r>
              <a:rPr kumimoji="0" lang="es-CO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" panose="020B0602030504020204" pitchFamily="34" charset="0"/>
                <a:ea typeface="ＭＳ Ｐゴシック" pitchFamily="34" charset="-128"/>
                <a:cs typeface="+mn-cs"/>
              </a:rPr>
              <a:t>irculation</a:t>
            </a:r>
            <a:r>
              <a:rPr kumimoji="0" lang="es-C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" panose="020B0602030504020204" pitchFamily="34" charset="0"/>
                <a:ea typeface="ＭＳ Ｐゴシック" pitchFamily="34" charset="-128"/>
                <a:cs typeface="+mn-cs"/>
              </a:rPr>
              <a:t> </a:t>
            </a:r>
            <a:r>
              <a:rPr kumimoji="0" lang="es-CO" sz="11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" panose="020B0602030504020204" pitchFamily="34" charset="0"/>
                <a:ea typeface="ＭＳ Ｐゴシック" pitchFamily="34" charset="-128"/>
                <a:cs typeface="+mn-cs"/>
              </a:rPr>
              <a:t>M</a:t>
            </a:r>
            <a:r>
              <a:rPr kumimoji="0" lang="es-CO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" panose="020B0602030504020204" pitchFamily="34" charset="0"/>
                <a:ea typeface="ＭＳ Ｐゴシック" pitchFamily="34" charset="-128"/>
                <a:cs typeface="+mn-cs"/>
              </a:rPr>
              <a:t>odel</a:t>
            </a:r>
            <a:endParaRPr kumimoji="0" lang="es-CO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" panose="020B0602030504020204" pitchFamily="34" charset="0"/>
              <a:ea typeface="ＭＳ Ｐゴシック" pitchFamily="34" charset="-128"/>
              <a:cs typeface="+mn-cs"/>
            </a:endParaRPr>
          </a:p>
        </p:txBody>
      </p:sp>
      <p:sp>
        <p:nvSpPr>
          <p:cNvPr id="23" name="Rectángulo 104">
            <a:extLst>
              <a:ext uri="{FF2B5EF4-FFF2-40B4-BE49-F238E27FC236}">
                <a16:creationId xmlns:a16="http://schemas.microsoft.com/office/drawing/2014/main" id="{5EE39830-05A0-A9FB-B1F1-D70EDC46F250}"/>
              </a:ext>
            </a:extLst>
          </p:cNvPr>
          <p:cNvSpPr/>
          <p:nvPr/>
        </p:nvSpPr>
        <p:spPr>
          <a:xfrm>
            <a:off x="4396626" y="2897269"/>
            <a:ext cx="1241277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5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" pitchFamily="34" charset="0"/>
                <a:ea typeface="ＭＳ Ｐゴシック" pitchFamily="34" charset="-128"/>
                <a:cs typeface="+mn-cs"/>
              </a:rPr>
              <a:t>R</a:t>
            </a:r>
            <a:r>
              <a:rPr kumimoji="0" lang="es-CO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" pitchFamily="34" charset="0"/>
                <a:ea typeface="ＭＳ Ｐゴシック" pitchFamily="34" charset="-128"/>
                <a:cs typeface="+mn-cs"/>
              </a:rPr>
              <a:t>epresentative </a:t>
            </a:r>
            <a:r>
              <a:rPr kumimoji="0" lang="es-CO" sz="105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" pitchFamily="34" charset="0"/>
                <a:ea typeface="ＭＳ Ｐゴシック" pitchFamily="34" charset="-128"/>
                <a:cs typeface="+mn-cs"/>
              </a:rPr>
              <a:t>C</a:t>
            </a:r>
            <a:r>
              <a:rPr kumimoji="0" lang="es-CO" sz="105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" pitchFamily="34" charset="0"/>
                <a:ea typeface="ＭＳ Ｐゴシック" pitchFamily="34" charset="-128"/>
                <a:cs typeface="+mn-cs"/>
              </a:rPr>
              <a:t>oncentration</a:t>
            </a:r>
            <a:r>
              <a:rPr kumimoji="0" lang="es-CO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" pitchFamily="34" charset="0"/>
                <a:ea typeface="ＭＳ Ｐゴシック" pitchFamily="34" charset="-128"/>
                <a:cs typeface="+mn-cs"/>
              </a:rPr>
              <a:t> </a:t>
            </a:r>
            <a:r>
              <a:rPr kumimoji="0" lang="es-CO" sz="105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" pitchFamily="34" charset="0"/>
                <a:ea typeface="ＭＳ Ｐゴシック" pitchFamily="34" charset="-128"/>
                <a:cs typeface="+mn-cs"/>
              </a:rPr>
              <a:t>P</a:t>
            </a:r>
            <a:r>
              <a:rPr kumimoji="0" lang="es-CO" sz="105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" pitchFamily="34" charset="0"/>
                <a:ea typeface="ＭＳ Ｐゴシック" pitchFamily="34" charset="-128"/>
                <a:cs typeface="+mn-cs"/>
              </a:rPr>
              <a:t>athways</a:t>
            </a:r>
            <a:endParaRPr kumimoji="0" lang="es-CO" sz="105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pitchFamily="34" charset="-128"/>
              <a:cs typeface="+mn-cs"/>
            </a:endParaRPr>
          </a:p>
        </p:txBody>
      </p:sp>
      <p:sp>
        <p:nvSpPr>
          <p:cNvPr id="24" name="CuadroTexto 2">
            <a:extLst>
              <a:ext uri="{FF2B5EF4-FFF2-40B4-BE49-F238E27FC236}">
                <a16:creationId xmlns:a16="http://schemas.microsoft.com/office/drawing/2014/main" id="{56400856-F1C4-A3A0-49D9-9966880C0FFF}"/>
              </a:ext>
            </a:extLst>
          </p:cNvPr>
          <p:cNvSpPr txBox="1"/>
          <p:nvPr/>
        </p:nvSpPr>
        <p:spPr>
          <a:xfrm>
            <a:off x="7965648" y="3247528"/>
            <a:ext cx="19936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effectLst/>
                <a:latin typeface="Lucida Sans" panose="020B0602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ISIMIP3 Dataset </a:t>
            </a:r>
            <a:endParaRPr lang="es-CO" sz="1800" b="1" dirty="0">
              <a:latin typeface="Lucida Sans" panose="020B0602030504020204" pitchFamily="34" charset="0"/>
            </a:endParaRPr>
          </a:p>
        </p:txBody>
      </p:sp>
      <p:sp>
        <p:nvSpPr>
          <p:cNvPr id="25" name="Rectángulo 39">
            <a:extLst>
              <a:ext uri="{FF2B5EF4-FFF2-40B4-BE49-F238E27FC236}">
                <a16:creationId xmlns:a16="http://schemas.microsoft.com/office/drawing/2014/main" id="{E3EDAC0A-3736-1DB1-B00D-23B989AAC902}"/>
              </a:ext>
            </a:extLst>
          </p:cNvPr>
          <p:cNvSpPr/>
          <p:nvPr/>
        </p:nvSpPr>
        <p:spPr>
          <a:xfrm>
            <a:off x="5765560" y="2898622"/>
            <a:ext cx="1241277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5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" pitchFamily="34" charset="0"/>
                <a:ea typeface="ＭＳ Ｐゴシック" pitchFamily="34" charset="-128"/>
                <a:cs typeface="+mn-cs"/>
              </a:rPr>
              <a:t>S</a:t>
            </a:r>
            <a:r>
              <a:rPr kumimoji="0" lang="es-CO" sz="105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" pitchFamily="34" charset="0"/>
                <a:ea typeface="ＭＳ Ｐゴシック" pitchFamily="34" charset="-128"/>
                <a:cs typeface="+mn-cs"/>
              </a:rPr>
              <a:t>ocioeconomic</a:t>
            </a:r>
            <a:endParaRPr kumimoji="0" lang="es-CO" sz="105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" pitchFamily="34" charset="0"/>
              <a:ea typeface="ＭＳ Ｐゴシック" pitchFamily="34" charset="-128"/>
              <a:cs typeface="+mn-cs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5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" pitchFamily="34" charset="0"/>
                <a:ea typeface="ＭＳ Ｐゴシック" pitchFamily="34" charset="-128"/>
                <a:cs typeface="+mn-cs"/>
              </a:rPr>
              <a:t>S</a:t>
            </a:r>
            <a:r>
              <a:rPr kumimoji="0" lang="es-CO" sz="105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" pitchFamily="34" charset="0"/>
                <a:ea typeface="ＭＳ Ｐゴシック" pitchFamily="34" charset="-128"/>
                <a:cs typeface="+mn-cs"/>
              </a:rPr>
              <a:t>hared</a:t>
            </a:r>
            <a:endParaRPr kumimoji="0" lang="es-CO" sz="105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" pitchFamily="34" charset="0"/>
              <a:ea typeface="ＭＳ Ｐゴシック" pitchFamily="34" charset="-128"/>
              <a:cs typeface="+mn-cs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5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" pitchFamily="34" charset="0"/>
                <a:ea typeface="ＭＳ Ｐゴシック" pitchFamily="34" charset="-128"/>
                <a:cs typeface="+mn-cs"/>
              </a:rPr>
              <a:t>P</a:t>
            </a:r>
            <a:r>
              <a:rPr kumimoji="0" lang="es-CO" sz="105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" pitchFamily="34" charset="0"/>
                <a:ea typeface="ＭＳ Ｐゴシック" pitchFamily="34" charset="-128"/>
                <a:cs typeface="+mn-cs"/>
              </a:rPr>
              <a:t>athways</a:t>
            </a:r>
            <a:endParaRPr kumimoji="0" lang="es-CO" sz="105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uadroTexto 18">
                <a:extLst>
                  <a:ext uri="{FF2B5EF4-FFF2-40B4-BE49-F238E27FC236}">
                    <a16:creationId xmlns:a16="http://schemas.microsoft.com/office/drawing/2014/main" id="{F7403B90-237F-CBB6-2234-FAA2FF89315D}"/>
                  </a:ext>
                </a:extLst>
              </p:cNvPr>
              <p:cNvSpPr txBox="1"/>
              <p:nvPr/>
            </p:nvSpPr>
            <p:spPr>
              <a:xfrm>
                <a:off x="5528316" y="3019872"/>
                <a:ext cx="23724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O" sz="1800" b="0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s-CO" sz="1800" dirty="0"/>
              </a:p>
            </p:txBody>
          </p:sp>
        </mc:Choice>
        <mc:Fallback xmlns="">
          <p:sp>
            <p:nvSpPr>
              <p:cNvPr id="26" name="CuadroTexto 18">
                <a:extLst>
                  <a:ext uri="{FF2B5EF4-FFF2-40B4-BE49-F238E27FC236}">
                    <a16:creationId xmlns:a16="http://schemas.microsoft.com/office/drawing/2014/main" id="{F7403B90-237F-CBB6-2234-FAA2FF8931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8316" y="3019872"/>
                <a:ext cx="237244" cy="276999"/>
              </a:xfrm>
              <a:prstGeom prst="rect">
                <a:avLst/>
              </a:prstGeom>
              <a:blipFill>
                <a:blip r:embed="rId8"/>
                <a:stretch>
                  <a:fillRect l="-15000" r="-10000" b="-4348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Forma libre: forma 20">
            <a:extLst>
              <a:ext uri="{FF2B5EF4-FFF2-40B4-BE49-F238E27FC236}">
                <a16:creationId xmlns:a16="http://schemas.microsoft.com/office/drawing/2014/main" id="{5A0EF341-9DEB-E5B4-02D2-426276B3D48A}"/>
              </a:ext>
            </a:extLst>
          </p:cNvPr>
          <p:cNvSpPr/>
          <p:nvPr/>
        </p:nvSpPr>
        <p:spPr>
          <a:xfrm>
            <a:off x="5149292" y="4710105"/>
            <a:ext cx="2264228" cy="748937"/>
          </a:xfrm>
          <a:custGeom>
            <a:avLst/>
            <a:gdLst>
              <a:gd name="connsiteX0" fmla="*/ 2264228 w 2264228"/>
              <a:gd name="connsiteY0" fmla="*/ 0 h 748937"/>
              <a:gd name="connsiteX1" fmla="*/ 1576251 w 2264228"/>
              <a:gd name="connsiteY1" fmla="*/ 618308 h 748937"/>
              <a:gd name="connsiteX2" fmla="*/ 0 w 2264228"/>
              <a:gd name="connsiteY2" fmla="*/ 748937 h 748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64228" h="748937">
                <a:moveTo>
                  <a:pt x="2264228" y="0"/>
                </a:moveTo>
                <a:cubicBezTo>
                  <a:pt x="2108925" y="246742"/>
                  <a:pt x="1953622" y="493485"/>
                  <a:pt x="1576251" y="618308"/>
                </a:cubicBezTo>
                <a:cubicBezTo>
                  <a:pt x="1198880" y="743131"/>
                  <a:pt x="599440" y="746034"/>
                  <a:pt x="0" y="748937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uadroTexto 23">
                <a:extLst>
                  <a:ext uri="{FF2B5EF4-FFF2-40B4-BE49-F238E27FC236}">
                    <a16:creationId xmlns:a16="http://schemas.microsoft.com/office/drawing/2014/main" id="{DEB63B4C-EF64-FBB1-DEBC-CA7C95DF8BFB}"/>
                  </a:ext>
                </a:extLst>
              </p:cNvPr>
              <p:cNvSpPr txBox="1"/>
              <p:nvPr/>
            </p:nvSpPr>
            <p:spPr>
              <a:xfrm>
                <a:off x="3731470" y="3603604"/>
                <a:ext cx="46596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O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s-CO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s-CO" dirty="0"/>
              </a:p>
            </p:txBody>
          </p:sp>
        </mc:Choice>
        <mc:Fallback xmlns="">
          <p:sp>
            <p:nvSpPr>
              <p:cNvPr id="28" name="CuadroTexto 23">
                <a:extLst>
                  <a:ext uri="{FF2B5EF4-FFF2-40B4-BE49-F238E27FC236}">
                    <a16:creationId xmlns:a16="http://schemas.microsoft.com/office/drawing/2014/main" id="{DEB63B4C-EF64-FBB1-DEBC-CA7C95DF8B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1470" y="3603604"/>
                <a:ext cx="465961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uadroTexto 43">
                <a:extLst>
                  <a:ext uri="{FF2B5EF4-FFF2-40B4-BE49-F238E27FC236}">
                    <a16:creationId xmlns:a16="http://schemas.microsoft.com/office/drawing/2014/main" id="{4CB70964-F365-8D0C-CC6C-A5ECCACE1209}"/>
                  </a:ext>
                </a:extLst>
              </p:cNvPr>
              <p:cNvSpPr txBox="1"/>
              <p:nvPr/>
            </p:nvSpPr>
            <p:spPr>
              <a:xfrm>
                <a:off x="3748431" y="4145537"/>
                <a:ext cx="45717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O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s-CO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s-CO" dirty="0"/>
              </a:p>
            </p:txBody>
          </p:sp>
        </mc:Choice>
        <mc:Fallback xmlns="">
          <p:sp>
            <p:nvSpPr>
              <p:cNvPr id="29" name="CuadroTexto 43">
                <a:extLst>
                  <a:ext uri="{FF2B5EF4-FFF2-40B4-BE49-F238E27FC236}">
                    <a16:creationId xmlns:a16="http://schemas.microsoft.com/office/drawing/2014/main" id="{4CB70964-F365-8D0C-CC6C-A5ECCACE12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8431" y="4145537"/>
                <a:ext cx="457176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uadroTexto 44">
                <a:extLst>
                  <a:ext uri="{FF2B5EF4-FFF2-40B4-BE49-F238E27FC236}">
                    <a16:creationId xmlns:a16="http://schemas.microsoft.com/office/drawing/2014/main" id="{6B5FE932-8ECB-71AB-4607-63509AAB2F8A}"/>
                  </a:ext>
                </a:extLst>
              </p:cNvPr>
              <p:cNvSpPr txBox="1"/>
              <p:nvPr/>
            </p:nvSpPr>
            <p:spPr>
              <a:xfrm>
                <a:off x="3628654" y="4695511"/>
                <a:ext cx="69672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O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s-CO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𝑅𝐻</m:t>
                      </m:r>
                    </m:oMath>
                  </m:oMathPara>
                </a14:m>
                <a:endParaRPr lang="es-CO" dirty="0"/>
              </a:p>
            </p:txBody>
          </p:sp>
        </mc:Choice>
        <mc:Fallback xmlns="">
          <p:sp>
            <p:nvSpPr>
              <p:cNvPr id="30" name="CuadroTexto 44">
                <a:extLst>
                  <a:ext uri="{FF2B5EF4-FFF2-40B4-BE49-F238E27FC236}">
                    <a16:creationId xmlns:a16="http://schemas.microsoft.com/office/drawing/2014/main" id="{6B5FE932-8ECB-71AB-4607-63509AAB2F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8654" y="4695511"/>
                <a:ext cx="696729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CuadroTexto 45">
                <a:extLst>
                  <a:ext uri="{FF2B5EF4-FFF2-40B4-BE49-F238E27FC236}">
                    <a16:creationId xmlns:a16="http://schemas.microsoft.com/office/drawing/2014/main" id="{235C22D3-7660-05F6-DEE2-E2A1AE4F9913}"/>
                  </a:ext>
                </a:extLst>
              </p:cNvPr>
              <p:cNvSpPr txBox="1"/>
              <p:nvPr/>
            </p:nvSpPr>
            <p:spPr>
              <a:xfrm>
                <a:off x="3722236" y="5237444"/>
                <a:ext cx="47519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O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s-CO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</m:oMath>
                  </m:oMathPara>
                </a14:m>
                <a:endParaRPr lang="es-CO" dirty="0"/>
              </a:p>
            </p:txBody>
          </p:sp>
        </mc:Choice>
        <mc:Fallback xmlns="">
          <p:sp>
            <p:nvSpPr>
              <p:cNvPr id="31" name="CuadroTexto 45">
                <a:extLst>
                  <a:ext uri="{FF2B5EF4-FFF2-40B4-BE49-F238E27FC236}">
                    <a16:creationId xmlns:a16="http://schemas.microsoft.com/office/drawing/2014/main" id="{235C22D3-7660-05F6-DEE2-E2A1AE4F99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2236" y="5237444"/>
                <a:ext cx="475195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CuadroTexto 46">
                <a:extLst>
                  <a:ext uri="{FF2B5EF4-FFF2-40B4-BE49-F238E27FC236}">
                    <a16:creationId xmlns:a16="http://schemas.microsoft.com/office/drawing/2014/main" id="{7EAFE4F3-E24D-DFE2-9FE2-1BF22814008F}"/>
                  </a:ext>
                </a:extLst>
              </p:cNvPr>
              <p:cNvSpPr txBox="1"/>
              <p:nvPr/>
            </p:nvSpPr>
            <p:spPr>
              <a:xfrm>
                <a:off x="3748566" y="5618366"/>
                <a:ext cx="31579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O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s-CO" dirty="0"/>
              </a:p>
            </p:txBody>
          </p:sp>
        </mc:Choice>
        <mc:Fallback xmlns="">
          <p:sp>
            <p:nvSpPr>
              <p:cNvPr id="32" name="CuadroTexto 46">
                <a:extLst>
                  <a:ext uri="{FF2B5EF4-FFF2-40B4-BE49-F238E27FC236}">
                    <a16:creationId xmlns:a16="http://schemas.microsoft.com/office/drawing/2014/main" id="{7EAFE4F3-E24D-DFE2-9FE2-1BF2281400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8566" y="5618366"/>
                <a:ext cx="315792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Cerrar llave 25">
            <a:extLst>
              <a:ext uri="{FF2B5EF4-FFF2-40B4-BE49-F238E27FC236}">
                <a16:creationId xmlns:a16="http://schemas.microsoft.com/office/drawing/2014/main" id="{0F39DB28-0A8F-CB69-E9C7-D6118BDD4455}"/>
              </a:ext>
            </a:extLst>
          </p:cNvPr>
          <p:cNvSpPr/>
          <p:nvPr/>
        </p:nvSpPr>
        <p:spPr>
          <a:xfrm>
            <a:off x="4197431" y="3422612"/>
            <a:ext cx="398390" cy="2565086"/>
          </a:xfrm>
          <a:prstGeom prst="rightBrace">
            <a:avLst>
              <a:gd name="adj1" fmla="val 36750"/>
              <a:gd name="adj2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4" name="CuadroTexto 26">
            <a:extLst>
              <a:ext uri="{FF2B5EF4-FFF2-40B4-BE49-F238E27FC236}">
                <a16:creationId xmlns:a16="http://schemas.microsoft.com/office/drawing/2014/main" id="{6BD782D2-AE19-CCC5-5D6C-13E564BC6008}"/>
              </a:ext>
            </a:extLst>
          </p:cNvPr>
          <p:cNvSpPr txBox="1"/>
          <p:nvPr/>
        </p:nvSpPr>
        <p:spPr>
          <a:xfrm>
            <a:off x="95048" y="4669815"/>
            <a:ext cx="36890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latin typeface="Futura Lt BT"/>
              </a:rPr>
              <a:t>Set of </a:t>
            </a:r>
            <a:r>
              <a:rPr lang="en-US" sz="1800" b="1" dirty="0">
                <a:solidFill>
                  <a:srgbClr val="70AD47">
                    <a:lumMod val="75000"/>
                  </a:srgbClr>
                </a:solidFill>
                <a:latin typeface="Futura Lt BT" panose="020B0402020204020303" pitchFamily="34" charset="0"/>
              </a:rPr>
              <a:t>time-dependent</a:t>
            </a:r>
            <a:r>
              <a:rPr lang="en-US" sz="1800" b="1" dirty="0">
                <a:latin typeface="Futura Lt BT"/>
              </a:rPr>
              <a:t>, </a:t>
            </a:r>
            <a:r>
              <a:rPr lang="en-US" sz="1800" b="1" dirty="0">
                <a:solidFill>
                  <a:srgbClr val="548235"/>
                </a:solidFill>
                <a:latin typeface="Futura Lt BT"/>
              </a:rPr>
              <a:t>physically consistent </a:t>
            </a:r>
            <a:r>
              <a:rPr lang="en-US" sz="1800" b="1" dirty="0">
                <a:latin typeface="Futura Lt BT"/>
              </a:rPr>
              <a:t>variations of meteorological inputs</a:t>
            </a:r>
          </a:p>
        </p:txBody>
      </p:sp>
      <p:pic>
        <p:nvPicPr>
          <p:cNvPr id="35" name="Imagen 42">
            <a:extLst>
              <a:ext uri="{FF2B5EF4-FFF2-40B4-BE49-F238E27FC236}">
                <a16:creationId xmlns:a16="http://schemas.microsoft.com/office/drawing/2014/main" id="{E5D6E866-79F8-5DEB-F8D9-6748CCF8E738}"/>
              </a:ext>
            </a:extLst>
          </p:cNvPr>
          <p:cNvPicPr/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9" t="10352" r="6190"/>
          <a:stretch/>
        </p:blipFill>
        <p:spPr bwMode="auto">
          <a:xfrm>
            <a:off x="8515589" y="3845750"/>
            <a:ext cx="3237338" cy="19995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Imagen 47">
            <a:extLst>
              <a:ext uri="{FF2B5EF4-FFF2-40B4-BE49-F238E27FC236}">
                <a16:creationId xmlns:a16="http://schemas.microsoft.com/office/drawing/2014/main" id="{C1B6EA4E-3581-25BD-5073-B27FB40CB64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18" t="90280" r="7378"/>
          <a:stretch/>
        </p:blipFill>
        <p:spPr>
          <a:xfrm>
            <a:off x="9134556" y="5946401"/>
            <a:ext cx="2863078" cy="209143"/>
          </a:xfrm>
          <a:prstGeom prst="rect">
            <a:avLst/>
          </a:prstGeom>
        </p:spPr>
      </p:pic>
      <p:sp>
        <p:nvSpPr>
          <p:cNvPr id="37" name="CuadroTexto 11">
            <a:extLst>
              <a:ext uri="{FF2B5EF4-FFF2-40B4-BE49-F238E27FC236}">
                <a16:creationId xmlns:a16="http://schemas.microsoft.com/office/drawing/2014/main" id="{C32631A1-1466-3D92-ACE4-1A4211226681}"/>
              </a:ext>
            </a:extLst>
          </p:cNvPr>
          <p:cNvSpPr txBox="1"/>
          <p:nvPr/>
        </p:nvSpPr>
        <p:spPr>
          <a:xfrm>
            <a:off x="9564136" y="3949896"/>
            <a:ext cx="16561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latin typeface="Futura Condensed"/>
              </a:rPr>
              <a:t>Change in </a:t>
            </a:r>
            <a:r>
              <a:rPr lang="es-CO" sz="1000" b="1" dirty="0" err="1">
                <a:latin typeface="Futura Condensed"/>
              </a:rPr>
              <a:t>Precipitation</a:t>
            </a:r>
            <a:endParaRPr lang="es-CO" sz="1000" b="1" dirty="0">
              <a:latin typeface="Futura Condensed"/>
            </a:endParaRPr>
          </a:p>
        </p:txBody>
      </p:sp>
      <p:sp>
        <p:nvSpPr>
          <p:cNvPr id="38" name="CuadroTexto 48">
            <a:extLst>
              <a:ext uri="{FF2B5EF4-FFF2-40B4-BE49-F238E27FC236}">
                <a16:creationId xmlns:a16="http://schemas.microsoft.com/office/drawing/2014/main" id="{37E3C75F-8FD9-D933-9435-05C8FF0D82DB}"/>
              </a:ext>
            </a:extLst>
          </p:cNvPr>
          <p:cNvSpPr txBox="1"/>
          <p:nvPr/>
        </p:nvSpPr>
        <p:spPr>
          <a:xfrm>
            <a:off x="5579028" y="3928806"/>
            <a:ext cx="16561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latin typeface="Futura Condensed"/>
              </a:rPr>
              <a:t>Change in </a:t>
            </a:r>
            <a:r>
              <a:rPr lang="es-CO" sz="1000" b="1" dirty="0" err="1">
                <a:latin typeface="Futura Condensed"/>
              </a:rPr>
              <a:t>Temperature</a:t>
            </a:r>
            <a:endParaRPr lang="es-CO" sz="1000" b="1" dirty="0">
              <a:latin typeface="Futura Condensed"/>
            </a:endParaRPr>
          </a:p>
        </p:txBody>
      </p:sp>
      <p:pic>
        <p:nvPicPr>
          <p:cNvPr id="39" name="Picture 38" descr="Chart, line chart&#10;&#10;Description automatically generated">
            <a:extLst>
              <a:ext uri="{FF2B5EF4-FFF2-40B4-BE49-F238E27FC236}">
                <a16:creationId xmlns:a16="http://schemas.microsoft.com/office/drawing/2014/main" id="{AF110DD4-882F-6DA8-699F-6A1A2FEE422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257" y="943257"/>
            <a:ext cx="3184580" cy="1895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452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20" grpId="0"/>
      <p:bldP spid="21" grpId="0"/>
      <p:bldP spid="23" grpId="0"/>
      <p:bldP spid="24" grpId="0"/>
      <p:bldP spid="25" grpId="0"/>
      <p:bldP spid="26" grpId="0"/>
      <p:bldP spid="27" grpId="0" animBg="1"/>
      <p:bldP spid="28" grpId="0"/>
      <p:bldP spid="29" grpId="0"/>
      <p:bldP spid="30" grpId="0"/>
      <p:bldP spid="31" grpId="0"/>
      <p:bldP spid="32" grpId="0"/>
      <p:bldP spid="33" grpId="0" animBg="1"/>
      <p:bldP spid="34" grpId="0"/>
      <p:bldP spid="37" grpId="0"/>
      <p:bldP spid="3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1 4">
            <a:extLst>
              <a:ext uri="{FF2B5EF4-FFF2-40B4-BE49-F238E27FC236}">
                <a16:creationId xmlns:a16="http://schemas.microsoft.com/office/drawing/2014/main" id="{671F803E-9C3F-8C00-BBD9-CAC8721A4AFF}"/>
              </a:ext>
            </a:extLst>
          </p:cNvPr>
          <p:cNvCxnSpPr/>
          <p:nvPr/>
        </p:nvCxnSpPr>
        <p:spPr>
          <a:xfrm>
            <a:off x="15960" y="6068653"/>
            <a:ext cx="121920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71109BA-5A86-C7F5-1A3C-DBB59362E434}"/>
              </a:ext>
            </a:extLst>
          </p:cNvPr>
          <p:cNvSpPr txBox="1"/>
          <p:nvPr/>
        </p:nvSpPr>
        <p:spPr>
          <a:xfrm>
            <a:off x="5120148" y="0"/>
            <a:ext cx="7055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002060"/>
                </a:solidFill>
                <a:latin typeface="Montserrat" pitchFamily="2" charset="77"/>
              </a:rPr>
              <a:t>Comprehensive Multi hazard Risk Assessment in Malawi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A5EAA07-25DC-BEB3-DB5F-6C22D59DB5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9308" y="6145841"/>
            <a:ext cx="3172691" cy="70192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D37A237-1349-3010-0CA6-793361FF1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617" y="6193653"/>
            <a:ext cx="764001" cy="6330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5E5079F-CAD7-11EF-C306-E66A6B01316B}"/>
              </a:ext>
            </a:extLst>
          </p:cNvPr>
          <p:cNvSpPr txBox="1"/>
          <p:nvPr/>
        </p:nvSpPr>
        <p:spPr>
          <a:xfrm>
            <a:off x="129617" y="93954"/>
            <a:ext cx="48444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3200" dirty="0">
                <a:solidFill>
                  <a:schemeClr val="accent1">
                    <a:lumMod val="75000"/>
                  </a:schemeClr>
                </a:solidFill>
              </a:rPr>
              <a:t>A common Climate dataset</a:t>
            </a:r>
          </a:p>
        </p:txBody>
      </p:sp>
      <p:pic>
        <p:nvPicPr>
          <p:cNvPr id="3" name="Imagen 11">
            <a:extLst>
              <a:ext uri="{FF2B5EF4-FFF2-40B4-BE49-F238E27FC236}">
                <a16:creationId xmlns:a16="http://schemas.microsoft.com/office/drawing/2014/main" id="{0EA56E3C-2C77-2CCC-1483-1398D2AC14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819" y="768286"/>
            <a:ext cx="4537747" cy="2660714"/>
          </a:xfrm>
          <a:prstGeom prst="rect">
            <a:avLst/>
          </a:prstGeom>
        </p:spPr>
      </p:pic>
      <p:pic>
        <p:nvPicPr>
          <p:cNvPr id="4" name="Imagen 27">
            <a:extLst>
              <a:ext uri="{FF2B5EF4-FFF2-40B4-BE49-F238E27FC236}">
                <a16:creationId xmlns:a16="http://schemas.microsoft.com/office/drawing/2014/main" id="{CFF4CAA2-1E06-A6F2-7EAB-A23C46C29433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>
            <a:off x="7198193" y="1501508"/>
            <a:ext cx="3482044" cy="3394500"/>
          </a:xfrm>
          <a:prstGeom prst="rect">
            <a:avLst/>
          </a:prstGeom>
        </p:spPr>
      </p:pic>
      <p:cxnSp>
        <p:nvCxnSpPr>
          <p:cNvPr id="8" name="Conector recto de flecha 23">
            <a:extLst>
              <a:ext uri="{FF2B5EF4-FFF2-40B4-BE49-F238E27FC236}">
                <a16:creationId xmlns:a16="http://schemas.microsoft.com/office/drawing/2014/main" id="{6BA03D51-F0A6-3340-8C9F-87B6B4023DBE}"/>
              </a:ext>
            </a:extLst>
          </p:cNvPr>
          <p:cNvCxnSpPr/>
          <p:nvPr/>
        </p:nvCxnSpPr>
        <p:spPr>
          <a:xfrm>
            <a:off x="7198194" y="4896009"/>
            <a:ext cx="401320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Conector recto de flecha 26">
            <a:extLst>
              <a:ext uri="{FF2B5EF4-FFF2-40B4-BE49-F238E27FC236}">
                <a16:creationId xmlns:a16="http://schemas.microsoft.com/office/drawing/2014/main" id="{88CED4C5-7928-033E-1C7E-61D964787611}"/>
              </a:ext>
            </a:extLst>
          </p:cNvPr>
          <p:cNvCxnSpPr>
            <a:cxnSpLocks/>
          </p:cNvCxnSpPr>
          <p:nvPr/>
        </p:nvCxnSpPr>
        <p:spPr>
          <a:xfrm flipV="1">
            <a:off x="7198193" y="1357674"/>
            <a:ext cx="0" cy="35412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uadroTexto 28">
                <a:extLst>
                  <a:ext uri="{FF2B5EF4-FFF2-40B4-BE49-F238E27FC236}">
                    <a16:creationId xmlns:a16="http://schemas.microsoft.com/office/drawing/2014/main" id="{F0EE2D3F-B1EF-88DC-CDFE-4B95378314ED}"/>
                  </a:ext>
                </a:extLst>
              </p:cNvPr>
              <p:cNvSpPr txBox="1"/>
              <p:nvPr/>
            </p:nvSpPr>
            <p:spPr>
              <a:xfrm>
                <a:off x="11309708" y="4748461"/>
                <a:ext cx="3502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O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s-CO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s-CO" sz="1800" dirty="0"/>
              </a:p>
            </p:txBody>
          </p:sp>
        </mc:Choice>
        <mc:Fallback xmlns="">
          <p:sp>
            <p:nvSpPr>
              <p:cNvPr id="10" name="CuadroTexto 28">
                <a:extLst>
                  <a:ext uri="{FF2B5EF4-FFF2-40B4-BE49-F238E27FC236}">
                    <a16:creationId xmlns:a16="http://schemas.microsoft.com/office/drawing/2014/main" id="{F0EE2D3F-B1EF-88DC-CDFE-4B95378314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09708" y="4748461"/>
                <a:ext cx="350289" cy="276999"/>
              </a:xfrm>
              <a:prstGeom prst="rect">
                <a:avLst/>
              </a:prstGeom>
              <a:blipFill>
                <a:blip r:embed="rId6"/>
                <a:stretch>
                  <a:fillRect l="-10345" r="-10345" b="-4348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uadroTexto 29">
                <a:extLst>
                  <a:ext uri="{FF2B5EF4-FFF2-40B4-BE49-F238E27FC236}">
                    <a16:creationId xmlns:a16="http://schemas.microsoft.com/office/drawing/2014/main" id="{16C956A8-2AE0-E9E1-6F86-33EDA9B68F34}"/>
                  </a:ext>
                </a:extLst>
              </p:cNvPr>
              <p:cNvSpPr txBox="1"/>
              <p:nvPr/>
            </p:nvSpPr>
            <p:spPr>
              <a:xfrm>
                <a:off x="7007242" y="915033"/>
                <a:ext cx="34490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O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s-CO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s-CO" sz="1800" dirty="0"/>
              </a:p>
            </p:txBody>
          </p:sp>
        </mc:Choice>
        <mc:Fallback xmlns="">
          <p:sp>
            <p:nvSpPr>
              <p:cNvPr id="11" name="CuadroTexto 29">
                <a:extLst>
                  <a:ext uri="{FF2B5EF4-FFF2-40B4-BE49-F238E27FC236}">
                    <a16:creationId xmlns:a16="http://schemas.microsoft.com/office/drawing/2014/main" id="{16C956A8-2AE0-E9E1-6F86-33EDA9B68F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7242" y="915033"/>
                <a:ext cx="344903" cy="276999"/>
              </a:xfrm>
              <a:prstGeom prst="rect">
                <a:avLst/>
              </a:prstGeom>
              <a:blipFill>
                <a:blip r:embed="rId7"/>
                <a:stretch>
                  <a:fillRect l="-10714" r="-14286" b="-4348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Imagen 30">
            <a:extLst>
              <a:ext uri="{FF2B5EF4-FFF2-40B4-BE49-F238E27FC236}">
                <a16:creationId xmlns:a16="http://schemas.microsoft.com/office/drawing/2014/main" id="{6E6B2F16-F049-D2C8-4236-3486D6C80B11}"/>
              </a:ext>
            </a:extLst>
          </p:cNvPr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52" r="6190"/>
          <a:stretch/>
        </p:blipFill>
        <p:spPr bwMode="auto">
          <a:xfrm>
            <a:off x="598532" y="3429001"/>
            <a:ext cx="4608512" cy="2541266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Rectángulo 35">
            <a:extLst>
              <a:ext uri="{FF2B5EF4-FFF2-40B4-BE49-F238E27FC236}">
                <a16:creationId xmlns:a16="http://schemas.microsoft.com/office/drawing/2014/main" id="{BA63E8FB-6E06-6A68-1947-BD5F6803B950}"/>
              </a:ext>
            </a:extLst>
          </p:cNvPr>
          <p:cNvSpPr/>
          <p:nvPr/>
        </p:nvSpPr>
        <p:spPr>
          <a:xfrm>
            <a:off x="4270939" y="632972"/>
            <a:ext cx="792088" cy="5544615"/>
          </a:xfrm>
          <a:prstGeom prst="rect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5" name="Elipse 36">
            <a:extLst>
              <a:ext uri="{FF2B5EF4-FFF2-40B4-BE49-F238E27FC236}">
                <a16:creationId xmlns:a16="http://schemas.microsoft.com/office/drawing/2014/main" id="{C3E37739-E648-39B5-87BE-76EB9FE9E92B}"/>
              </a:ext>
            </a:extLst>
          </p:cNvPr>
          <p:cNvSpPr>
            <a:spLocks noChangeAspect="1"/>
          </p:cNvSpPr>
          <p:nvPr/>
        </p:nvSpPr>
        <p:spPr>
          <a:xfrm>
            <a:off x="4633816" y="1877899"/>
            <a:ext cx="108000" cy="108000"/>
          </a:xfrm>
          <a:prstGeom prst="ellipse">
            <a:avLst/>
          </a:prstGeom>
          <a:solidFill>
            <a:srgbClr val="00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6" name="Elipse 37">
            <a:extLst>
              <a:ext uri="{FF2B5EF4-FFF2-40B4-BE49-F238E27FC236}">
                <a16:creationId xmlns:a16="http://schemas.microsoft.com/office/drawing/2014/main" id="{1B2E860D-68A0-50F6-6550-3A9C7AB1F462}"/>
              </a:ext>
            </a:extLst>
          </p:cNvPr>
          <p:cNvSpPr>
            <a:spLocks noChangeAspect="1"/>
          </p:cNvSpPr>
          <p:nvPr/>
        </p:nvSpPr>
        <p:spPr>
          <a:xfrm>
            <a:off x="4633816" y="2205875"/>
            <a:ext cx="108000" cy="108000"/>
          </a:xfrm>
          <a:prstGeom prst="ellipse">
            <a:avLst/>
          </a:prstGeom>
          <a:solidFill>
            <a:srgbClr val="00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7" name="Elipse 38">
            <a:extLst>
              <a:ext uri="{FF2B5EF4-FFF2-40B4-BE49-F238E27FC236}">
                <a16:creationId xmlns:a16="http://schemas.microsoft.com/office/drawing/2014/main" id="{1528D4B9-4303-33D7-85B3-E0942B2F6FDD}"/>
              </a:ext>
            </a:extLst>
          </p:cNvPr>
          <p:cNvSpPr>
            <a:spLocks noChangeAspect="1"/>
          </p:cNvSpPr>
          <p:nvPr/>
        </p:nvSpPr>
        <p:spPr>
          <a:xfrm>
            <a:off x="4631158" y="2328967"/>
            <a:ext cx="108000" cy="108000"/>
          </a:xfrm>
          <a:prstGeom prst="ellipse">
            <a:avLst/>
          </a:prstGeom>
          <a:solidFill>
            <a:srgbClr val="00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8" name="Elipse 39">
            <a:extLst>
              <a:ext uri="{FF2B5EF4-FFF2-40B4-BE49-F238E27FC236}">
                <a16:creationId xmlns:a16="http://schemas.microsoft.com/office/drawing/2014/main" id="{E52B95DA-C97D-37CC-2CE3-4A599AD7A04D}"/>
              </a:ext>
            </a:extLst>
          </p:cNvPr>
          <p:cNvSpPr>
            <a:spLocks noChangeAspect="1"/>
          </p:cNvSpPr>
          <p:nvPr/>
        </p:nvSpPr>
        <p:spPr>
          <a:xfrm>
            <a:off x="4637507" y="2408820"/>
            <a:ext cx="108000" cy="108000"/>
          </a:xfrm>
          <a:prstGeom prst="ellipse">
            <a:avLst/>
          </a:prstGeom>
          <a:solidFill>
            <a:srgbClr val="00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0" name="Elipse 40">
            <a:extLst>
              <a:ext uri="{FF2B5EF4-FFF2-40B4-BE49-F238E27FC236}">
                <a16:creationId xmlns:a16="http://schemas.microsoft.com/office/drawing/2014/main" id="{2E7FF675-3214-650D-65EA-AB28CF3312F9}"/>
              </a:ext>
            </a:extLst>
          </p:cNvPr>
          <p:cNvSpPr>
            <a:spLocks noChangeAspect="1"/>
          </p:cNvSpPr>
          <p:nvPr/>
        </p:nvSpPr>
        <p:spPr>
          <a:xfrm>
            <a:off x="4637192" y="2522181"/>
            <a:ext cx="108000" cy="108000"/>
          </a:xfrm>
          <a:prstGeom prst="ellipse">
            <a:avLst/>
          </a:prstGeom>
          <a:solidFill>
            <a:srgbClr val="00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1" name="Elipse 41">
            <a:extLst>
              <a:ext uri="{FF2B5EF4-FFF2-40B4-BE49-F238E27FC236}">
                <a16:creationId xmlns:a16="http://schemas.microsoft.com/office/drawing/2014/main" id="{6CE31E17-A9AC-B108-04C4-2D56EB38E3D4}"/>
              </a:ext>
            </a:extLst>
          </p:cNvPr>
          <p:cNvSpPr>
            <a:spLocks noChangeAspect="1"/>
          </p:cNvSpPr>
          <p:nvPr/>
        </p:nvSpPr>
        <p:spPr>
          <a:xfrm>
            <a:off x="4637056" y="2258610"/>
            <a:ext cx="108000" cy="108000"/>
          </a:xfrm>
          <a:prstGeom prst="ellipse">
            <a:avLst/>
          </a:prstGeom>
          <a:solidFill>
            <a:srgbClr val="00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2" name="Elipse 42">
            <a:extLst>
              <a:ext uri="{FF2B5EF4-FFF2-40B4-BE49-F238E27FC236}">
                <a16:creationId xmlns:a16="http://schemas.microsoft.com/office/drawing/2014/main" id="{4E6AA4FE-C216-03A2-7D8A-BC5FAC96291B}"/>
              </a:ext>
            </a:extLst>
          </p:cNvPr>
          <p:cNvSpPr>
            <a:spLocks noChangeAspect="1"/>
          </p:cNvSpPr>
          <p:nvPr/>
        </p:nvSpPr>
        <p:spPr>
          <a:xfrm>
            <a:off x="4637056" y="2328733"/>
            <a:ext cx="108000" cy="108000"/>
          </a:xfrm>
          <a:prstGeom prst="ellipse">
            <a:avLst/>
          </a:prstGeom>
          <a:solidFill>
            <a:srgbClr val="00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3" name="Elipse 43">
            <a:extLst>
              <a:ext uri="{FF2B5EF4-FFF2-40B4-BE49-F238E27FC236}">
                <a16:creationId xmlns:a16="http://schemas.microsoft.com/office/drawing/2014/main" id="{19B1959D-CF70-C051-F1A1-B026441F6241}"/>
              </a:ext>
            </a:extLst>
          </p:cNvPr>
          <p:cNvSpPr>
            <a:spLocks noChangeAspect="1"/>
          </p:cNvSpPr>
          <p:nvPr/>
        </p:nvSpPr>
        <p:spPr>
          <a:xfrm>
            <a:off x="4652718" y="3902344"/>
            <a:ext cx="108000" cy="108000"/>
          </a:xfrm>
          <a:prstGeom prst="ellipse">
            <a:avLst/>
          </a:prstGeom>
          <a:solidFill>
            <a:srgbClr val="00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4" name="Elipse 44">
            <a:extLst>
              <a:ext uri="{FF2B5EF4-FFF2-40B4-BE49-F238E27FC236}">
                <a16:creationId xmlns:a16="http://schemas.microsoft.com/office/drawing/2014/main" id="{96BD1ED4-9F83-453F-8BD9-B5CC6AEC9FF8}"/>
              </a:ext>
            </a:extLst>
          </p:cNvPr>
          <p:cNvSpPr>
            <a:spLocks noChangeAspect="1"/>
          </p:cNvSpPr>
          <p:nvPr/>
        </p:nvSpPr>
        <p:spPr>
          <a:xfrm>
            <a:off x="4635134" y="4298390"/>
            <a:ext cx="108000" cy="108000"/>
          </a:xfrm>
          <a:prstGeom prst="ellipse">
            <a:avLst/>
          </a:prstGeom>
          <a:solidFill>
            <a:srgbClr val="00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5" name="Elipse 45">
            <a:extLst>
              <a:ext uri="{FF2B5EF4-FFF2-40B4-BE49-F238E27FC236}">
                <a16:creationId xmlns:a16="http://schemas.microsoft.com/office/drawing/2014/main" id="{A77BD8A3-BE63-845E-0ACB-ED528411DCE2}"/>
              </a:ext>
            </a:extLst>
          </p:cNvPr>
          <p:cNvSpPr>
            <a:spLocks noChangeAspect="1"/>
          </p:cNvSpPr>
          <p:nvPr/>
        </p:nvSpPr>
        <p:spPr>
          <a:xfrm>
            <a:off x="4643458" y="4588915"/>
            <a:ext cx="108000" cy="108000"/>
          </a:xfrm>
          <a:prstGeom prst="ellipse">
            <a:avLst/>
          </a:prstGeom>
          <a:solidFill>
            <a:srgbClr val="00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6" name="Elipse 46">
            <a:extLst>
              <a:ext uri="{FF2B5EF4-FFF2-40B4-BE49-F238E27FC236}">
                <a16:creationId xmlns:a16="http://schemas.microsoft.com/office/drawing/2014/main" id="{B3241821-943F-CE02-AC2C-E35A9FCF3A39}"/>
              </a:ext>
            </a:extLst>
          </p:cNvPr>
          <p:cNvSpPr>
            <a:spLocks noChangeAspect="1"/>
          </p:cNvSpPr>
          <p:nvPr/>
        </p:nvSpPr>
        <p:spPr>
          <a:xfrm>
            <a:off x="4652449" y="4703215"/>
            <a:ext cx="108000" cy="108000"/>
          </a:xfrm>
          <a:prstGeom prst="ellipse">
            <a:avLst/>
          </a:prstGeom>
          <a:solidFill>
            <a:srgbClr val="00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7" name="Elipse 47">
            <a:extLst>
              <a:ext uri="{FF2B5EF4-FFF2-40B4-BE49-F238E27FC236}">
                <a16:creationId xmlns:a16="http://schemas.microsoft.com/office/drawing/2014/main" id="{D7047DC7-D6AB-A9DC-B4DE-36213DC7D672}"/>
              </a:ext>
            </a:extLst>
          </p:cNvPr>
          <p:cNvSpPr>
            <a:spLocks noChangeAspect="1"/>
          </p:cNvSpPr>
          <p:nvPr/>
        </p:nvSpPr>
        <p:spPr>
          <a:xfrm>
            <a:off x="4660192" y="5265922"/>
            <a:ext cx="108000" cy="108000"/>
          </a:xfrm>
          <a:prstGeom prst="ellipse">
            <a:avLst/>
          </a:prstGeom>
          <a:solidFill>
            <a:srgbClr val="00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8" name="Elipse 48">
            <a:extLst>
              <a:ext uri="{FF2B5EF4-FFF2-40B4-BE49-F238E27FC236}">
                <a16:creationId xmlns:a16="http://schemas.microsoft.com/office/drawing/2014/main" id="{426CFA30-4669-D7A0-E14A-1244D30D3FB1}"/>
              </a:ext>
            </a:extLst>
          </p:cNvPr>
          <p:cNvSpPr>
            <a:spLocks noChangeAspect="1"/>
          </p:cNvSpPr>
          <p:nvPr/>
        </p:nvSpPr>
        <p:spPr>
          <a:xfrm>
            <a:off x="4652449" y="5432976"/>
            <a:ext cx="108000" cy="108000"/>
          </a:xfrm>
          <a:prstGeom prst="ellipse">
            <a:avLst/>
          </a:prstGeom>
          <a:solidFill>
            <a:srgbClr val="00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9" name="Elipse 50">
            <a:extLst>
              <a:ext uri="{FF2B5EF4-FFF2-40B4-BE49-F238E27FC236}">
                <a16:creationId xmlns:a16="http://schemas.microsoft.com/office/drawing/2014/main" id="{50756137-3D2B-8865-EF46-3A41675C83C9}"/>
              </a:ext>
            </a:extLst>
          </p:cNvPr>
          <p:cNvSpPr>
            <a:spLocks noChangeAspect="1"/>
          </p:cNvSpPr>
          <p:nvPr/>
        </p:nvSpPr>
        <p:spPr>
          <a:xfrm>
            <a:off x="4652449" y="4902500"/>
            <a:ext cx="108000" cy="108000"/>
          </a:xfrm>
          <a:prstGeom prst="ellipse">
            <a:avLst/>
          </a:prstGeom>
          <a:solidFill>
            <a:srgbClr val="00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0" name="Elipse 51">
            <a:extLst>
              <a:ext uri="{FF2B5EF4-FFF2-40B4-BE49-F238E27FC236}">
                <a16:creationId xmlns:a16="http://schemas.microsoft.com/office/drawing/2014/main" id="{F15BD6C0-AD00-F565-59E3-1A679CEF5E3F}"/>
              </a:ext>
            </a:extLst>
          </p:cNvPr>
          <p:cNvSpPr>
            <a:spLocks noChangeAspect="1"/>
          </p:cNvSpPr>
          <p:nvPr/>
        </p:nvSpPr>
        <p:spPr>
          <a:xfrm>
            <a:off x="4652449" y="5063224"/>
            <a:ext cx="108000" cy="108000"/>
          </a:xfrm>
          <a:prstGeom prst="ellipse">
            <a:avLst/>
          </a:prstGeom>
          <a:solidFill>
            <a:srgbClr val="00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1" name="Elipse 52">
            <a:extLst>
              <a:ext uri="{FF2B5EF4-FFF2-40B4-BE49-F238E27FC236}">
                <a16:creationId xmlns:a16="http://schemas.microsoft.com/office/drawing/2014/main" id="{40C50400-E842-552D-872B-A290AFAA5170}"/>
              </a:ext>
            </a:extLst>
          </p:cNvPr>
          <p:cNvSpPr>
            <a:spLocks noChangeAspect="1"/>
          </p:cNvSpPr>
          <p:nvPr/>
        </p:nvSpPr>
        <p:spPr>
          <a:xfrm>
            <a:off x="4652522" y="5142830"/>
            <a:ext cx="108000" cy="108000"/>
          </a:xfrm>
          <a:prstGeom prst="ellipse">
            <a:avLst/>
          </a:prstGeom>
          <a:solidFill>
            <a:srgbClr val="00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2" name="Elipse 53">
            <a:extLst>
              <a:ext uri="{FF2B5EF4-FFF2-40B4-BE49-F238E27FC236}">
                <a16:creationId xmlns:a16="http://schemas.microsoft.com/office/drawing/2014/main" id="{70B0CE55-6FBC-4144-66A3-AAB16328928A}"/>
              </a:ext>
            </a:extLst>
          </p:cNvPr>
          <p:cNvSpPr>
            <a:spLocks noChangeAspect="1"/>
          </p:cNvSpPr>
          <p:nvPr/>
        </p:nvSpPr>
        <p:spPr>
          <a:xfrm>
            <a:off x="4652750" y="4737428"/>
            <a:ext cx="108000" cy="108000"/>
          </a:xfrm>
          <a:prstGeom prst="ellipse">
            <a:avLst/>
          </a:prstGeom>
          <a:solidFill>
            <a:srgbClr val="00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cxnSp>
        <p:nvCxnSpPr>
          <p:cNvPr id="33" name="Conector recto 10">
            <a:extLst>
              <a:ext uri="{FF2B5EF4-FFF2-40B4-BE49-F238E27FC236}">
                <a16:creationId xmlns:a16="http://schemas.microsoft.com/office/drawing/2014/main" id="{E9384F0A-7EE9-6851-6F79-A8D3E549600C}"/>
              </a:ext>
            </a:extLst>
          </p:cNvPr>
          <p:cNvCxnSpPr>
            <a:cxnSpLocks/>
          </p:cNvCxnSpPr>
          <p:nvPr/>
        </p:nvCxnSpPr>
        <p:spPr>
          <a:xfrm flipV="1">
            <a:off x="7583307" y="2543888"/>
            <a:ext cx="0" cy="2045027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Conector recto 49">
            <a:extLst>
              <a:ext uri="{FF2B5EF4-FFF2-40B4-BE49-F238E27FC236}">
                <a16:creationId xmlns:a16="http://schemas.microsoft.com/office/drawing/2014/main" id="{204F59C0-C956-006A-AEF6-9D187C7BF0A8}"/>
              </a:ext>
            </a:extLst>
          </p:cNvPr>
          <p:cNvCxnSpPr>
            <a:cxnSpLocks/>
          </p:cNvCxnSpPr>
          <p:nvPr/>
        </p:nvCxnSpPr>
        <p:spPr>
          <a:xfrm flipH="1">
            <a:off x="7583307" y="2543888"/>
            <a:ext cx="2088231" cy="1338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Conector recto 55">
            <a:extLst>
              <a:ext uri="{FF2B5EF4-FFF2-40B4-BE49-F238E27FC236}">
                <a16:creationId xmlns:a16="http://schemas.microsoft.com/office/drawing/2014/main" id="{67206A0E-ADB1-B9ED-0336-BB99E178A385}"/>
              </a:ext>
            </a:extLst>
          </p:cNvPr>
          <p:cNvCxnSpPr>
            <a:cxnSpLocks/>
          </p:cNvCxnSpPr>
          <p:nvPr/>
        </p:nvCxnSpPr>
        <p:spPr>
          <a:xfrm flipV="1">
            <a:off x="9671539" y="2545226"/>
            <a:ext cx="0" cy="2043689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Conector recto 56">
            <a:extLst>
              <a:ext uri="{FF2B5EF4-FFF2-40B4-BE49-F238E27FC236}">
                <a16:creationId xmlns:a16="http://schemas.microsoft.com/office/drawing/2014/main" id="{48D83E78-04D8-B4E6-63E7-B571F3837CB3}"/>
              </a:ext>
            </a:extLst>
          </p:cNvPr>
          <p:cNvCxnSpPr>
            <a:cxnSpLocks/>
          </p:cNvCxnSpPr>
          <p:nvPr/>
        </p:nvCxnSpPr>
        <p:spPr>
          <a:xfrm flipH="1">
            <a:off x="7583307" y="4588915"/>
            <a:ext cx="2088231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Elipse 61">
            <a:extLst>
              <a:ext uri="{FF2B5EF4-FFF2-40B4-BE49-F238E27FC236}">
                <a16:creationId xmlns:a16="http://schemas.microsoft.com/office/drawing/2014/main" id="{A866B1DD-C25A-B32F-9DAB-346EA7DF2CB9}"/>
              </a:ext>
            </a:extLst>
          </p:cNvPr>
          <p:cNvSpPr>
            <a:spLocks noChangeAspect="1"/>
          </p:cNvSpPr>
          <p:nvPr/>
        </p:nvSpPr>
        <p:spPr>
          <a:xfrm>
            <a:off x="4622488" y="1752315"/>
            <a:ext cx="108000" cy="108000"/>
          </a:xfrm>
          <a:prstGeom prst="ellipse">
            <a:avLst/>
          </a:prstGeom>
          <a:solidFill>
            <a:srgbClr val="00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8" name="Elipse 62">
            <a:extLst>
              <a:ext uri="{FF2B5EF4-FFF2-40B4-BE49-F238E27FC236}">
                <a16:creationId xmlns:a16="http://schemas.microsoft.com/office/drawing/2014/main" id="{57F01067-A71B-52E7-A798-D1B1E89E582B}"/>
              </a:ext>
            </a:extLst>
          </p:cNvPr>
          <p:cNvSpPr>
            <a:spLocks noChangeAspect="1"/>
          </p:cNvSpPr>
          <p:nvPr/>
        </p:nvSpPr>
        <p:spPr>
          <a:xfrm>
            <a:off x="4622488" y="1498926"/>
            <a:ext cx="108000" cy="108000"/>
          </a:xfrm>
          <a:prstGeom prst="ellipse">
            <a:avLst/>
          </a:prstGeom>
          <a:solidFill>
            <a:srgbClr val="00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9" name="Elipse 63">
            <a:extLst>
              <a:ext uri="{FF2B5EF4-FFF2-40B4-BE49-F238E27FC236}">
                <a16:creationId xmlns:a16="http://schemas.microsoft.com/office/drawing/2014/main" id="{2F253B9A-D94C-C290-A56A-A08888157699}"/>
              </a:ext>
            </a:extLst>
          </p:cNvPr>
          <p:cNvSpPr>
            <a:spLocks noChangeAspect="1"/>
          </p:cNvSpPr>
          <p:nvPr/>
        </p:nvSpPr>
        <p:spPr>
          <a:xfrm>
            <a:off x="4620621" y="1341770"/>
            <a:ext cx="108000" cy="108000"/>
          </a:xfrm>
          <a:prstGeom prst="ellipse">
            <a:avLst/>
          </a:prstGeom>
          <a:solidFill>
            <a:srgbClr val="00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0" name="Elipse 64">
            <a:extLst>
              <a:ext uri="{FF2B5EF4-FFF2-40B4-BE49-F238E27FC236}">
                <a16:creationId xmlns:a16="http://schemas.microsoft.com/office/drawing/2014/main" id="{0C1E487D-7F37-A469-4E9C-80FB997E76ED}"/>
              </a:ext>
            </a:extLst>
          </p:cNvPr>
          <p:cNvSpPr>
            <a:spLocks noChangeAspect="1"/>
          </p:cNvSpPr>
          <p:nvPr/>
        </p:nvSpPr>
        <p:spPr>
          <a:xfrm>
            <a:off x="4593231" y="1115686"/>
            <a:ext cx="108000" cy="108000"/>
          </a:xfrm>
          <a:prstGeom prst="ellipse">
            <a:avLst/>
          </a:prstGeom>
          <a:solidFill>
            <a:srgbClr val="00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1" name="Elipse 65">
            <a:extLst>
              <a:ext uri="{FF2B5EF4-FFF2-40B4-BE49-F238E27FC236}">
                <a16:creationId xmlns:a16="http://schemas.microsoft.com/office/drawing/2014/main" id="{3BA66C3E-D32C-76F8-83CC-97F040D3DF74}"/>
              </a:ext>
            </a:extLst>
          </p:cNvPr>
          <p:cNvSpPr>
            <a:spLocks noChangeAspect="1"/>
          </p:cNvSpPr>
          <p:nvPr/>
        </p:nvSpPr>
        <p:spPr>
          <a:xfrm>
            <a:off x="4620621" y="3740716"/>
            <a:ext cx="108000" cy="108000"/>
          </a:xfrm>
          <a:prstGeom prst="ellipse">
            <a:avLst/>
          </a:prstGeom>
          <a:solidFill>
            <a:srgbClr val="00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2" name="Elipse 66">
            <a:extLst>
              <a:ext uri="{FF2B5EF4-FFF2-40B4-BE49-F238E27FC236}">
                <a16:creationId xmlns:a16="http://schemas.microsoft.com/office/drawing/2014/main" id="{AE91F8FE-1103-F460-A65E-6CB13B39A3D6}"/>
              </a:ext>
            </a:extLst>
          </p:cNvPr>
          <p:cNvSpPr>
            <a:spLocks noChangeAspect="1"/>
          </p:cNvSpPr>
          <p:nvPr/>
        </p:nvSpPr>
        <p:spPr>
          <a:xfrm>
            <a:off x="4666983" y="4096545"/>
            <a:ext cx="108000" cy="108000"/>
          </a:xfrm>
          <a:prstGeom prst="ellipse">
            <a:avLst/>
          </a:prstGeom>
          <a:solidFill>
            <a:srgbClr val="00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3" name="Elipse 67">
            <a:extLst>
              <a:ext uri="{FF2B5EF4-FFF2-40B4-BE49-F238E27FC236}">
                <a16:creationId xmlns:a16="http://schemas.microsoft.com/office/drawing/2014/main" id="{0D055785-651B-B3C9-CCB1-65F8664A65C3}"/>
              </a:ext>
            </a:extLst>
          </p:cNvPr>
          <p:cNvSpPr>
            <a:spLocks noChangeAspect="1"/>
          </p:cNvSpPr>
          <p:nvPr/>
        </p:nvSpPr>
        <p:spPr>
          <a:xfrm>
            <a:off x="4651401" y="5604339"/>
            <a:ext cx="108000" cy="108000"/>
          </a:xfrm>
          <a:prstGeom prst="ellipse">
            <a:avLst/>
          </a:prstGeom>
          <a:solidFill>
            <a:srgbClr val="00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4" name="Elipse 68">
            <a:extLst>
              <a:ext uri="{FF2B5EF4-FFF2-40B4-BE49-F238E27FC236}">
                <a16:creationId xmlns:a16="http://schemas.microsoft.com/office/drawing/2014/main" id="{F2B616B3-72A3-7DED-4D93-14B4E86F6542}"/>
              </a:ext>
            </a:extLst>
          </p:cNvPr>
          <p:cNvSpPr>
            <a:spLocks noChangeAspect="1"/>
          </p:cNvSpPr>
          <p:nvPr/>
        </p:nvSpPr>
        <p:spPr>
          <a:xfrm>
            <a:off x="4658228" y="5254642"/>
            <a:ext cx="108000" cy="108000"/>
          </a:xfrm>
          <a:prstGeom prst="ellipse">
            <a:avLst/>
          </a:prstGeom>
          <a:solidFill>
            <a:srgbClr val="00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5" name="CuadroTexto 54">
            <a:extLst>
              <a:ext uri="{FF2B5EF4-FFF2-40B4-BE49-F238E27FC236}">
                <a16:creationId xmlns:a16="http://schemas.microsoft.com/office/drawing/2014/main" id="{EB594590-CA86-8929-49EB-4104705AA886}"/>
              </a:ext>
            </a:extLst>
          </p:cNvPr>
          <p:cNvSpPr txBox="1"/>
          <p:nvPr/>
        </p:nvSpPr>
        <p:spPr>
          <a:xfrm rot="16200000">
            <a:off x="-282087" y="4661252"/>
            <a:ext cx="2371811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>
                <a:latin typeface="Futura Condensed"/>
              </a:rPr>
              <a:t>Change in </a:t>
            </a:r>
            <a:r>
              <a:rPr lang="es-CO" sz="1000" b="1" dirty="0" err="1">
                <a:latin typeface="Futura Condensed"/>
              </a:rPr>
              <a:t>Precipitation</a:t>
            </a:r>
            <a:endParaRPr lang="es-CO" sz="1000" b="1" dirty="0">
              <a:latin typeface="Futura Condensed"/>
            </a:endParaRPr>
          </a:p>
        </p:txBody>
      </p:sp>
      <p:sp>
        <p:nvSpPr>
          <p:cNvPr id="46" name="CuadroTexto 58">
            <a:extLst>
              <a:ext uri="{FF2B5EF4-FFF2-40B4-BE49-F238E27FC236}">
                <a16:creationId xmlns:a16="http://schemas.microsoft.com/office/drawing/2014/main" id="{2BAED74D-E7BC-8B35-309A-D644660AC016}"/>
              </a:ext>
            </a:extLst>
          </p:cNvPr>
          <p:cNvSpPr txBox="1"/>
          <p:nvPr/>
        </p:nvSpPr>
        <p:spPr>
          <a:xfrm rot="16200000">
            <a:off x="-158977" y="1912665"/>
            <a:ext cx="2371811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>
                <a:latin typeface="Futura Condensed"/>
              </a:rPr>
              <a:t>Change in </a:t>
            </a:r>
            <a:r>
              <a:rPr lang="es-CO" sz="1000" b="1" dirty="0" err="1">
                <a:latin typeface="Futura Condensed"/>
              </a:rPr>
              <a:t>Temperature</a:t>
            </a:r>
            <a:endParaRPr lang="es-CO" sz="1000" b="1" dirty="0">
              <a:latin typeface="Futura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2825477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3.7037E-6 L 0.38945 -0.08588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66" y="-4306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3.33333E-6 L 0.39101 0.00231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44" y="116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1.85185E-6 L 0.33112 -0.13727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49" y="-6875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24714 -0.07199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57" y="-3611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7.40741E-7 L 0.27552 -0.19143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76" y="-9583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6 L 0.24714 -0.25486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57" y="-12755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48148E-6 L 0.30117 -0.24028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52" y="-12014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11111E-6 L 0.27227 -0.35139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07" y="-17569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81481E-6 L 0.29974 -0.16737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87" y="-8380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44444E-6 L 0.38425 -0.16135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06" y="-8079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7.40741E-7 L 0.27292 0.12106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46" y="6042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4.07407E-6 L 0.39101 0.16135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44" y="8056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0 L 0.29909 0.24583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48" y="12292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4.07407E-6 L 0.24896 0.18866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48" y="9421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7.40741E-7 L 0.27266 0.21343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33" y="10671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3.33333E-6 L 0.30091 0.14746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39" y="7361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0 L 0.33164 0.1963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76" y="9815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3.7037E-7 L 0.27721 0.17824 " pathEditMode="relative" rAng="0" ptsTypes="AA">
                                      <p:cBhvr>
                                        <p:cTn id="9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54" y="8912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3.33333E-6 L 0.24961 0.26551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74" y="13264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333E-6 L 0.33906 0.2331 " pathEditMode="relative" rAng="0" ptsTypes="AA">
                                      <p:cBhvr>
                                        <p:cTn id="10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53" y="11644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7037E-6 L 0.3944 0.22824 " pathEditMode="relative" rAng="0" ptsTypes="AA">
                                      <p:cBhvr>
                                        <p:cTn id="102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14" y="11412"/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81481E-6 L 0.39218 -0.15325 " pathEditMode="relative" rAng="0" ptsTypes="AA">
                                      <p:cBhvr>
                                        <p:cTn id="10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09" y="-7662"/>
                                    </p:animMotion>
                                  </p:childTnLst>
                                </p:cTn>
                              </p:par>
                              <p:par>
                                <p:cTn id="10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1.48148E-6 L 0.33529 -0.16783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758" y="-8403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44444E-6 L 0.24714 -0.33634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57" y="-16829"/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48148E-6 L 0.27422 -0.33658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11" y="-16829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xit" presetSubtype="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0" presetClass="exit" presetSubtype="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0" presetClass="exit" presetSubtype="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5" grpId="1" animBg="1"/>
      <p:bldP spid="15" grpId="2" animBg="1"/>
      <p:bldP spid="16" grpId="0" animBg="1"/>
      <p:bldP spid="16" grpId="1" animBg="1"/>
      <p:bldP spid="16" grpId="2" animBg="1"/>
      <p:bldP spid="17" grpId="0" animBg="1"/>
      <p:bldP spid="17" grpId="1" animBg="1"/>
      <p:bldP spid="17" grpId="2" animBg="1"/>
      <p:bldP spid="18" grpId="0" animBg="1"/>
      <p:bldP spid="18" grpId="1" animBg="1"/>
      <p:bldP spid="18" grpId="2" animBg="1"/>
      <p:bldP spid="20" grpId="0" animBg="1"/>
      <p:bldP spid="20" grpId="1" animBg="1"/>
      <p:bldP spid="20" grpId="2" animBg="1"/>
      <p:bldP spid="21" grpId="0" animBg="1"/>
      <p:bldP spid="21" grpId="1" animBg="1"/>
      <p:bldP spid="21" grpId="2" animBg="1"/>
      <p:bldP spid="22" grpId="0" animBg="1"/>
      <p:bldP spid="22" grpId="1" animBg="1"/>
      <p:bldP spid="22" grpId="2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7" grpId="0" animBg="1"/>
      <p:bldP spid="37" grpId="1" animBg="1"/>
      <p:bldP spid="37" grpId="2" animBg="1"/>
      <p:bldP spid="38" grpId="0" animBg="1"/>
      <p:bldP spid="38" grpId="1" animBg="1"/>
      <p:bldP spid="38" grpId="2" animBg="1"/>
      <p:bldP spid="39" grpId="0" animBg="1"/>
      <p:bldP spid="39" grpId="1" animBg="1"/>
      <p:bldP spid="39" grpId="2" animBg="1"/>
      <p:bldP spid="40" grpId="0" animBg="1"/>
      <p:bldP spid="40" grpId="1" animBg="1"/>
      <p:bldP spid="40" grpId="2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1 4">
            <a:extLst>
              <a:ext uri="{FF2B5EF4-FFF2-40B4-BE49-F238E27FC236}">
                <a16:creationId xmlns:a16="http://schemas.microsoft.com/office/drawing/2014/main" id="{671F803E-9C3F-8C00-BBD9-CAC8721A4AFF}"/>
              </a:ext>
            </a:extLst>
          </p:cNvPr>
          <p:cNvCxnSpPr/>
          <p:nvPr/>
        </p:nvCxnSpPr>
        <p:spPr>
          <a:xfrm>
            <a:off x="15960" y="6068653"/>
            <a:ext cx="121920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71109BA-5A86-C7F5-1A3C-DBB59362E434}"/>
              </a:ext>
            </a:extLst>
          </p:cNvPr>
          <p:cNvSpPr txBox="1"/>
          <p:nvPr/>
        </p:nvSpPr>
        <p:spPr>
          <a:xfrm>
            <a:off x="5120148" y="0"/>
            <a:ext cx="7055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002060"/>
                </a:solidFill>
                <a:latin typeface="Montserrat" pitchFamily="2" charset="77"/>
              </a:rPr>
              <a:t>Comprehensive Multi hazard Risk Assessment in Malawi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A5EAA07-25DC-BEB3-DB5F-6C22D59DB5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9308" y="6145841"/>
            <a:ext cx="3172691" cy="70192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D37A237-1349-3010-0CA6-793361FF1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617" y="6193653"/>
            <a:ext cx="764001" cy="63303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A3BBFA7-A127-43A9-8AD4-0DCBF8B05530}"/>
              </a:ext>
            </a:extLst>
          </p:cNvPr>
          <p:cNvSpPr txBox="1"/>
          <p:nvPr/>
        </p:nvSpPr>
        <p:spPr>
          <a:xfrm>
            <a:off x="893618" y="720259"/>
            <a:ext cx="18146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400" dirty="0">
                <a:solidFill>
                  <a:schemeClr val="accent1">
                    <a:lumMod val="75000"/>
                  </a:schemeClr>
                </a:solidFill>
              </a:rPr>
              <a:t>MOTIVATION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73ACBE-7711-E976-A5D4-6EABBEB0CDF5}"/>
              </a:ext>
            </a:extLst>
          </p:cNvPr>
          <p:cNvSpPr txBox="1"/>
          <p:nvPr/>
        </p:nvSpPr>
        <p:spPr>
          <a:xfrm>
            <a:off x="893618" y="2528454"/>
            <a:ext cx="30497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400" dirty="0"/>
              <a:t>GEOGRAPHICAL SCOPE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6A2624-9672-7A85-F25D-C16A9F2F0B35}"/>
              </a:ext>
            </a:extLst>
          </p:cNvPr>
          <p:cNvSpPr txBox="1"/>
          <p:nvPr/>
        </p:nvSpPr>
        <p:spPr>
          <a:xfrm>
            <a:off x="893618" y="4016723"/>
            <a:ext cx="19866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400" dirty="0">
                <a:solidFill>
                  <a:schemeClr val="accent1">
                    <a:lumMod val="75000"/>
                  </a:schemeClr>
                </a:solidFill>
              </a:rPr>
              <a:t>DELIVERABLES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ABD8DC-93FC-91F6-E3FA-52D0A576F727}"/>
              </a:ext>
            </a:extLst>
          </p:cNvPr>
          <p:cNvSpPr txBox="1"/>
          <p:nvPr/>
        </p:nvSpPr>
        <p:spPr>
          <a:xfrm>
            <a:off x="1323473" y="1226130"/>
            <a:ext cx="102388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chemeClr val="accent1">
                    <a:lumMod val="75000"/>
                  </a:schemeClr>
                </a:solidFill>
              </a:rPr>
              <a:t>The </a:t>
            </a:r>
            <a:r>
              <a:rPr lang="en-IT" sz="2400" dirty="0">
                <a:solidFill>
                  <a:schemeClr val="accent1">
                    <a:lumMod val="75000"/>
                  </a:schemeClr>
                </a:solidFill>
              </a:rPr>
              <a:t>Risk Assessment at national and district scale will inform: </a:t>
            </a:r>
            <a:r>
              <a:rPr lang="en-IT" sz="2400" b="1" dirty="0">
                <a:solidFill>
                  <a:schemeClr val="accent1">
                    <a:lumMod val="75000"/>
                  </a:schemeClr>
                </a:solidFill>
              </a:rPr>
              <a:t>Policies, strategies, investments &amp; development plans, emergency plans, risk financing, mitigation and adaptation actions…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35EB01-698F-9DA2-36B2-9EAD17C5F970}"/>
              </a:ext>
            </a:extLst>
          </p:cNvPr>
          <p:cNvSpPr txBox="1"/>
          <p:nvPr/>
        </p:nvSpPr>
        <p:spPr>
          <a:xfrm>
            <a:off x="1323473" y="3067306"/>
            <a:ext cx="101172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2400" dirty="0"/>
              <a:t>Consistent and </a:t>
            </a:r>
            <a:r>
              <a:rPr lang="en-IT" sz="2400" b="1" dirty="0"/>
              <a:t>comparable</a:t>
            </a:r>
            <a:r>
              <a:rPr lang="en-IT" sz="2400" dirty="0"/>
              <a:t> analysis at </a:t>
            </a:r>
            <a:r>
              <a:rPr lang="en-IT" sz="2400" b="1" dirty="0"/>
              <a:t>National scale </a:t>
            </a:r>
            <a:r>
              <a:rPr lang="en-IT" sz="2400" dirty="0"/>
              <a:t>with a detail tha can be used down to the </a:t>
            </a:r>
            <a:r>
              <a:rPr lang="en-IT" sz="2400" b="1" dirty="0"/>
              <a:t>district level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2BF7FB-DB63-D2E4-F142-FBB6F63BD83B}"/>
              </a:ext>
            </a:extLst>
          </p:cNvPr>
          <p:cNvSpPr txBox="1"/>
          <p:nvPr/>
        </p:nvSpPr>
        <p:spPr>
          <a:xfrm>
            <a:off x="1323473" y="4635543"/>
            <a:ext cx="419537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T" sz="2400" b="1" dirty="0">
                <a:solidFill>
                  <a:schemeClr val="accent1">
                    <a:lumMod val="75000"/>
                  </a:schemeClr>
                </a:solidFill>
              </a:rPr>
              <a:t>Risk Assessment Metodology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T" sz="2400" b="1" dirty="0">
                <a:solidFill>
                  <a:schemeClr val="accent1">
                    <a:lumMod val="75000"/>
                  </a:schemeClr>
                </a:solidFill>
              </a:rPr>
              <a:t>Risk Atlas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T" sz="2400" b="1" dirty="0">
                <a:solidFill>
                  <a:schemeClr val="accent1">
                    <a:lumMod val="75000"/>
                  </a:schemeClr>
                </a:solidFill>
              </a:rPr>
              <a:t>Training</a:t>
            </a:r>
          </a:p>
        </p:txBody>
      </p:sp>
      <p:pic>
        <p:nvPicPr>
          <p:cNvPr id="4098" name="Picture 2" descr="WorldBank - Altus Impact">
            <a:extLst>
              <a:ext uri="{FF2B5EF4-FFF2-40B4-BE49-F238E27FC236}">
                <a16:creationId xmlns:a16="http://schemas.microsoft.com/office/drawing/2014/main" id="{E55FD017-3C91-6380-AE76-F68EEC4625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408"/>
            <a:ext cx="720283" cy="701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57734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1 4">
            <a:extLst>
              <a:ext uri="{FF2B5EF4-FFF2-40B4-BE49-F238E27FC236}">
                <a16:creationId xmlns:a16="http://schemas.microsoft.com/office/drawing/2014/main" id="{671F803E-9C3F-8C00-BBD9-CAC8721A4AFF}"/>
              </a:ext>
            </a:extLst>
          </p:cNvPr>
          <p:cNvCxnSpPr/>
          <p:nvPr/>
        </p:nvCxnSpPr>
        <p:spPr>
          <a:xfrm>
            <a:off x="15960" y="6068653"/>
            <a:ext cx="121920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71109BA-5A86-C7F5-1A3C-DBB59362E434}"/>
              </a:ext>
            </a:extLst>
          </p:cNvPr>
          <p:cNvSpPr txBox="1"/>
          <p:nvPr/>
        </p:nvSpPr>
        <p:spPr>
          <a:xfrm>
            <a:off x="5120148" y="0"/>
            <a:ext cx="7055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002060"/>
                </a:solidFill>
                <a:latin typeface="Montserrat" pitchFamily="2" charset="77"/>
              </a:rPr>
              <a:t>Comprehensive Multi hazard Risk Assessment in Malawi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A5EAA07-25DC-BEB3-DB5F-6C22D59DB5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9308" y="6145841"/>
            <a:ext cx="3172691" cy="70192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D37A237-1349-3010-0CA6-793361FF1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617" y="6193653"/>
            <a:ext cx="764001" cy="6330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5E5079F-CAD7-11EF-C306-E66A6B01316B}"/>
              </a:ext>
            </a:extLst>
          </p:cNvPr>
          <p:cNvSpPr txBox="1"/>
          <p:nvPr/>
        </p:nvSpPr>
        <p:spPr>
          <a:xfrm>
            <a:off x="129617" y="93954"/>
            <a:ext cx="48444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3200" dirty="0">
                <a:solidFill>
                  <a:schemeClr val="accent1">
                    <a:lumMod val="75000"/>
                  </a:schemeClr>
                </a:solidFill>
              </a:rPr>
              <a:t>A common Climate dataset</a:t>
            </a:r>
          </a:p>
        </p:txBody>
      </p:sp>
      <p:pic>
        <p:nvPicPr>
          <p:cNvPr id="3" name="Imagen 11">
            <a:extLst>
              <a:ext uri="{FF2B5EF4-FFF2-40B4-BE49-F238E27FC236}">
                <a16:creationId xmlns:a16="http://schemas.microsoft.com/office/drawing/2014/main" id="{0EA56E3C-2C77-2CCC-1483-1398D2AC14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819" y="768286"/>
            <a:ext cx="4537747" cy="2660714"/>
          </a:xfrm>
          <a:prstGeom prst="rect">
            <a:avLst/>
          </a:prstGeom>
        </p:spPr>
      </p:pic>
      <p:pic>
        <p:nvPicPr>
          <p:cNvPr id="4" name="Imagen 27">
            <a:extLst>
              <a:ext uri="{FF2B5EF4-FFF2-40B4-BE49-F238E27FC236}">
                <a16:creationId xmlns:a16="http://schemas.microsoft.com/office/drawing/2014/main" id="{CFF4CAA2-1E06-A6F2-7EAB-A23C46C29433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>
            <a:off x="7198193" y="1501508"/>
            <a:ext cx="3482044" cy="3394500"/>
          </a:xfrm>
          <a:prstGeom prst="rect">
            <a:avLst/>
          </a:prstGeom>
        </p:spPr>
      </p:pic>
      <p:cxnSp>
        <p:nvCxnSpPr>
          <p:cNvPr id="8" name="Conector recto de flecha 23">
            <a:extLst>
              <a:ext uri="{FF2B5EF4-FFF2-40B4-BE49-F238E27FC236}">
                <a16:creationId xmlns:a16="http://schemas.microsoft.com/office/drawing/2014/main" id="{6BA03D51-F0A6-3340-8C9F-87B6B4023DBE}"/>
              </a:ext>
            </a:extLst>
          </p:cNvPr>
          <p:cNvCxnSpPr/>
          <p:nvPr/>
        </p:nvCxnSpPr>
        <p:spPr>
          <a:xfrm>
            <a:off x="7198194" y="4896009"/>
            <a:ext cx="401320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Conector recto de flecha 26">
            <a:extLst>
              <a:ext uri="{FF2B5EF4-FFF2-40B4-BE49-F238E27FC236}">
                <a16:creationId xmlns:a16="http://schemas.microsoft.com/office/drawing/2014/main" id="{88CED4C5-7928-033E-1C7E-61D964787611}"/>
              </a:ext>
            </a:extLst>
          </p:cNvPr>
          <p:cNvCxnSpPr>
            <a:cxnSpLocks/>
          </p:cNvCxnSpPr>
          <p:nvPr/>
        </p:nvCxnSpPr>
        <p:spPr>
          <a:xfrm flipV="1">
            <a:off x="7198193" y="1357674"/>
            <a:ext cx="0" cy="35412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uadroTexto 28">
                <a:extLst>
                  <a:ext uri="{FF2B5EF4-FFF2-40B4-BE49-F238E27FC236}">
                    <a16:creationId xmlns:a16="http://schemas.microsoft.com/office/drawing/2014/main" id="{F0EE2D3F-B1EF-88DC-CDFE-4B95378314ED}"/>
                  </a:ext>
                </a:extLst>
              </p:cNvPr>
              <p:cNvSpPr txBox="1"/>
              <p:nvPr/>
            </p:nvSpPr>
            <p:spPr>
              <a:xfrm>
                <a:off x="11309708" y="4748461"/>
                <a:ext cx="3502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O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s-CO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s-CO" sz="1800" dirty="0"/>
              </a:p>
            </p:txBody>
          </p:sp>
        </mc:Choice>
        <mc:Fallback xmlns="">
          <p:sp>
            <p:nvSpPr>
              <p:cNvPr id="10" name="CuadroTexto 28">
                <a:extLst>
                  <a:ext uri="{FF2B5EF4-FFF2-40B4-BE49-F238E27FC236}">
                    <a16:creationId xmlns:a16="http://schemas.microsoft.com/office/drawing/2014/main" id="{F0EE2D3F-B1EF-88DC-CDFE-4B95378314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09708" y="4748461"/>
                <a:ext cx="350289" cy="276999"/>
              </a:xfrm>
              <a:prstGeom prst="rect">
                <a:avLst/>
              </a:prstGeom>
              <a:blipFill>
                <a:blip r:embed="rId6"/>
                <a:stretch>
                  <a:fillRect l="-10345" r="-10345" b="-4348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uadroTexto 29">
                <a:extLst>
                  <a:ext uri="{FF2B5EF4-FFF2-40B4-BE49-F238E27FC236}">
                    <a16:creationId xmlns:a16="http://schemas.microsoft.com/office/drawing/2014/main" id="{16C956A8-2AE0-E9E1-6F86-33EDA9B68F34}"/>
                  </a:ext>
                </a:extLst>
              </p:cNvPr>
              <p:cNvSpPr txBox="1"/>
              <p:nvPr/>
            </p:nvSpPr>
            <p:spPr>
              <a:xfrm>
                <a:off x="7007242" y="915033"/>
                <a:ext cx="34490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O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s-CO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s-CO" sz="1800" dirty="0"/>
              </a:p>
            </p:txBody>
          </p:sp>
        </mc:Choice>
        <mc:Fallback xmlns="">
          <p:sp>
            <p:nvSpPr>
              <p:cNvPr id="11" name="CuadroTexto 29">
                <a:extLst>
                  <a:ext uri="{FF2B5EF4-FFF2-40B4-BE49-F238E27FC236}">
                    <a16:creationId xmlns:a16="http://schemas.microsoft.com/office/drawing/2014/main" id="{16C956A8-2AE0-E9E1-6F86-33EDA9B68F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7242" y="915033"/>
                <a:ext cx="344903" cy="276999"/>
              </a:xfrm>
              <a:prstGeom prst="rect">
                <a:avLst/>
              </a:prstGeom>
              <a:blipFill>
                <a:blip r:embed="rId7"/>
                <a:stretch>
                  <a:fillRect l="-10714" r="-14286" b="-4348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Imagen 30">
            <a:extLst>
              <a:ext uri="{FF2B5EF4-FFF2-40B4-BE49-F238E27FC236}">
                <a16:creationId xmlns:a16="http://schemas.microsoft.com/office/drawing/2014/main" id="{6E6B2F16-F049-D2C8-4236-3486D6C80B11}"/>
              </a:ext>
            </a:extLst>
          </p:cNvPr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52" r="6190"/>
          <a:stretch/>
        </p:blipFill>
        <p:spPr bwMode="auto">
          <a:xfrm>
            <a:off x="598532" y="3429001"/>
            <a:ext cx="4608512" cy="2541266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Rectángulo 35">
            <a:extLst>
              <a:ext uri="{FF2B5EF4-FFF2-40B4-BE49-F238E27FC236}">
                <a16:creationId xmlns:a16="http://schemas.microsoft.com/office/drawing/2014/main" id="{BA63E8FB-6E06-6A68-1947-BD5F6803B950}"/>
              </a:ext>
            </a:extLst>
          </p:cNvPr>
          <p:cNvSpPr/>
          <p:nvPr/>
        </p:nvSpPr>
        <p:spPr>
          <a:xfrm>
            <a:off x="4270939" y="632972"/>
            <a:ext cx="792088" cy="5544615"/>
          </a:xfrm>
          <a:prstGeom prst="rect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5" name="Elipse 36">
            <a:extLst>
              <a:ext uri="{FF2B5EF4-FFF2-40B4-BE49-F238E27FC236}">
                <a16:creationId xmlns:a16="http://schemas.microsoft.com/office/drawing/2014/main" id="{C3E37739-E648-39B5-87BE-76EB9FE9E92B}"/>
              </a:ext>
            </a:extLst>
          </p:cNvPr>
          <p:cNvSpPr>
            <a:spLocks noChangeAspect="1"/>
          </p:cNvSpPr>
          <p:nvPr/>
        </p:nvSpPr>
        <p:spPr>
          <a:xfrm>
            <a:off x="4633816" y="1877899"/>
            <a:ext cx="108000" cy="108000"/>
          </a:xfrm>
          <a:prstGeom prst="ellipse">
            <a:avLst/>
          </a:prstGeom>
          <a:solidFill>
            <a:srgbClr val="00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6" name="Elipse 37">
            <a:extLst>
              <a:ext uri="{FF2B5EF4-FFF2-40B4-BE49-F238E27FC236}">
                <a16:creationId xmlns:a16="http://schemas.microsoft.com/office/drawing/2014/main" id="{1B2E860D-68A0-50F6-6550-3A9C7AB1F462}"/>
              </a:ext>
            </a:extLst>
          </p:cNvPr>
          <p:cNvSpPr>
            <a:spLocks noChangeAspect="1"/>
          </p:cNvSpPr>
          <p:nvPr/>
        </p:nvSpPr>
        <p:spPr>
          <a:xfrm>
            <a:off x="4633816" y="2205875"/>
            <a:ext cx="108000" cy="108000"/>
          </a:xfrm>
          <a:prstGeom prst="ellipse">
            <a:avLst/>
          </a:prstGeom>
          <a:solidFill>
            <a:srgbClr val="00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7" name="Elipse 38">
            <a:extLst>
              <a:ext uri="{FF2B5EF4-FFF2-40B4-BE49-F238E27FC236}">
                <a16:creationId xmlns:a16="http://schemas.microsoft.com/office/drawing/2014/main" id="{1528D4B9-4303-33D7-85B3-E0942B2F6FDD}"/>
              </a:ext>
            </a:extLst>
          </p:cNvPr>
          <p:cNvSpPr>
            <a:spLocks noChangeAspect="1"/>
          </p:cNvSpPr>
          <p:nvPr/>
        </p:nvSpPr>
        <p:spPr>
          <a:xfrm>
            <a:off x="4631158" y="2328967"/>
            <a:ext cx="108000" cy="108000"/>
          </a:xfrm>
          <a:prstGeom prst="ellipse">
            <a:avLst/>
          </a:prstGeom>
          <a:solidFill>
            <a:srgbClr val="00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8" name="Elipse 39">
            <a:extLst>
              <a:ext uri="{FF2B5EF4-FFF2-40B4-BE49-F238E27FC236}">
                <a16:creationId xmlns:a16="http://schemas.microsoft.com/office/drawing/2014/main" id="{E52B95DA-C97D-37CC-2CE3-4A599AD7A04D}"/>
              </a:ext>
            </a:extLst>
          </p:cNvPr>
          <p:cNvSpPr>
            <a:spLocks noChangeAspect="1"/>
          </p:cNvSpPr>
          <p:nvPr/>
        </p:nvSpPr>
        <p:spPr>
          <a:xfrm>
            <a:off x="4637507" y="2408820"/>
            <a:ext cx="108000" cy="108000"/>
          </a:xfrm>
          <a:prstGeom prst="ellipse">
            <a:avLst/>
          </a:prstGeom>
          <a:solidFill>
            <a:srgbClr val="00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0" name="Elipse 40">
            <a:extLst>
              <a:ext uri="{FF2B5EF4-FFF2-40B4-BE49-F238E27FC236}">
                <a16:creationId xmlns:a16="http://schemas.microsoft.com/office/drawing/2014/main" id="{2E7FF675-3214-650D-65EA-AB28CF3312F9}"/>
              </a:ext>
            </a:extLst>
          </p:cNvPr>
          <p:cNvSpPr>
            <a:spLocks noChangeAspect="1"/>
          </p:cNvSpPr>
          <p:nvPr/>
        </p:nvSpPr>
        <p:spPr>
          <a:xfrm>
            <a:off x="4637192" y="2522181"/>
            <a:ext cx="108000" cy="108000"/>
          </a:xfrm>
          <a:prstGeom prst="ellipse">
            <a:avLst/>
          </a:prstGeom>
          <a:solidFill>
            <a:srgbClr val="00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1" name="Elipse 41">
            <a:extLst>
              <a:ext uri="{FF2B5EF4-FFF2-40B4-BE49-F238E27FC236}">
                <a16:creationId xmlns:a16="http://schemas.microsoft.com/office/drawing/2014/main" id="{6CE31E17-A9AC-B108-04C4-2D56EB38E3D4}"/>
              </a:ext>
            </a:extLst>
          </p:cNvPr>
          <p:cNvSpPr>
            <a:spLocks noChangeAspect="1"/>
          </p:cNvSpPr>
          <p:nvPr/>
        </p:nvSpPr>
        <p:spPr>
          <a:xfrm>
            <a:off x="4637056" y="2258610"/>
            <a:ext cx="108000" cy="108000"/>
          </a:xfrm>
          <a:prstGeom prst="ellipse">
            <a:avLst/>
          </a:prstGeom>
          <a:solidFill>
            <a:srgbClr val="00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2" name="Elipse 42">
            <a:extLst>
              <a:ext uri="{FF2B5EF4-FFF2-40B4-BE49-F238E27FC236}">
                <a16:creationId xmlns:a16="http://schemas.microsoft.com/office/drawing/2014/main" id="{4E6AA4FE-C216-03A2-7D8A-BC5FAC96291B}"/>
              </a:ext>
            </a:extLst>
          </p:cNvPr>
          <p:cNvSpPr>
            <a:spLocks noChangeAspect="1"/>
          </p:cNvSpPr>
          <p:nvPr/>
        </p:nvSpPr>
        <p:spPr>
          <a:xfrm>
            <a:off x="4637056" y="2328733"/>
            <a:ext cx="108000" cy="108000"/>
          </a:xfrm>
          <a:prstGeom prst="ellipse">
            <a:avLst/>
          </a:prstGeom>
          <a:solidFill>
            <a:srgbClr val="00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3" name="Elipse 43">
            <a:extLst>
              <a:ext uri="{FF2B5EF4-FFF2-40B4-BE49-F238E27FC236}">
                <a16:creationId xmlns:a16="http://schemas.microsoft.com/office/drawing/2014/main" id="{19B1959D-CF70-C051-F1A1-B026441F6241}"/>
              </a:ext>
            </a:extLst>
          </p:cNvPr>
          <p:cNvSpPr>
            <a:spLocks noChangeAspect="1"/>
          </p:cNvSpPr>
          <p:nvPr/>
        </p:nvSpPr>
        <p:spPr>
          <a:xfrm>
            <a:off x="4652718" y="3902344"/>
            <a:ext cx="108000" cy="108000"/>
          </a:xfrm>
          <a:prstGeom prst="ellipse">
            <a:avLst/>
          </a:prstGeom>
          <a:solidFill>
            <a:srgbClr val="00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4" name="Elipse 44">
            <a:extLst>
              <a:ext uri="{FF2B5EF4-FFF2-40B4-BE49-F238E27FC236}">
                <a16:creationId xmlns:a16="http://schemas.microsoft.com/office/drawing/2014/main" id="{96BD1ED4-9F83-453F-8BD9-B5CC6AEC9FF8}"/>
              </a:ext>
            </a:extLst>
          </p:cNvPr>
          <p:cNvSpPr>
            <a:spLocks noChangeAspect="1"/>
          </p:cNvSpPr>
          <p:nvPr/>
        </p:nvSpPr>
        <p:spPr>
          <a:xfrm>
            <a:off x="4635134" y="4298390"/>
            <a:ext cx="108000" cy="108000"/>
          </a:xfrm>
          <a:prstGeom prst="ellipse">
            <a:avLst/>
          </a:prstGeom>
          <a:solidFill>
            <a:srgbClr val="00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5" name="Elipse 45">
            <a:extLst>
              <a:ext uri="{FF2B5EF4-FFF2-40B4-BE49-F238E27FC236}">
                <a16:creationId xmlns:a16="http://schemas.microsoft.com/office/drawing/2014/main" id="{A77BD8A3-BE63-845E-0ACB-ED528411DCE2}"/>
              </a:ext>
            </a:extLst>
          </p:cNvPr>
          <p:cNvSpPr>
            <a:spLocks noChangeAspect="1"/>
          </p:cNvSpPr>
          <p:nvPr/>
        </p:nvSpPr>
        <p:spPr>
          <a:xfrm>
            <a:off x="4643458" y="4588915"/>
            <a:ext cx="108000" cy="108000"/>
          </a:xfrm>
          <a:prstGeom prst="ellipse">
            <a:avLst/>
          </a:prstGeom>
          <a:solidFill>
            <a:srgbClr val="00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6" name="Elipse 46">
            <a:extLst>
              <a:ext uri="{FF2B5EF4-FFF2-40B4-BE49-F238E27FC236}">
                <a16:creationId xmlns:a16="http://schemas.microsoft.com/office/drawing/2014/main" id="{B3241821-943F-CE02-AC2C-E35A9FCF3A39}"/>
              </a:ext>
            </a:extLst>
          </p:cNvPr>
          <p:cNvSpPr>
            <a:spLocks noChangeAspect="1"/>
          </p:cNvSpPr>
          <p:nvPr/>
        </p:nvSpPr>
        <p:spPr>
          <a:xfrm>
            <a:off x="4652449" y="4703215"/>
            <a:ext cx="108000" cy="108000"/>
          </a:xfrm>
          <a:prstGeom prst="ellipse">
            <a:avLst/>
          </a:prstGeom>
          <a:solidFill>
            <a:srgbClr val="00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7" name="Elipse 47">
            <a:extLst>
              <a:ext uri="{FF2B5EF4-FFF2-40B4-BE49-F238E27FC236}">
                <a16:creationId xmlns:a16="http://schemas.microsoft.com/office/drawing/2014/main" id="{D7047DC7-D6AB-A9DC-B4DE-36213DC7D672}"/>
              </a:ext>
            </a:extLst>
          </p:cNvPr>
          <p:cNvSpPr>
            <a:spLocks noChangeAspect="1"/>
          </p:cNvSpPr>
          <p:nvPr/>
        </p:nvSpPr>
        <p:spPr>
          <a:xfrm>
            <a:off x="4660192" y="5265922"/>
            <a:ext cx="108000" cy="108000"/>
          </a:xfrm>
          <a:prstGeom prst="ellipse">
            <a:avLst/>
          </a:prstGeom>
          <a:solidFill>
            <a:srgbClr val="00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8" name="Elipse 48">
            <a:extLst>
              <a:ext uri="{FF2B5EF4-FFF2-40B4-BE49-F238E27FC236}">
                <a16:creationId xmlns:a16="http://schemas.microsoft.com/office/drawing/2014/main" id="{426CFA30-4669-D7A0-E14A-1244D30D3FB1}"/>
              </a:ext>
            </a:extLst>
          </p:cNvPr>
          <p:cNvSpPr>
            <a:spLocks noChangeAspect="1"/>
          </p:cNvSpPr>
          <p:nvPr/>
        </p:nvSpPr>
        <p:spPr>
          <a:xfrm>
            <a:off x="4652449" y="5432976"/>
            <a:ext cx="108000" cy="108000"/>
          </a:xfrm>
          <a:prstGeom prst="ellipse">
            <a:avLst/>
          </a:prstGeom>
          <a:solidFill>
            <a:srgbClr val="00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9" name="Elipse 50">
            <a:extLst>
              <a:ext uri="{FF2B5EF4-FFF2-40B4-BE49-F238E27FC236}">
                <a16:creationId xmlns:a16="http://schemas.microsoft.com/office/drawing/2014/main" id="{50756137-3D2B-8865-EF46-3A41675C83C9}"/>
              </a:ext>
            </a:extLst>
          </p:cNvPr>
          <p:cNvSpPr>
            <a:spLocks noChangeAspect="1"/>
          </p:cNvSpPr>
          <p:nvPr/>
        </p:nvSpPr>
        <p:spPr>
          <a:xfrm>
            <a:off x="4652449" y="4902500"/>
            <a:ext cx="108000" cy="108000"/>
          </a:xfrm>
          <a:prstGeom prst="ellipse">
            <a:avLst/>
          </a:prstGeom>
          <a:solidFill>
            <a:srgbClr val="00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0" name="Elipse 51">
            <a:extLst>
              <a:ext uri="{FF2B5EF4-FFF2-40B4-BE49-F238E27FC236}">
                <a16:creationId xmlns:a16="http://schemas.microsoft.com/office/drawing/2014/main" id="{F15BD6C0-AD00-F565-59E3-1A679CEF5E3F}"/>
              </a:ext>
            </a:extLst>
          </p:cNvPr>
          <p:cNvSpPr>
            <a:spLocks noChangeAspect="1"/>
          </p:cNvSpPr>
          <p:nvPr/>
        </p:nvSpPr>
        <p:spPr>
          <a:xfrm>
            <a:off x="4652449" y="5063224"/>
            <a:ext cx="108000" cy="108000"/>
          </a:xfrm>
          <a:prstGeom prst="ellipse">
            <a:avLst/>
          </a:prstGeom>
          <a:solidFill>
            <a:srgbClr val="00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1" name="Elipse 52">
            <a:extLst>
              <a:ext uri="{FF2B5EF4-FFF2-40B4-BE49-F238E27FC236}">
                <a16:creationId xmlns:a16="http://schemas.microsoft.com/office/drawing/2014/main" id="{40C50400-E842-552D-872B-A290AFAA5170}"/>
              </a:ext>
            </a:extLst>
          </p:cNvPr>
          <p:cNvSpPr>
            <a:spLocks noChangeAspect="1"/>
          </p:cNvSpPr>
          <p:nvPr/>
        </p:nvSpPr>
        <p:spPr>
          <a:xfrm>
            <a:off x="4652522" y="5142830"/>
            <a:ext cx="108000" cy="108000"/>
          </a:xfrm>
          <a:prstGeom prst="ellipse">
            <a:avLst/>
          </a:prstGeom>
          <a:solidFill>
            <a:srgbClr val="00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2" name="Elipse 53">
            <a:extLst>
              <a:ext uri="{FF2B5EF4-FFF2-40B4-BE49-F238E27FC236}">
                <a16:creationId xmlns:a16="http://schemas.microsoft.com/office/drawing/2014/main" id="{70B0CE55-6FBC-4144-66A3-AAB16328928A}"/>
              </a:ext>
            </a:extLst>
          </p:cNvPr>
          <p:cNvSpPr>
            <a:spLocks noChangeAspect="1"/>
          </p:cNvSpPr>
          <p:nvPr/>
        </p:nvSpPr>
        <p:spPr>
          <a:xfrm>
            <a:off x="4652750" y="4737428"/>
            <a:ext cx="108000" cy="108000"/>
          </a:xfrm>
          <a:prstGeom prst="ellipse">
            <a:avLst/>
          </a:prstGeom>
          <a:solidFill>
            <a:srgbClr val="00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cxnSp>
        <p:nvCxnSpPr>
          <p:cNvPr id="33" name="Conector recto 10">
            <a:extLst>
              <a:ext uri="{FF2B5EF4-FFF2-40B4-BE49-F238E27FC236}">
                <a16:creationId xmlns:a16="http://schemas.microsoft.com/office/drawing/2014/main" id="{E9384F0A-7EE9-6851-6F79-A8D3E549600C}"/>
              </a:ext>
            </a:extLst>
          </p:cNvPr>
          <p:cNvCxnSpPr>
            <a:cxnSpLocks/>
          </p:cNvCxnSpPr>
          <p:nvPr/>
        </p:nvCxnSpPr>
        <p:spPr>
          <a:xfrm flipV="1">
            <a:off x="7583307" y="2543888"/>
            <a:ext cx="0" cy="2045027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Conector recto 49">
            <a:extLst>
              <a:ext uri="{FF2B5EF4-FFF2-40B4-BE49-F238E27FC236}">
                <a16:creationId xmlns:a16="http://schemas.microsoft.com/office/drawing/2014/main" id="{204F59C0-C956-006A-AEF6-9D187C7BF0A8}"/>
              </a:ext>
            </a:extLst>
          </p:cNvPr>
          <p:cNvCxnSpPr>
            <a:cxnSpLocks/>
          </p:cNvCxnSpPr>
          <p:nvPr/>
        </p:nvCxnSpPr>
        <p:spPr>
          <a:xfrm flipH="1">
            <a:off x="7583307" y="2543888"/>
            <a:ext cx="2088231" cy="1338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Conector recto 55">
            <a:extLst>
              <a:ext uri="{FF2B5EF4-FFF2-40B4-BE49-F238E27FC236}">
                <a16:creationId xmlns:a16="http://schemas.microsoft.com/office/drawing/2014/main" id="{67206A0E-ADB1-B9ED-0336-BB99E178A385}"/>
              </a:ext>
            </a:extLst>
          </p:cNvPr>
          <p:cNvCxnSpPr>
            <a:cxnSpLocks/>
          </p:cNvCxnSpPr>
          <p:nvPr/>
        </p:nvCxnSpPr>
        <p:spPr>
          <a:xfrm flipV="1">
            <a:off x="9671539" y="2545226"/>
            <a:ext cx="0" cy="2043689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Conector recto 56">
            <a:extLst>
              <a:ext uri="{FF2B5EF4-FFF2-40B4-BE49-F238E27FC236}">
                <a16:creationId xmlns:a16="http://schemas.microsoft.com/office/drawing/2014/main" id="{48D83E78-04D8-B4E6-63E7-B571F3837CB3}"/>
              </a:ext>
            </a:extLst>
          </p:cNvPr>
          <p:cNvCxnSpPr>
            <a:cxnSpLocks/>
          </p:cNvCxnSpPr>
          <p:nvPr/>
        </p:nvCxnSpPr>
        <p:spPr>
          <a:xfrm flipH="1">
            <a:off x="7583307" y="4588915"/>
            <a:ext cx="2088231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Elipse 61">
            <a:extLst>
              <a:ext uri="{FF2B5EF4-FFF2-40B4-BE49-F238E27FC236}">
                <a16:creationId xmlns:a16="http://schemas.microsoft.com/office/drawing/2014/main" id="{A866B1DD-C25A-B32F-9DAB-346EA7DF2CB9}"/>
              </a:ext>
            </a:extLst>
          </p:cNvPr>
          <p:cNvSpPr>
            <a:spLocks noChangeAspect="1"/>
          </p:cNvSpPr>
          <p:nvPr/>
        </p:nvSpPr>
        <p:spPr>
          <a:xfrm>
            <a:off x="4622488" y="1752315"/>
            <a:ext cx="108000" cy="108000"/>
          </a:xfrm>
          <a:prstGeom prst="ellipse">
            <a:avLst/>
          </a:prstGeom>
          <a:solidFill>
            <a:srgbClr val="00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8" name="Elipse 62">
            <a:extLst>
              <a:ext uri="{FF2B5EF4-FFF2-40B4-BE49-F238E27FC236}">
                <a16:creationId xmlns:a16="http://schemas.microsoft.com/office/drawing/2014/main" id="{57F01067-A71B-52E7-A798-D1B1E89E582B}"/>
              </a:ext>
            </a:extLst>
          </p:cNvPr>
          <p:cNvSpPr>
            <a:spLocks noChangeAspect="1"/>
          </p:cNvSpPr>
          <p:nvPr/>
        </p:nvSpPr>
        <p:spPr>
          <a:xfrm>
            <a:off x="4622488" y="1498926"/>
            <a:ext cx="108000" cy="108000"/>
          </a:xfrm>
          <a:prstGeom prst="ellipse">
            <a:avLst/>
          </a:prstGeom>
          <a:solidFill>
            <a:srgbClr val="00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9" name="Elipse 63">
            <a:extLst>
              <a:ext uri="{FF2B5EF4-FFF2-40B4-BE49-F238E27FC236}">
                <a16:creationId xmlns:a16="http://schemas.microsoft.com/office/drawing/2014/main" id="{2F253B9A-D94C-C290-A56A-A08888157699}"/>
              </a:ext>
            </a:extLst>
          </p:cNvPr>
          <p:cNvSpPr>
            <a:spLocks noChangeAspect="1"/>
          </p:cNvSpPr>
          <p:nvPr/>
        </p:nvSpPr>
        <p:spPr>
          <a:xfrm>
            <a:off x="4620621" y="1341770"/>
            <a:ext cx="108000" cy="108000"/>
          </a:xfrm>
          <a:prstGeom prst="ellipse">
            <a:avLst/>
          </a:prstGeom>
          <a:solidFill>
            <a:srgbClr val="00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0" name="Elipse 64">
            <a:extLst>
              <a:ext uri="{FF2B5EF4-FFF2-40B4-BE49-F238E27FC236}">
                <a16:creationId xmlns:a16="http://schemas.microsoft.com/office/drawing/2014/main" id="{0C1E487D-7F37-A469-4E9C-80FB997E76ED}"/>
              </a:ext>
            </a:extLst>
          </p:cNvPr>
          <p:cNvSpPr>
            <a:spLocks noChangeAspect="1"/>
          </p:cNvSpPr>
          <p:nvPr/>
        </p:nvSpPr>
        <p:spPr>
          <a:xfrm>
            <a:off x="4593231" y="1115686"/>
            <a:ext cx="108000" cy="108000"/>
          </a:xfrm>
          <a:prstGeom prst="ellipse">
            <a:avLst/>
          </a:prstGeom>
          <a:solidFill>
            <a:srgbClr val="00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1" name="Elipse 65">
            <a:extLst>
              <a:ext uri="{FF2B5EF4-FFF2-40B4-BE49-F238E27FC236}">
                <a16:creationId xmlns:a16="http://schemas.microsoft.com/office/drawing/2014/main" id="{3BA66C3E-D32C-76F8-83CC-97F040D3DF74}"/>
              </a:ext>
            </a:extLst>
          </p:cNvPr>
          <p:cNvSpPr>
            <a:spLocks noChangeAspect="1"/>
          </p:cNvSpPr>
          <p:nvPr/>
        </p:nvSpPr>
        <p:spPr>
          <a:xfrm>
            <a:off x="4620621" y="3740716"/>
            <a:ext cx="108000" cy="108000"/>
          </a:xfrm>
          <a:prstGeom prst="ellipse">
            <a:avLst/>
          </a:prstGeom>
          <a:solidFill>
            <a:srgbClr val="00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2" name="Elipse 66">
            <a:extLst>
              <a:ext uri="{FF2B5EF4-FFF2-40B4-BE49-F238E27FC236}">
                <a16:creationId xmlns:a16="http://schemas.microsoft.com/office/drawing/2014/main" id="{AE91F8FE-1103-F460-A65E-6CB13B39A3D6}"/>
              </a:ext>
            </a:extLst>
          </p:cNvPr>
          <p:cNvSpPr>
            <a:spLocks noChangeAspect="1"/>
          </p:cNvSpPr>
          <p:nvPr/>
        </p:nvSpPr>
        <p:spPr>
          <a:xfrm>
            <a:off x="4666983" y="4096545"/>
            <a:ext cx="108000" cy="108000"/>
          </a:xfrm>
          <a:prstGeom prst="ellipse">
            <a:avLst/>
          </a:prstGeom>
          <a:solidFill>
            <a:srgbClr val="00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3" name="Elipse 67">
            <a:extLst>
              <a:ext uri="{FF2B5EF4-FFF2-40B4-BE49-F238E27FC236}">
                <a16:creationId xmlns:a16="http://schemas.microsoft.com/office/drawing/2014/main" id="{0D055785-651B-B3C9-CCB1-65F8664A65C3}"/>
              </a:ext>
            </a:extLst>
          </p:cNvPr>
          <p:cNvSpPr>
            <a:spLocks noChangeAspect="1"/>
          </p:cNvSpPr>
          <p:nvPr/>
        </p:nvSpPr>
        <p:spPr>
          <a:xfrm>
            <a:off x="4651401" y="5604339"/>
            <a:ext cx="108000" cy="108000"/>
          </a:xfrm>
          <a:prstGeom prst="ellipse">
            <a:avLst/>
          </a:prstGeom>
          <a:solidFill>
            <a:srgbClr val="00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4" name="Elipse 68">
            <a:extLst>
              <a:ext uri="{FF2B5EF4-FFF2-40B4-BE49-F238E27FC236}">
                <a16:creationId xmlns:a16="http://schemas.microsoft.com/office/drawing/2014/main" id="{F2B616B3-72A3-7DED-4D93-14B4E86F6542}"/>
              </a:ext>
            </a:extLst>
          </p:cNvPr>
          <p:cNvSpPr>
            <a:spLocks noChangeAspect="1"/>
          </p:cNvSpPr>
          <p:nvPr/>
        </p:nvSpPr>
        <p:spPr>
          <a:xfrm>
            <a:off x="4658228" y="5254642"/>
            <a:ext cx="108000" cy="108000"/>
          </a:xfrm>
          <a:prstGeom prst="ellipse">
            <a:avLst/>
          </a:prstGeom>
          <a:solidFill>
            <a:srgbClr val="00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5" name="CuadroTexto 54">
            <a:extLst>
              <a:ext uri="{FF2B5EF4-FFF2-40B4-BE49-F238E27FC236}">
                <a16:creationId xmlns:a16="http://schemas.microsoft.com/office/drawing/2014/main" id="{EB594590-CA86-8929-49EB-4104705AA886}"/>
              </a:ext>
            </a:extLst>
          </p:cNvPr>
          <p:cNvSpPr txBox="1"/>
          <p:nvPr/>
        </p:nvSpPr>
        <p:spPr>
          <a:xfrm rot="16200000">
            <a:off x="-282087" y="4661252"/>
            <a:ext cx="2371811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>
                <a:latin typeface="Futura Condensed"/>
              </a:rPr>
              <a:t>Change in </a:t>
            </a:r>
            <a:r>
              <a:rPr lang="es-CO" sz="1000" b="1" dirty="0" err="1">
                <a:latin typeface="Futura Condensed"/>
              </a:rPr>
              <a:t>Precipitation</a:t>
            </a:r>
            <a:endParaRPr lang="es-CO" sz="1000" b="1" dirty="0">
              <a:latin typeface="Futura Condensed"/>
            </a:endParaRPr>
          </a:p>
        </p:txBody>
      </p:sp>
      <p:sp>
        <p:nvSpPr>
          <p:cNvPr id="46" name="CuadroTexto 58">
            <a:extLst>
              <a:ext uri="{FF2B5EF4-FFF2-40B4-BE49-F238E27FC236}">
                <a16:creationId xmlns:a16="http://schemas.microsoft.com/office/drawing/2014/main" id="{2BAED74D-E7BC-8B35-309A-D644660AC016}"/>
              </a:ext>
            </a:extLst>
          </p:cNvPr>
          <p:cNvSpPr txBox="1"/>
          <p:nvPr/>
        </p:nvSpPr>
        <p:spPr>
          <a:xfrm rot="16200000">
            <a:off x="-158977" y="1912665"/>
            <a:ext cx="2371811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>
                <a:latin typeface="Futura Condensed"/>
              </a:rPr>
              <a:t>Change in </a:t>
            </a:r>
            <a:r>
              <a:rPr lang="es-CO" sz="1000" b="1" dirty="0" err="1">
                <a:latin typeface="Futura Condensed"/>
              </a:rPr>
              <a:t>Temperature</a:t>
            </a:r>
            <a:endParaRPr lang="es-CO" sz="1000" b="1" dirty="0">
              <a:latin typeface="Futura Condensed"/>
            </a:endParaRPr>
          </a:p>
        </p:txBody>
      </p:sp>
      <p:pic>
        <p:nvPicPr>
          <p:cNvPr id="12" name="Imagen 27">
            <a:extLst>
              <a:ext uri="{FF2B5EF4-FFF2-40B4-BE49-F238E27FC236}">
                <a16:creationId xmlns:a16="http://schemas.microsoft.com/office/drawing/2014/main" id="{77F085BB-1619-3C6E-0410-12CC659CCBCD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>
            <a:off x="7190396" y="1490026"/>
            <a:ext cx="3482044" cy="3394500"/>
          </a:xfrm>
          <a:prstGeom prst="rect">
            <a:avLst/>
          </a:prstGeom>
        </p:spPr>
      </p:pic>
      <p:cxnSp>
        <p:nvCxnSpPr>
          <p:cNvPr id="47" name="Conector recto de flecha 23">
            <a:extLst>
              <a:ext uri="{FF2B5EF4-FFF2-40B4-BE49-F238E27FC236}">
                <a16:creationId xmlns:a16="http://schemas.microsoft.com/office/drawing/2014/main" id="{4F098035-B71D-C9CE-CBCB-F0D0CB760A27}"/>
              </a:ext>
            </a:extLst>
          </p:cNvPr>
          <p:cNvCxnSpPr/>
          <p:nvPr/>
        </p:nvCxnSpPr>
        <p:spPr>
          <a:xfrm>
            <a:off x="7190397" y="4884527"/>
            <a:ext cx="401320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Conector recto de flecha 26">
            <a:extLst>
              <a:ext uri="{FF2B5EF4-FFF2-40B4-BE49-F238E27FC236}">
                <a16:creationId xmlns:a16="http://schemas.microsoft.com/office/drawing/2014/main" id="{98CD16CE-EEE5-7F4D-C8EF-4CB6A85068AE}"/>
              </a:ext>
            </a:extLst>
          </p:cNvPr>
          <p:cNvCxnSpPr>
            <a:cxnSpLocks/>
          </p:cNvCxnSpPr>
          <p:nvPr/>
        </p:nvCxnSpPr>
        <p:spPr>
          <a:xfrm flipV="1">
            <a:off x="7190396" y="1346192"/>
            <a:ext cx="0" cy="35412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CuadroTexto 28">
                <a:extLst>
                  <a:ext uri="{FF2B5EF4-FFF2-40B4-BE49-F238E27FC236}">
                    <a16:creationId xmlns:a16="http://schemas.microsoft.com/office/drawing/2014/main" id="{102C7856-E572-C4BD-7154-DBA71333705E}"/>
                  </a:ext>
                </a:extLst>
              </p:cNvPr>
              <p:cNvSpPr txBox="1"/>
              <p:nvPr/>
            </p:nvSpPr>
            <p:spPr>
              <a:xfrm>
                <a:off x="11301911" y="4736979"/>
                <a:ext cx="3502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O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s-CO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s-CO" sz="1800" dirty="0"/>
              </a:p>
            </p:txBody>
          </p:sp>
        </mc:Choice>
        <mc:Fallback xmlns="">
          <p:sp>
            <p:nvSpPr>
              <p:cNvPr id="49" name="CuadroTexto 28">
                <a:extLst>
                  <a:ext uri="{FF2B5EF4-FFF2-40B4-BE49-F238E27FC236}">
                    <a16:creationId xmlns:a16="http://schemas.microsoft.com/office/drawing/2014/main" id="{102C7856-E572-C4BD-7154-DBA7133370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01911" y="4736979"/>
                <a:ext cx="350289" cy="276999"/>
              </a:xfrm>
              <a:prstGeom prst="rect">
                <a:avLst/>
              </a:prstGeom>
              <a:blipFill>
                <a:blip r:embed="rId9"/>
                <a:stretch>
                  <a:fillRect l="-10345" r="-10345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CuadroTexto 29">
                <a:extLst>
                  <a:ext uri="{FF2B5EF4-FFF2-40B4-BE49-F238E27FC236}">
                    <a16:creationId xmlns:a16="http://schemas.microsoft.com/office/drawing/2014/main" id="{8D99A4F4-0D0B-AB43-17AB-60F86572EE04}"/>
                  </a:ext>
                </a:extLst>
              </p:cNvPr>
              <p:cNvSpPr txBox="1"/>
              <p:nvPr/>
            </p:nvSpPr>
            <p:spPr>
              <a:xfrm>
                <a:off x="6999445" y="903551"/>
                <a:ext cx="34490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O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s-CO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s-CO" sz="1800" dirty="0"/>
              </a:p>
            </p:txBody>
          </p:sp>
        </mc:Choice>
        <mc:Fallback xmlns="">
          <p:sp>
            <p:nvSpPr>
              <p:cNvPr id="50" name="CuadroTexto 29">
                <a:extLst>
                  <a:ext uri="{FF2B5EF4-FFF2-40B4-BE49-F238E27FC236}">
                    <a16:creationId xmlns:a16="http://schemas.microsoft.com/office/drawing/2014/main" id="{8D99A4F4-0D0B-AB43-17AB-60F86572EE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9445" y="903551"/>
                <a:ext cx="344903" cy="276999"/>
              </a:xfrm>
              <a:prstGeom prst="rect">
                <a:avLst/>
              </a:prstGeom>
              <a:blipFill>
                <a:blip r:embed="rId10"/>
                <a:stretch>
                  <a:fillRect l="-14286" r="-10714" b="-4348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1" name="Conector recto 10">
            <a:extLst>
              <a:ext uri="{FF2B5EF4-FFF2-40B4-BE49-F238E27FC236}">
                <a16:creationId xmlns:a16="http://schemas.microsoft.com/office/drawing/2014/main" id="{8E08EE90-72B1-5C09-6B46-AB24F532BD33}"/>
              </a:ext>
            </a:extLst>
          </p:cNvPr>
          <p:cNvCxnSpPr>
            <a:cxnSpLocks/>
          </p:cNvCxnSpPr>
          <p:nvPr/>
        </p:nvCxnSpPr>
        <p:spPr>
          <a:xfrm flipV="1">
            <a:off x="7575510" y="2532406"/>
            <a:ext cx="0" cy="204243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Conector recto 49">
            <a:extLst>
              <a:ext uri="{FF2B5EF4-FFF2-40B4-BE49-F238E27FC236}">
                <a16:creationId xmlns:a16="http://schemas.microsoft.com/office/drawing/2014/main" id="{7EA78956-1987-780A-F31A-0A34CF56DB98}"/>
              </a:ext>
            </a:extLst>
          </p:cNvPr>
          <p:cNvCxnSpPr>
            <a:cxnSpLocks/>
          </p:cNvCxnSpPr>
          <p:nvPr/>
        </p:nvCxnSpPr>
        <p:spPr>
          <a:xfrm flipH="1">
            <a:off x="7575510" y="2531146"/>
            <a:ext cx="2016224" cy="2598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Conector recto 55">
            <a:extLst>
              <a:ext uri="{FF2B5EF4-FFF2-40B4-BE49-F238E27FC236}">
                <a16:creationId xmlns:a16="http://schemas.microsoft.com/office/drawing/2014/main" id="{D6418EEB-0092-600B-FC01-959A249692CF}"/>
              </a:ext>
            </a:extLst>
          </p:cNvPr>
          <p:cNvCxnSpPr>
            <a:cxnSpLocks/>
          </p:cNvCxnSpPr>
          <p:nvPr/>
        </p:nvCxnSpPr>
        <p:spPr>
          <a:xfrm flipV="1">
            <a:off x="9595494" y="2531147"/>
            <a:ext cx="0" cy="2043689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Conector recto 56">
            <a:extLst>
              <a:ext uri="{FF2B5EF4-FFF2-40B4-BE49-F238E27FC236}">
                <a16:creationId xmlns:a16="http://schemas.microsoft.com/office/drawing/2014/main" id="{5D749234-10BC-AB3A-9342-6781EC7B0BE8}"/>
              </a:ext>
            </a:extLst>
          </p:cNvPr>
          <p:cNvCxnSpPr>
            <a:cxnSpLocks/>
          </p:cNvCxnSpPr>
          <p:nvPr/>
        </p:nvCxnSpPr>
        <p:spPr>
          <a:xfrm flipH="1">
            <a:off x="7575510" y="4577433"/>
            <a:ext cx="2016224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Elipse 59">
            <a:extLst>
              <a:ext uri="{FF2B5EF4-FFF2-40B4-BE49-F238E27FC236}">
                <a16:creationId xmlns:a16="http://schemas.microsoft.com/office/drawing/2014/main" id="{54CABA1E-6135-5A6F-8E17-F3383A583DD4}"/>
              </a:ext>
            </a:extLst>
          </p:cNvPr>
          <p:cNvSpPr>
            <a:spLocks noChangeAspect="1"/>
          </p:cNvSpPr>
          <p:nvPr/>
        </p:nvSpPr>
        <p:spPr>
          <a:xfrm>
            <a:off x="7547695" y="2484508"/>
            <a:ext cx="90000" cy="900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6" name="Elipse 60">
            <a:extLst>
              <a:ext uri="{FF2B5EF4-FFF2-40B4-BE49-F238E27FC236}">
                <a16:creationId xmlns:a16="http://schemas.microsoft.com/office/drawing/2014/main" id="{83D1ABD1-34C2-4C2C-2CC1-576FF2570621}"/>
              </a:ext>
            </a:extLst>
          </p:cNvPr>
          <p:cNvSpPr>
            <a:spLocks noChangeAspect="1"/>
          </p:cNvSpPr>
          <p:nvPr/>
        </p:nvSpPr>
        <p:spPr>
          <a:xfrm>
            <a:off x="9555227" y="4484837"/>
            <a:ext cx="90000" cy="900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7" name="Forma libre: forma 61">
            <a:extLst>
              <a:ext uri="{FF2B5EF4-FFF2-40B4-BE49-F238E27FC236}">
                <a16:creationId xmlns:a16="http://schemas.microsoft.com/office/drawing/2014/main" id="{3D2E8B98-6CEF-9B0C-B5F3-3A29E07689DA}"/>
              </a:ext>
            </a:extLst>
          </p:cNvPr>
          <p:cNvSpPr/>
          <p:nvPr/>
        </p:nvSpPr>
        <p:spPr>
          <a:xfrm>
            <a:off x="7673665" y="1487128"/>
            <a:ext cx="3015761" cy="865231"/>
          </a:xfrm>
          <a:custGeom>
            <a:avLst/>
            <a:gdLst>
              <a:gd name="connsiteX0" fmla="*/ 0 w 3015761"/>
              <a:gd name="connsiteY0" fmla="*/ 865231 h 865231"/>
              <a:gd name="connsiteX1" fmla="*/ 984738 w 3015761"/>
              <a:gd name="connsiteY1" fmla="*/ 117885 h 865231"/>
              <a:gd name="connsiteX2" fmla="*/ 3015761 w 3015761"/>
              <a:gd name="connsiteY2" fmla="*/ 12378 h 8652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15761" h="865231">
                <a:moveTo>
                  <a:pt x="0" y="865231"/>
                </a:moveTo>
                <a:cubicBezTo>
                  <a:pt x="241055" y="562629"/>
                  <a:pt x="482111" y="260027"/>
                  <a:pt x="984738" y="117885"/>
                </a:cubicBezTo>
                <a:cubicBezTo>
                  <a:pt x="1487365" y="-24257"/>
                  <a:pt x="2251563" y="-5940"/>
                  <a:pt x="3015761" y="12378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8" name="Forma libre: forma 62">
            <a:extLst>
              <a:ext uri="{FF2B5EF4-FFF2-40B4-BE49-F238E27FC236}">
                <a16:creationId xmlns:a16="http://schemas.microsoft.com/office/drawing/2014/main" id="{55D08C50-4AD5-6DC4-9431-07A7E724E6DA}"/>
              </a:ext>
            </a:extLst>
          </p:cNvPr>
          <p:cNvSpPr/>
          <p:nvPr/>
        </p:nvSpPr>
        <p:spPr>
          <a:xfrm>
            <a:off x="9685493" y="1631390"/>
            <a:ext cx="1242015" cy="2848251"/>
          </a:xfrm>
          <a:custGeom>
            <a:avLst/>
            <a:gdLst>
              <a:gd name="connsiteX0" fmla="*/ 0 w 1249198"/>
              <a:gd name="connsiteY0" fmla="*/ 2180493 h 2180493"/>
              <a:gd name="connsiteX1" fmla="*/ 1046285 w 1249198"/>
              <a:gd name="connsiteY1" fmla="*/ 896816 h 2180493"/>
              <a:gd name="connsiteX2" fmla="*/ 1248508 w 1249198"/>
              <a:gd name="connsiteY2" fmla="*/ 0 h 2180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49198" h="2180493">
                <a:moveTo>
                  <a:pt x="0" y="2180493"/>
                </a:moveTo>
                <a:cubicBezTo>
                  <a:pt x="419100" y="1720362"/>
                  <a:pt x="838200" y="1260231"/>
                  <a:pt x="1046285" y="896816"/>
                </a:cubicBezTo>
                <a:cubicBezTo>
                  <a:pt x="1254370" y="533401"/>
                  <a:pt x="1251439" y="266700"/>
                  <a:pt x="1248508" y="0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59" name="CuadroTexto 63">
            <a:extLst>
              <a:ext uri="{FF2B5EF4-FFF2-40B4-BE49-F238E27FC236}">
                <a16:creationId xmlns:a16="http://schemas.microsoft.com/office/drawing/2014/main" id="{67FF240E-4BA7-A4D5-44BB-D2C0262F3E10}"/>
              </a:ext>
            </a:extLst>
          </p:cNvPr>
          <p:cNvSpPr txBox="1"/>
          <p:nvPr/>
        </p:nvSpPr>
        <p:spPr>
          <a:xfrm>
            <a:off x="10716802" y="1284550"/>
            <a:ext cx="1441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400" b="1" dirty="0" err="1">
                <a:latin typeface="Futura Lt BT"/>
              </a:rPr>
              <a:t>Model</a:t>
            </a:r>
            <a:r>
              <a:rPr lang="es-CO" sz="1400" b="1" dirty="0">
                <a:latin typeface="Futura Lt BT"/>
              </a:rPr>
              <a:t> </a:t>
            </a:r>
            <a:r>
              <a:rPr lang="es-CO" sz="1400" b="1" dirty="0" err="1">
                <a:latin typeface="Futura Lt BT"/>
              </a:rPr>
              <a:t>bounds</a:t>
            </a:r>
            <a:endParaRPr lang="es-CO" sz="1400" b="1" dirty="0">
              <a:latin typeface="Futura Lt BT"/>
            </a:endParaRPr>
          </a:p>
        </p:txBody>
      </p:sp>
      <p:sp>
        <p:nvSpPr>
          <p:cNvPr id="60" name="Elipse 64">
            <a:extLst>
              <a:ext uri="{FF2B5EF4-FFF2-40B4-BE49-F238E27FC236}">
                <a16:creationId xmlns:a16="http://schemas.microsoft.com/office/drawing/2014/main" id="{6EBCD7E1-1517-235A-0133-92CB3C2B2799}"/>
              </a:ext>
            </a:extLst>
          </p:cNvPr>
          <p:cNvSpPr>
            <a:spLocks noChangeAspect="1"/>
          </p:cNvSpPr>
          <p:nvPr/>
        </p:nvSpPr>
        <p:spPr>
          <a:xfrm>
            <a:off x="9555227" y="2497186"/>
            <a:ext cx="90000" cy="900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1" name="Elipse 65">
            <a:extLst>
              <a:ext uri="{FF2B5EF4-FFF2-40B4-BE49-F238E27FC236}">
                <a16:creationId xmlns:a16="http://schemas.microsoft.com/office/drawing/2014/main" id="{97AE583C-28CD-D9C0-6AF1-91C633F7FAE9}"/>
              </a:ext>
            </a:extLst>
          </p:cNvPr>
          <p:cNvSpPr>
            <a:spLocks noChangeAspect="1"/>
          </p:cNvSpPr>
          <p:nvPr/>
        </p:nvSpPr>
        <p:spPr>
          <a:xfrm>
            <a:off x="7547695" y="4518951"/>
            <a:ext cx="90000" cy="900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81129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3.7037E-6 L 0.38945 -0.08588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66" y="-4306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3.33333E-6 L 0.39101 0.00231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44" y="116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1.85185E-6 L 0.33112 -0.13727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49" y="-6875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24714 -0.07199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57" y="-3611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7.40741E-7 L 0.27552 -0.19143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76" y="-9583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6 L 0.24714 -0.25486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57" y="-12755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48148E-6 L 0.30117 -0.24028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52" y="-12014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11111E-6 L 0.27227 -0.35139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07" y="-17569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81481E-6 L 0.29974 -0.16737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87" y="-8380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44444E-6 L 0.38425 -0.16135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06" y="-8079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7.40741E-7 L 0.27292 0.12106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46" y="6042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4.07407E-6 L 0.39101 0.16135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44" y="8056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0 L 0.29909 0.24583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48" y="12292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4.07407E-6 L 0.24896 0.18866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48" y="9421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7.40741E-7 L 0.27266 0.21343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33" y="10671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3.33333E-6 L 0.30091 0.14746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39" y="7361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0 L 0.33164 0.1963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76" y="9815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3.7037E-7 L 0.27721 0.17824 " pathEditMode="relative" rAng="0" ptsTypes="AA">
                                      <p:cBhvr>
                                        <p:cTn id="9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54" y="8912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3.33333E-6 L 0.24961 0.26551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74" y="13264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333E-6 L 0.33906 0.2331 " pathEditMode="relative" rAng="0" ptsTypes="AA">
                                      <p:cBhvr>
                                        <p:cTn id="10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53" y="11644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7037E-6 L 0.3944 0.22824 " pathEditMode="relative" rAng="0" ptsTypes="AA">
                                      <p:cBhvr>
                                        <p:cTn id="102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14" y="11412"/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81481E-6 L 0.39218 -0.15325 " pathEditMode="relative" rAng="0" ptsTypes="AA">
                                      <p:cBhvr>
                                        <p:cTn id="10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09" y="-7662"/>
                                    </p:animMotion>
                                  </p:childTnLst>
                                </p:cTn>
                              </p:par>
                              <p:par>
                                <p:cTn id="10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1.48148E-6 L 0.33529 -0.16783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758" y="-8403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44444E-6 L 0.24714 -0.33634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57" y="-16829"/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48148E-6 L 0.27422 -0.33658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11" y="-16829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xit" presetSubtype="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0" presetClass="exit" presetSubtype="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0" presetClass="exit" presetSubtype="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500"/>
                            </p:stCondLst>
                            <p:childTnLst>
                              <p:par>
                                <p:cTn id="1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5" grpId="1" animBg="1"/>
      <p:bldP spid="15" grpId="2" animBg="1"/>
      <p:bldP spid="16" grpId="0" animBg="1"/>
      <p:bldP spid="16" grpId="1" animBg="1"/>
      <p:bldP spid="16" grpId="2" animBg="1"/>
      <p:bldP spid="17" grpId="0" animBg="1"/>
      <p:bldP spid="17" grpId="1" animBg="1"/>
      <p:bldP spid="17" grpId="2" animBg="1"/>
      <p:bldP spid="18" grpId="0" animBg="1"/>
      <p:bldP spid="18" grpId="1" animBg="1"/>
      <p:bldP spid="18" grpId="2" animBg="1"/>
      <p:bldP spid="20" grpId="0" animBg="1"/>
      <p:bldP spid="20" grpId="1" animBg="1"/>
      <p:bldP spid="20" grpId="2" animBg="1"/>
      <p:bldP spid="21" grpId="0" animBg="1"/>
      <p:bldP spid="21" grpId="1" animBg="1"/>
      <p:bldP spid="21" grpId="2" animBg="1"/>
      <p:bldP spid="22" grpId="0" animBg="1"/>
      <p:bldP spid="22" grpId="1" animBg="1"/>
      <p:bldP spid="22" grpId="2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7" grpId="0" animBg="1"/>
      <p:bldP spid="37" grpId="1" animBg="1"/>
      <p:bldP spid="37" grpId="2" animBg="1"/>
      <p:bldP spid="38" grpId="0" animBg="1"/>
      <p:bldP spid="38" grpId="1" animBg="1"/>
      <p:bldP spid="38" grpId="2" animBg="1"/>
      <p:bldP spid="39" grpId="0" animBg="1"/>
      <p:bldP spid="39" grpId="1" animBg="1"/>
      <p:bldP spid="39" grpId="2" animBg="1"/>
      <p:bldP spid="40" grpId="0" animBg="1"/>
      <p:bldP spid="40" grpId="1" animBg="1"/>
      <p:bldP spid="40" grpId="2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57" grpId="0" animBg="1"/>
      <p:bldP spid="58" grpId="0" animBg="1"/>
      <p:bldP spid="59" grpId="0"/>
      <p:bldP spid="60" grpId="0" animBg="1"/>
      <p:bldP spid="6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71109BA-5A86-C7F5-1A3C-DBB59362E434}"/>
              </a:ext>
            </a:extLst>
          </p:cNvPr>
          <p:cNvSpPr txBox="1"/>
          <p:nvPr/>
        </p:nvSpPr>
        <p:spPr>
          <a:xfrm>
            <a:off x="5120148" y="0"/>
            <a:ext cx="7055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002060"/>
                </a:solidFill>
                <a:latin typeface="Montserrat" pitchFamily="2" charset="77"/>
              </a:rPr>
              <a:t>Comprehensive Multi hazard Risk Assessment in Malawi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A5EAA07-25DC-BEB3-DB5F-6C22D59DB5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9308" y="6145841"/>
            <a:ext cx="3172691" cy="70192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D37A237-1349-3010-0CA6-793361FF1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617" y="6193653"/>
            <a:ext cx="764001" cy="63303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5C897EA-AFC1-2968-2EAB-FC8147178F10}"/>
              </a:ext>
            </a:extLst>
          </p:cNvPr>
          <p:cNvSpPr txBox="1"/>
          <p:nvPr/>
        </p:nvSpPr>
        <p:spPr>
          <a:xfrm>
            <a:off x="129617" y="93954"/>
            <a:ext cx="39694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3200" dirty="0">
                <a:solidFill>
                  <a:schemeClr val="accent1">
                    <a:lumMod val="75000"/>
                  </a:schemeClr>
                </a:solidFill>
              </a:rPr>
              <a:t>A common Framework</a:t>
            </a:r>
          </a:p>
        </p:txBody>
      </p:sp>
      <p:cxnSp>
        <p:nvCxnSpPr>
          <p:cNvPr id="15" name="Connettore 1 4">
            <a:extLst>
              <a:ext uri="{FF2B5EF4-FFF2-40B4-BE49-F238E27FC236}">
                <a16:creationId xmlns:a16="http://schemas.microsoft.com/office/drawing/2014/main" id="{41CDE458-F4CB-DBFB-6565-864F2E28743F}"/>
              </a:ext>
            </a:extLst>
          </p:cNvPr>
          <p:cNvCxnSpPr/>
          <p:nvPr/>
        </p:nvCxnSpPr>
        <p:spPr>
          <a:xfrm>
            <a:off x="15960" y="6068653"/>
            <a:ext cx="121920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Immagine 2">
            <a:extLst>
              <a:ext uri="{FF2B5EF4-FFF2-40B4-BE49-F238E27FC236}">
                <a16:creationId xmlns:a16="http://schemas.microsoft.com/office/drawing/2014/main" id="{C496B3D9-49A8-C048-81CF-40A37F6078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617" y="1662632"/>
            <a:ext cx="6354567" cy="4176464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EF51C3ED-4C6D-5EBC-5527-C3886F2CBC7C}"/>
              </a:ext>
            </a:extLst>
          </p:cNvPr>
          <p:cNvSpPr txBox="1"/>
          <p:nvPr/>
        </p:nvSpPr>
        <p:spPr>
          <a:xfrm>
            <a:off x="686122" y="1018904"/>
            <a:ext cx="39572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800" dirty="0"/>
              <a:t>Climate scenarios analysis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AE0D696-34F6-529D-980E-47959554D84D}"/>
              </a:ext>
            </a:extLst>
          </p:cNvPr>
          <p:cNvSpPr txBox="1"/>
          <p:nvPr/>
        </p:nvSpPr>
        <p:spPr>
          <a:xfrm>
            <a:off x="6976480" y="2158907"/>
            <a:ext cx="43228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T" dirty="0"/>
              <a:t>20% percentiole: SSP126 – IPSL-CM6A-LR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T" dirty="0"/>
              <a:t>80% percentiole: SSP585 - IPSL-CM6A-LR</a:t>
            </a:r>
          </a:p>
        </p:txBody>
      </p:sp>
    </p:spTree>
    <p:extLst>
      <p:ext uri="{BB962C8B-B14F-4D97-AF65-F5344CB8AC3E}">
        <p14:creationId xmlns:p14="http://schemas.microsoft.com/office/powerpoint/2010/main" val="26271541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4B83F-B862-1D47-D67F-9164262194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1 4">
            <a:extLst>
              <a:ext uri="{FF2B5EF4-FFF2-40B4-BE49-F238E27FC236}">
                <a16:creationId xmlns:a16="http://schemas.microsoft.com/office/drawing/2014/main" id="{DAF7C368-6771-B5FB-AB3C-A53996E46F02}"/>
              </a:ext>
            </a:extLst>
          </p:cNvPr>
          <p:cNvCxnSpPr/>
          <p:nvPr/>
        </p:nvCxnSpPr>
        <p:spPr>
          <a:xfrm>
            <a:off x="-38241" y="6081708"/>
            <a:ext cx="121920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magine 6">
            <a:extLst>
              <a:ext uri="{FF2B5EF4-FFF2-40B4-BE49-F238E27FC236}">
                <a16:creationId xmlns:a16="http://schemas.microsoft.com/office/drawing/2014/main" id="{C0891D26-C018-CCD4-601E-05A054C4B3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17" y="6193653"/>
            <a:ext cx="764001" cy="6330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B86E9C1-2421-9734-E2E1-07B652CA51A2}"/>
              </a:ext>
            </a:extLst>
          </p:cNvPr>
          <p:cNvSpPr txBox="1"/>
          <p:nvPr/>
        </p:nvSpPr>
        <p:spPr>
          <a:xfrm>
            <a:off x="77986" y="-30484"/>
            <a:ext cx="72927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4000" dirty="0">
                <a:solidFill>
                  <a:schemeClr val="accent1">
                    <a:lumMod val="75000"/>
                  </a:schemeClr>
                </a:solidFill>
              </a:rPr>
              <a:t>Riverine Flood Hazard Assessment</a:t>
            </a:r>
          </a:p>
        </p:txBody>
      </p:sp>
      <p:pic>
        <p:nvPicPr>
          <p:cNvPr id="4" name="Immagine 5">
            <a:extLst>
              <a:ext uri="{FF2B5EF4-FFF2-40B4-BE49-F238E27FC236}">
                <a16:creationId xmlns:a16="http://schemas.microsoft.com/office/drawing/2014/main" id="{3EC17010-A467-2804-03FD-49EAF53B38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9308" y="6145841"/>
            <a:ext cx="3172691" cy="7019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7ECA4BF-066E-1663-0EC6-560BB9643C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4359" y="435403"/>
            <a:ext cx="4739400" cy="531494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05EE50D-C453-36FF-8FE9-AC100C90F8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833" y="789346"/>
            <a:ext cx="3186318" cy="513051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9F60BDE-C54E-9ED8-CF64-9AD3D7D3B0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01621" y="847221"/>
            <a:ext cx="3928013" cy="258176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9AF5D2F-5FD8-2A14-13F7-E980E817CA8F}"/>
              </a:ext>
            </a:extLst>
          </p:cNvPr>
          <p:cNvSpPr txBox="1"/>
          <p:nvPr/>
        </p:nvSpPr>
        <p:spPr>
          <a:xfrm>
            <a:off x="3501621" y="3666339"/>
            <a:ext cx="389497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T" sz="2000" dirty="0"/>
              <a:t>100 RPs maps from 2 to 100 year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P</a:t>
            </a:r>
            <a:r>
              <a:rPr lang="en-IT" sz="2000" dirty="0"/>
              <a:t>resent and Climate projections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V</a:t>
            </a:r>
            <a:r>
              <a:rPr lang="en-IT" sz="2000" dirty="0"/>
              <a:t>alidated with satellite data</a:t>
            </a:r>
          </a:p>
        </p:txBody>
      </p:sp>
    </p:spTree>
    <p:extLst>
      <p:ext uri="{BB962C8B-B14F-4D97-AF65-F5344CB8AC3E}">
        <p14:creationId xmlns:p14="http://schemas.microsoft.com/office/powerpoint/2010/main" val="17155304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421A5-8966-C8AC-A222-673E69CAB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1 4">
            <a:extLst>
              <a:ext uri="{FF2B5EF4-FFF2-40B4-BE49-F238E27FC236}">
                <a16:creationId xmlns:a16="http://schemas.microsoft.com/office/drawing/2014/main" id="{75A11879-E340-625F-029A-CB34877B6221}"/>
              </a:ext>
            </a:extLst>
          </p:cNvPr>
          <p:cNvCxnSpPr/>
          <p:nvPr/>
        </p:nvCxnSpPr>
        <p:spPr>
          <a:xfrm>
            <a:off x="-38241" y="6081708"/>
            <a:ext cx="121920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magine 6">
            <a:extLst>
              <a:ext uri="{FF2B5EF4-FFF2-40B4-BE49-F238E27FC236}">
                <a16:creationId xmlns:a16="http://schemas.microsoft.com/office/drawing/2014/main" id="{74C20373-788F-51D2-C38E-429685C528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17" y="6193653"/>
            <a:ext cx="764001" cy="6330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7216417-FC02-E087-D4EC-8C08515C94CC}"/>
              </a:ext>
            </a:extLst>
          </p:cNvPr>
          <p:cNvSpPr txBox="1"/>
          <p:nvPr/>
        </p:nvSpPr>
        <p:spPr>
          <a:xfrm>
            <a:off x="299832" y="81460"/>
            <a:ext cx="68617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4000" dirty="0">
                <a:solidFill>
                  <a:schemeClr val="accent1">
                    <a:lumMod val="75000"/>
                  </a:schemeClr>
                </a:solidFill>
              </a:rPr>
              <a:t>Flash Floods Hazard Assessment</a:t>
            </a:r>
          </a:p>
        </p:txBody>
      </p:sp>
      <p:pic>
        <p:nvPicPr>
          <p:cNvPr id="4" name="Immagine 5">
            <a:extLst>
              <a:ext uri="{FF2B5EF4-FFF2-40B4-BE49-F238E27FC236}">
                <a16:creationId xmlns:a16="http://schemas.microsoft.com/office/drawing/2014/main" id="{3E8640B7-A2C9-0956-6F0C-74BF45A574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9308" y="6145841"/>
            <a:ext cx="3172691" cy="70192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9285C5F-415F-C43D-BDAD-F0EEEBB727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832" y="757241"/>
            <a:ext cx="7219950" cy="527752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6BB11F7-D39E-298D-E97E-69573F6AA3E6}"/>
              </a:ext>
            </a:extLst>
          </p:cNvPr>
          <p:cNvSpPr txBox="1"/>
          <p:nvPr/>
        </p:nvSpPr>
        <p:spPr>
          <a:xfrm>
            <a:off x="7503729" y="1543050"/>
            <a:ext cx="43884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T" sz="2000" dirty="0"/>
              <a:t>Rainfall intensity on durations from 1 to 24 hour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S</a:t>
            </a:r>
            <a:r>
              <a:rPr lang="en-IT" sz="2000" dirty="0"/>
              <a:t>everal return periods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B</a:t>
            </a:r>
            <a:r>
              <a:rPr lang="en-IT" sz="2000" dirty="0"/>
              <a:t>ias corrected and disaggregated at 2km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P</a:t>
            </a:r>
            <a:r>
              <a:rPr lang="en-IT" sz="2000" dirty="0"/>
              <a:t>resent and climate scenarios</a:t>
            </a:r>
          </a:p>
        </p:txBody>
      </p:sp>
    </p:spTree>
    <p:extLst>
      <p:ext uri="{BB962C8B-B14F-4D97-AF65-F5344CB8AC3E}">
        <p14:creationId xmlns:p14="http://schemas.microsoft.com/office/powerpoint/2010/main" val="9365641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CEF34D-C7E2-83DB-08EB-DFFC5187E4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1 4">
            <a:extLst>
              <a:ext uri="{FF2B5EF4-FFF2-40B4-BE49-F238E27FC236}">
                <a16:creationId xmlns:a16="http://schemas.microsoft.com/office/drawing/2014/main" id="{EBB8F009-9445-7E2E-715B-B68BF27313A3}"/>
              </a:ext>
            </a:extLst>
          </p:cNvPr>
          <p:cNvCxnSpPr/>
          <p:nvPr/>
        </p:nvCxnSpPr>
        <p:spPr>
          <a:xfrm>
            <a:off x="-38241" y="6081708"/>
            <a:ext cx="121920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magine 6">
            <a:extLst>
              <a:ext uri="{FF2B5EF4-FFF2-40B4-BE49-F238E27FC236}">
                <a16:creationId xmlns:a16="http://schemas.microsoft.com/office/drawing/2014/main" id="{5E89AE11-BC49-6AD0-E92E-B4FD0C4414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17" y="6193653"/>
            <a:ext cx="764001" cy="6330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D5B2134-1037-15D8-FC82-C7305F3593C8}"/>
              </a:ext>
            </a:extLst>
          </p:cNvPr>
          <p:cNvSpPr txBox="1"/>
          <p:nvPr/>
        </p:nvSpPr>
        <p:spPr>
          <a:xfrm>
            <a:off x="299832" y="81460"/>
            <a:ext cx="73728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4000" dirty="0">
                <a:solidFill>
                  <a:schemeClr val="accent1">
                    <a:lumMod val="75000"/>
                  </a:schemeClr>
                </a:solidFill>
              </a:rPr>
              <a:t>Strong Winds Hazard Assessment</a:t>
            </a:r>
          </a:p>
        </p:txBody>
      </p:sp>
      <p:pic>
        <p:nvPicPr>
          <p:cNvPr id="4" name="Immagine 5">
            <a:extLst>
              <a:ext uri="{FF2B5EF4-FFF2-40B4-BE49-F238E27FC236}">
                <a16:creationId xmlns:a16="http://schemas.microsoft.com/office/drawing/2014/main" id="{5F55D5E0-82E6-A3CE-F594-B932894762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9308" y="6145841"/>
            <a:ext cx="3172691" cy="70192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9227DBD-E843-B04E-B83E-336D0CEDCA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93" y="719528"/>
            <a:ext cx="7307167" cy="534127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D9346F2-528D-EC2C-B6DD-4B068D332F2D}"/>
              </a:ext>
            </a:extLst>
          </p:cNvPr>
          <p:cNvSpPr txBox="1"/>
          <p:nvPr/>
        </p:nvSpPr>
        <p:spPr>
          <a:xfrm>
            <a:off x="7503729" y="1543050"/>
            <a:ext cx="438843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T" sz="2000" dirty="0"/>
              <a:t>Max Wind intensity in 1 hour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S</a:t>
            </a:r>
            <a:r>
              <a:rPr lang="en-IT" sz="2000" dirty="0"/>
              <a:t>everal return periods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B</a:t>
            </a:r>
            <a:r>
              <a:rPr lang="en-IT" sz="2000" dirty="0"/>
              <a:t>ias corrected and disaggregated at 2km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P</a:t>
            </a:r>
            <a:r>
              <a:rPr lang="en-IT" sz="2000" dirty="0"/>
              <a:t>resent and climate scenarios</a:t>
            </a:r>
          </a:p>
        </p:txBody>
      </p:sp>
    </p:spTree>
    <p:extLst>
      <p:ext uri="{BB962C8B-B14F-4D97-AF65-F5344CB8AC3E}">
        <p14:creationId xmlns:p14="http://schemas.microsoft.com/office/powerpoint/2010/main" val="9065866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95BE2C-38F6-378F-F865-9F224A95EC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1 4">
            <a:extLst>
              <a:ext uri="{FF2B5EF4-FFF2-40B4-BE49-F238E27FC236}">
                <a16:creationId xmlns:a16="http://schemas.microsoft.com/office/drawing/2014/main" id="{305C68F2-2A0A-46C3-F95A-E70E5DBEBE34}"/>
              </a:ext>
            </a:extLst>
          </p:cNvPr>
          <p:cNvCxnSpPr/>
          <p:nvPr/>
        </p:nvCxnSpPr>
        <p:spPr>
          <a:xfrm>
            <a:off x="-38241" y="6081708"/>
            <a:ext cx="121920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magine 6">
            <a:extLst>
              <a:ext uri="{FF2B5EF4-FFF2-40B4-BE49-F238E27FC236}">
                <a16:creationId xmlns:a16="http://schemas.microsoft.com/office/drawing/2014/main" id="{A1E2E9A6-BA58-B32A-31B4-FCB1446CB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17" y="6193653"/>
            <a:ext cx="764001" cy="6330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274F3A2-D550-CAC8-7E50-E5FB5628361C}"/>
              </a:ext>
            </a:extLst>
          </p:cNvPr>
          <p:cNvSpPr txBox="1"/>
          <p:nvPr/>
        </p:nvSpPr>
        <p:spPr>
          <a:xfrm>
            <a:off x="299832" y="81460"/>
            <a:ext cx="108034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4000" dirty="0">
                <a:solidFill>
                  <a:schemeClr val="accent1">
                    <a:lumMod val="75000"/>
                  </a:schemeClr>
                </a:solidFill>
              </a:rPr>
              <a:t>Fast-Onset Wether compound Hazard Assessment</a:t>
            </a:r>
          </a:p>
        </p:txBody>
      </p:sp>
      <p:pic>
        <p:nvPicPr>
          <p:cNvPr id="4" name="Immagine 5">
            <a:extLst>
              <a:ext uri="{FF2B5EF4-FFF2-40B4-BE49-F238E27FC236}">
                <a16:creationId xmlns:a16="http://schemas.microsoft.com/office/drawing/2014/main" id="{7396EFE9-4E97-BF9A-150B-48459199AD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9308" y="6145841"/>
            <a:ext cx="3172691" cy="70192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37F9CED-DDBE-7DA8-B955-E94E02CD105F}"/>
              </a:ext>
            </a:extLst>
          </p:cNvPr>
          <p:cNvSpPr txBox="1"/>
          <p:nvPr/>
        </p:nvSpPr>
        <p:spPr>
          <a:xfrm>
            <a:off x="8370786" y="3031525"/>
            <a:ext cx="36915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C</a:t>
            </a:r>
            <a:r>
              <a:rPr lang="en-IT" sz="2000" dirty="0"/>
              <a:t>ombined riverine flash floods and strog wind events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P</a:t>
            </a:r>
            <a:r>
              <a:rPr lang="en-IT" sz="2000" dirty="0"/>
              <a:t>resent and climate scenarios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C2B888-9C86-8A1D-17F3-4E442A8C76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617" y="819509"/>
            <a:ext cx="2885726" cy="51980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BE84BDD-8BB8-51E4-17C0-73DC72C2E8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0571" y="853478"/>
            <a:ext cx="5080000" cy="379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693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08D73D-1F07-2016-4AFB-3E371D3EF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1 4">
            <a:extLst>
              <a:ext uri="{FF2B5EF4-FFF2-40B4-BE49-F238E27FC236}">
                <a16:creationId xmlns:a16="http://schemas.microsoft.com/office/drawing/2014/main" id="{EDFB759E-8E96-7A08-8712-2E853313C42C}"/>
              </a:ext>
            </a:extLst>
          </p:cNvPr>
          <p:cNvCxnSpPr/>
          <p:nvPr/>
        </p:nvCxnSpPr>
        <p:spPr>
          <a:xfrm>
            <a:off x="-38241" y="6081708"/>
            <a:ext cx="121920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magine 6">
            <a:extLst>
              <a:ext uri="{FF2B5EF4-FFF2-40B4-BE49-F238E27FC236}">
                <a16:creationId xmlns:a16="http://schemas.microsoft.com/office/drawing/2014/main" id="{AB90E84E-E8E3-60EC-8CB9-179CDB8425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17" y="6193653"/>
            <a:ext cx="764001" cy="6330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74B6B79-3298-E998-ABE2-FA5A1B8A5C35}"/>
              </a:ext>
            </a:extLst>
          </p:cNvPr>
          <p:cNvSpPr txBox="1"/>
          <p:nvPr/>
        </p:nvSpPr>
        <p:spPr>
          <a:xfrm>
            <a:off x="299832" y="81460"/>
            <a:ext cx="60199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4000" dirty="0">
                <a:solidFill>
                  <a:schemeClr val="accent1">
                    <a:lumMod val="75000"/>
                  </a:schemeClr>
                </a:solidFill>
              </a:rPr>
              <a:t>Drought Hazard Assessment</a:t>
            </a:r>
          </a:p>
        </p:txBody>
      </p:sp>
      <p:pic>
        <p:nvPicPr>
          <p:cNvPr id="4" name="Immagine 5">
            <a:extLst>
              <a:ext uri="{FF2B5EF4-FFF2-40B4-BE49-F238E27FC236}">
                <a16:creationId xmlns:a16="http://schemas.microsoft.com/office/drawing/2014/main" id="{AB93AFE7-698D-F9F9-2DB5-2B3D16AE1F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9308" y="6145841"/>
            <a:ext cx="3172691" cy="7019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4D2AC8D-67FE-09C3-82CE-F38E7D40E8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907" y="721410"/>
            <a:ext cx="6317292" cy="46450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1F555AE-81B8-C6B0-CDB0-DFE57419EC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3872" y="22654"/>
            <a:ext cx="4299887" cy="602698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C0B2031-589B-7A4C-41DB-2B93735A9F18}"/>
              </a:ext>
            </a:extLst>
          </p:cNvPr>
          <p:cNvSpPr txBox="1"/>
          <p:nvPr/>
        </p:nvSpPr>
        <p:spPr>
          <a:xfrm>
            <a:off x="5122713" y="5066045"/>
            <a:ext cx="43884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T" sz="2000" dirty="0"/>
              <a:t>SPI, SMA, SSI considered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S</a:t>
            </a:r>
            <a:r>
              <a:rPr lang="en-IT" sz="2000" dirty="0"/>
              <a:t>everal return periods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P</a:t>
            </a:r>
            <a:r>
              <a:rPr lang="en-IT" sz="2000" dirty="0"/>
              <a:t>resent and climate scenarios</a:t>
            </a:r>
          </a:p>
        </p:txBody>
      </p:sp>
    </p:spTree>
    <p:extLst>
      <p:ext uri="{BB962C8B-B14F-4D97-AF65-F5344CB8AC3E}">
        <p14:creationId xmlns:p14="http://schemas.microsoft.com/office/powerpoint/2010/main" val="27491952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A74B05-1EAB-4A93-5BEC-8BA8E5EF0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1 4">
            <a:extLst>
              <a:ext uri="{FF2B5EF4-FFF2-40B4-BE49-F238E27FC236}">
                <a16:creationId xmlns:a16="http://schemas.microsoft.com/office/drawing/2014/main" id="{589B4DD2-5E05-9816-6773-3FAFB6A2CB46}"/>
              </a:ext>
            </a:extLst>
          </p:cNvPr>
          <p:cNvCxnSpPr/>
          <p:nvPr/>
        </p:nvCxnSpPr>
        <p:spPr>
          <a:xfrm>
            <a:off x="-38241" y="6081708"/>
            <a:ext cx="121920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magine 6">
            <a:extLst>
              <a:ext uri="{FF2B5EF4-FFF2-40B4-BE49-F238E27FC236}">
                <a16:creationId xmlns:a16="http://schemas.microsoft.com/office/drawing/2014/main" id="{F82FB45A-2AC8-A803-E2F3-ACB4439035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17" y="6193653"/>
            <a:ext cx="764001" cy="6330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A9DEE15-7BB4-9905-7B43-6538931EB30F}"/>
              </a:ext>
            </a:extLst>
          </p:cNvPr>
          <p:cNvSpPr txBox="1"/>
          <p:nvPr/>
        </p:nvSpPr>
        <p:spPr>
          <a:xfrm>
            <a:off x="299832" y="81460"/>
            <a:ext cx="64738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4000" dirty="0">
                <a:solidFill>
                  <a:schemeClr val="accent1">
                    <a:lumMod val="75000"/>
                  </a:schemeClr>
                </a:solidFill>
              </a:rPr>
              <a:t>Landslides Hazard Assessment</a:t>
            </a:r>
          </a:p>
        </p:txBody>
      </p:sp>
      <p:pic>
        <p:nvPicPr>
          <p:cNvPr id="4" name="Immagine 5">
            <a:extLst>
              <a:ext uri="{FF2B5EF4-FFF2-40B4-BE49-F238E27FC236}">
                <a16:creationId xmlns:a16="http://schemas.microsoft.com/office/drawing/2014/main" id="{7B2E211F-3BF6-6FB9-EB31-DDC0A3F9CB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9308" y="6145841"/>
            <a:ext cx="3172691" cy="70192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176BBA2-C9EA-52A9-1EE5-1ACA25C16068}"/>
              </a:ext>
            </a:extLst>
          </p:cNvPr>
          <p:cNvSpPr txBox="1"/>
          <p:nvPr/>
        </p:nvSpPr>
        <p:spPr>
          <a:xfrm>
            <a:off x="8012758" y="3911802"/>
            <a:ext cx="432414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T" sz="2000" dirty="0"/>
              <a:t>Susceptivity combining geomorphological, soil and climatic factors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S</a:t>
            </a:r>
            <a:r>
              <a:rPr lang="en-IT" sz="2000" dirty="0"/>
              <a:t>everal return periods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Large and small landslides considered</a:t>
            </a:r>
            <a:endParaRPr lang="en-IT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79A4BF-20D5-2AD6-A6A8-0422AF791B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112" y="696151"/>
            <a:ext cx="7929575" cy="5349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6540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F4F31-8043-A725-0608-7A8C564C2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1 4">
            <a:extLst>
              <a:ext uri="{FF2B5EF4-FFF2-40B4-BE49-F238E27FC236}">
                <a16:creationId xmlns:a16="http://schemas.microsoft.com/office/drawing/2014/main" id="{290F1AC8-D1F8-CB44-3413-387007000368}"/>
              </a:ext>
            </a:extLst>
          </p:cNvPr>
          <p:cNvCxnSpPr/>
          <p:nvPr/>
        </p:nvCxnSpPr>
        <p:spPr>
          <a:xfrm>
            <a:off x="-38241" y="6081708"/>
            <a:ext cx="121920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magine 6">
            <a:extLst>
              <a:ext uri="{FF2B5EF4-FFF2-40B4-BE49-F238E27FC236}">
                <a16:creationId xmlns:a16="http://schemas.microsoft.com/office/drawing/2014/main" id="{7DFCF072-67DE-0900-6FD6-8D3BBCECC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17" y="6193653"/>
            <a:ext cx="764001" cy="6330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D25610D-A614-2C92-1E90-7406E2498EF0}"/>
              </a:ext>
            </a:extLst>
          </p:cNvPr>
          <p:cNvSpPr txBox="1"/>
          <p:nvPr/>
        </p:nvSpPr>
        <p:spPr>
          <a:xfrm>
            <a:off x="299832" y="81460"/>
            <a:ext cx="68767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4000" dirty="0">
                <a:solidFill>
                  <a:schemeClr val="accent1">
                    <a:lumMod val="75000"/>
                  </a:schemeClr>
                </a:solidFill>
              </a:rPr>
              <a:t>Earthquakes Hazard Assessment</a:t>
            </a:r>
          </a:p>
        </p:txBody>
      </p:sp>
      <p:pic>
        <p:nvPicPr>
          <p:cNvPr id="4" name="Immagine 5">
            <a:extLst>
              <a:ext uri="{FF2B5EF4-FFF2-40B4-BE49-F238E27FC236}">
                <a16:creationId xmlns:a16="http://schemas.microsoft.com/office/drawing/2014/main" id="{838DC6FC-12A5-BFAE-4FF0-E34FDC1600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9308" y="6145841"/>
            <a:ext cx="3172691" cy="70192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4B250CB-A330-72BD-14E5-1C060EC61833}"/>
              </a:ext>
            </a:extLst>
          </p:cNvPr>
          <p:cNvSpPr txBox="1"/>
          <p:nvPr/>
        </p:nvSpPr>
        <p:spPr>
          <a:xfrm>
            <a:off x="7867853" y="139540"/>
            <a:ext cx="43241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D</a:t>
            </a:r>
            <a:r>
              <a:rPr lang="en-IT" sz="2000" dirty="0"/>
              <a:t>ifferent soil conditions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T" sz="2000" dirty="0"/>
              <a:t>Different Return Periods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1A2FCA6-333A-FCDB-E36E-B3E0A8793A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617" y="959370"/>
            <a:ext cx="2690283" cy="489142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F6C990B-FC09-73F6-2A5D-7D4A22F3F7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0385" y="959370"/>
            <a:ext cx="8213531" cy="495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2816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CD37A237-1349-3010-0CA6-793361FF13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17" y="6193653"/>
            <a:ext cx="764001" cy="6330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6395FF0-2536-C0F7-3199-ACF025CE36E0}"/>
              </a:ext>
            </a:extLst>
          </p:cNvPr>
          <p:cNvSpPr txBox="1"/>
          <p:nvPr/>
        </p:nvSpPr>
        <p:spPr>
          <a:xfrm>
            <a:off x="299832" y="81460"/>
            <a:ext cx="20951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4000" dirty="0">
                <a:solidFill>
                  <a:schemeClr val="accent1">
                    <a:lumMod val="75000"/>
                  </a:schemeClr>
                </a:solidFill>
              </a:rPr>
              <a:t>Exposure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ED4ABCC-F543-04F9-F025-08EA6CD483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405" y="245466"/>
            <a:ext cx="2509256" cy="1980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3479DED-991D-0B2C-E784-3B4D06A4B4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460" y="2362601"/>
            <a:ext cx="2509201" cy="1980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D2F0019-3277-AB44-10C0-FAB3593167E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2852" y="243870"/>
            <a:ext cx="1203311" cy="1980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ACE6294-4E9A-0777-85EF-9C2431EC134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944" y="2354281"/>
            <a:ext cx="1203277" cy="1980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C59077E-52C6-0858-6C19-F41D703C81C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4177" y="246184"/>
            <a:ext cx="1203376" cy="1980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458B249-415E-ADE2-13B3-03336575E97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4319" y="2333969"/>
            <a:ext cx="1203234" cy="1980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A1D8122-5BB8-4C00-1080-46DAEEA5943C}"/>
              </a:ext>
            </a:extLst>
          </p:cNvPr>
          <p:cNvSpPr txBox="1"/>
          <p:nvPr/>
        </p:nvSpPr>
        <p:spPr>
          <a:xfrm>
            <a:off x="8110033" y="200143"/>
            <a:ext cx="1363562" cy="646331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</a:lstStyle>
          <a:p>
            <a:r>
              <a:rPr lang="en-IT" dirty="0"/>
              <a:t>Residential BLDs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4302362-ED86-4FF4-55E9-269FBC2B6DC7}"/>
              </a:ext>
            </a:extLst>
          </p:cNvPr>
          <p:cNvSpPr txBox="1"/>
          <p:nvPr/>
        </p:nvSpPr>
        <p:spPr>
          <a:xfrm>
            <a:off x="9394025" y="198155"/>
            <a:ext cx="1363562" cy="646331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</a:lstStyle>
          <a:p>
            <a:r>
              <a:rPr lang="en-IT" dirty="0"/>
              <a:t>Industrial BLDs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21C270-5646-71F8-E48B-7F79C3543C36}"/>
              </a:ext>
            </a:extLst>
          </p:cNvPr>
          <p:cNvSpPr txBox="1"/>
          <p:nvPr/>
        </p:nvSpPr>
        <p:spPr>
          <a:xfrm>
            <a:off x="10619289" y="198155"/>
            <a:ext cx="827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Edu BLDs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76DA39C-830A-E002-FE90-EE796928E473}"/>
              </a:ext>
            </a:extLst>
          </p:cNvPr>
          <p:cNvSpPr txBox="1"/>
          <p:nvPr/>
        </p:nvSpPr>
        <p:spPr>
          <a:xfrm>
            <a:off x="9428271" y="2365246"/>
            <a:ext cx="1040986" cy="646331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</a:lstStyle>
          <a:p>
            <a:r>
              <a:rPr lang="en-IT" dirty="0"/>
              <a:t>Health BLDs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345E546-0D18-DAB7-46DA-8814496910C9}"/>
              </a:ext>
            </a:extLst>
          </p:cNvPr>
          <p:cNvSpPr txBox="1"/>
          <p:nvPr/>
        </p:nvSpPr>
        <p:spPr>
          <a:xfrm>
            <a:off x="10634376" y="2348149"/>
            <a:ext cx="997884" cy="646331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</a:lstStyle>
          <a:p>
            <a:r>
              <a:rPr lang="en-IT" dirty="0"/>
              <a:t>Govnt BLDs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B950C96-DA72-98BA-A8DB-918CF5DE39FB}"/>
              </a:ext>
            </a:extLst>
          </p:cNvPr>
          <p:cNvSpPr txBox="1"/>
          <p:nvPr/>
        </p:nvSpPr>
        <p:spPr>
          <a:xfrm>
            <a:off x="7231187" y="2303568"/>
            <a:ext cx="1937914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</a:lstStyle>
          <a:p>
            <a:r>
              <a:rPr lang="en-IT" dirty="0"/>
              <a:t>Commercial BLDs</a:t>
            </a:r>
          </a:p>
        </p:txBody>
      </p:sp>
      <p:pic>
        <p:nvPicPr>
          <p:cNvPr id="19" name="Picture 2" descr="Risk Data Library Logo">
            <a:extLst>
              <a:ext uri="{FF2B5EF4-FFF2-40B4-BE49-F238E27FC236}">
                <a16:creationId xmlns:a16="http://schemas.microsoft.com/office/drawing/2014/main" id="{6EB120AB-0EF2-A7E0-A630-406C5519B5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679" y="789346"/>
            <a:ext cx="3346450" cy="647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1375DBAD-D8D2-900A-2F59-D2801F9B1494}"/>
              </a:ext>
            </a:extLst>
          </p:cNvPr>
          <p:cNvSpPr txBox="1"/>
          <p:nvPr/>
        </p:nvSpPr>
        <p:spPr>
          <a:xfrm>
            <a:off x="6803624" y="250737"/>
            <a:ext cx="1234085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T" dirty="0"/>
              <a:t>Population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6C16CE5B-9DB9-3090-1756-C1F164F6C23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1675134"/>
            <a:ext cx="6857215" cy="329767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B29C3C3-5DB2-9797-AF3B-CCA4181188D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732" y="4479736"/>
            <a:ext cx="2509457" cy="19800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1F7B318-5EFA-8602-03C2-E445A5AE6C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8271" y="4464692"/>
            <a:ext cx="1203159" cy="1980000"/>
          </a:xfrm>
          <a:prstGeom prst="rect">
            <a:avLst/>
          </a:prstGeom>
        </p:spPr>
      </p:pic>
      <p:pic>
        <p:nvPicPr>
          <p:cNvPr id="27" name="Picture 26" descr="A map of the world&#10;&#10;Description automatically generated">
            <a:extLst>
              <a:ext uri="{FF2B5EF4-FFF2-40B4-BE49-F238E27FC236}">
                <a16:creationId xmlns:a16="http://schemas.microsoft.com/office/drawing/2014/main" id="{077359CF-121B-1CAD-50A6-3C17699AEBD7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42976" t="7544" r="28848" b="6844"/>
          <a:stretch/>
        </p:blipFill>
        <p:spPr>
          <a:xfrm>
            <a:off x="10712512" y="4438056"/>
            <a:ext cx="1135041" cy="19800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2C720A0A-08E2-7814-C45E-8F6EF3320A7D}"/>
              </a:ext>
            </a:extLst>
          </p:cNvPr>
          <p:cNvSpPr txBox="1"/>
          <p:nvPr/>
        </p:nvSpPr>
        <p:spPr>
          <a:xfrm>
            <a:off x="7687334" y="4438557"/>
            <a:ext cx="748988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</a:lstStyle>
          <a:p>
            <a:r>
              <a:rPr lang="en-IT" dirty="0"/>
              <a:t>Roads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D0ACF5B-0F54-0AA1-16E7-8E340B5698B0}"/>
              </a:ext>
            </a:extLst>
          </p:cNvPr>
          <p:cNvSpPr txBox="1"/>
          <p:nvPr/>
        </p:nvSpPr>
        <p:spPr>
          <a:xfrm>
            <a:off x="9347189" y="4464692"/>
            <a:ext cx="986809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</a:lstStyle>
          <a:p>
            <a:r>
              <a:rPr lang="en-IT" dirty="0"/>
              <a:t>Railways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8D1436A-6AF7-EC7B-7913-8BF2C3C8FF83}"/>
              </a:ext>
            </a:extLst>
          </p:cNvPr>
          <p:cNvSpPr txBox="1"/>
          <p:nvPr/>
        </p:nvSpPr>
        <p:spPr>
          <a:xfrm>
            <a:off x="10644177" y="4466442"/>
            <a:ext cx="1223605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</a:lstStyle>
          <a:p>
            <a:r>
              <a:rPr lang="en-IT" dirty="0"/>
              <a:t>Agriculture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2D0CA33-B683-722A-50A6-56FA0500A3E0}"/>
              </a:ext>
            </a:extLst>
          </p:cNvPr>
          <p:cNvSpPr txBox="1"/>
          <p:nvPr/>
        </p:nvSpPr>
        <p:spPr>
          <a:xfrm>
            <a:off x="305612" y="1069516"/>
            <a:ext cx="13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Powered by: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941EF98-66C0-C74F-9DD1-C88F35970C31}"/>
              </a:ext>
            </a:extLst>
          </p:cNvPr>
          <p:cNvSpPr txBox="1"/>
          <p:nvPr/>
        </p:nvSpPr>
        <p:spPr>
          <a:xfrm>
            <a:off x="183953" y="5285070"/>
            <a:ext cx="65726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Homogenised, Quality controlled Global, Regional and National data</a:t>
            </a:r>
          </a:p>
        </p:txBody>
      </p:sp>
    </p:spTree>
    <p:extLst>
      <p:ext uri="{BB962C8B-B14F-4D97-AF65-F5344CB8AC3E}">
        <p14:creationId xmlns:p14="http://schemas.microsoft.com/office/powerpoint/2010/main" val="2511665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1 4">
            <a:extLst>
              <a:ext uri="{FF2B5EF4-FFF2-40B4-BE49-F238E27FC236}">
                <a16:creationId xmlns:a16="http://schemas.microsoft.com/office/drawing/2014/main" id="{671F803E-9C3F-8C00-BBD9-CAC8721A4AFF}"/>
              </a:ext>
            </a:extLst>
          </p:cNvPr>
          <p:cNvCxnSpPr/>
          <p:nvPr/>
        </p:nvCxnSpPr>
        <p:spPr>
          <a:xfrm>
            <a:off x="15960" y="6068653"/>
            <a:ext cx="121920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71109BA-5A86-C7F5-1A3C-DBB59362E434}"/>
              </a:ext>
            </a:extLst>
          </p:cNvPr>
          <p:cNvSpPr txBox="1"/>
          <p:nvPr/>
        </p:nvSpPr>
        <p:spPr>
          <a:xfrm>
            <a:off x="5120148" y="0"/>
            <a:ext cx="7055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002060"/>
                </a:solidFill>
                <a:latin typeface="Montserrat" pitchFamily="2" charset="77"/>
              </a:rPr>
              <a:t>Comprehensive Multi hazard Risk Assessment in Malawi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A5EAA07-25DC-BEB3-DB5F-6C22D59DB5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9308" y="6145841"/>
            <a:ext cx="3172691" cy="70192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D37A237-1349-3010-0CA6-793361FF1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617" y="6193653"/>
            <a:ext cx="764001" cy="6330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6395FF0-2536-C0F7-3199-ACF025CE36E0}"/>
              </a:ext>
            </a:extLst>
          </p:cNvPr>
          <p:cNvSpPr txBox="1"/>
          <p:nvPr/>
        </p:nvSpPr>
        <p:spPr>
          <a:xfrm>
            <a:off x="511617" y="232750"/>
            <a:ext cx="26009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3200" dirty="0">
                <a:solidFill>
                  <a:schemeClr val="accent1">
                    <a:lumMod val="75000"/>
                  </a:schemeClr>
                </a:solidFill>
              </a:rPr>
              <a:t>The Partership</a:t>
            </a:r>
          </a:p>
        </p:txBody>
      </p:sp>
      <p:pic>
        <p:nvPicPr>
          <p:cNvPr id="3" name="Picture 2" descr="Home | MUBAS Design Studio">
            <a:extLst>
              <a:ext uri="{FF2B5EF4-FFF2-40B4-BE49-F238E27FC236}">
                <a16:creationId xmlns:a16="http://schemas.microsoft.com/office/drawing/2014/main" id="{4C27E2B4-08B9-665E-6421-67DD08714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574" y="4151548"/>
            <a:ext cx="1156860" cy="1600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BGS brand toolkit - British Geological Survey">
            <a:extLst>
              <a:ext uri="{FF2B5EF4-FFF2-40B4-BE49-F238E27FC236}">
                <a16:creationId xmlns:a16="http://schemas.microsoft.com/office/drawing/2014/main" id="{01A16EC6-F1ED-D3DD-667B-DDC6BF0127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17" y="3354733"/>
            <a:ext cx="1596977" cy="1596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GEM (@GEMwrld) / Twitter">
            <a:extLst>
              <a:ext uri="{FF2B5EF4-FFF2-40B4-BE49-F238E27FC236}">
                <a16:creationId xmlns:a16="http://schemas.microsoft.com/office/drawing/2014/main" id="{42E6857B-B6D1-142E-44D7-A4FC19F2A4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2" r="9562" b="24918"/>
          <a:stretch/>
        </p:blipFill>
        <p:spPr bwMode="auto">
          <a:xfrm>
            <a:off x="9226523" y="1625682"/>
            <a:ext cx="1710911" cy="157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2D1F88C-A52F-3CC4-A3FB-BC28ED3D1D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2237" y="496260"/>
            <a:ext cx="1596977" cy="225992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EE4C7E7-745D-5C04-7D26-6C729D9473F7}"/>
              </a:ext>
            </a:extLst>
          </p:cNvPr>
          <p:cNvSpPr txBox="1"/>
          <p:nvPr/>
        </p:nvSpPr>
        <p:spPr>
          <a:xfrm>
            <a:off x="1939214" y="1011138"/>
            <a:ext cx="457926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PROJECT COORDINATION</a:t>
            </a:r>
          </a:p>
          <a:p>
            <a:r>
              <a:rPr lang="en-IT" dirty="0"/>
              <a:t>CLIMATE-RELATED HAZARDS RISK ASSESSMENT</a:t>
            </a:r>
          </a:p>
          <a:p>
            <a:r>
              <a:rPr lang="en-IT" dirty="0"/>
              <a:t>DISSEMINATION AND TRAINING</a:t>
            </a:r>
          </a:p>
          <a:p>
            <a:r>
              <a:rPr lang="en-IT" dirty="0"/>
              <a:t>DISSEMINATION PLATFORM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0129654-7161-DC5E-0E0C-220AB1CD9EDA}"/>
              </a:ext>
            </a:extLst>
          </p:cNvPr>
          <p:cNvSpPr txBox="1"/>
          <p:nvPr/>
        </p:nvSpPr>
        <p:spPr>
          <a:xfrm>
            <a:off x="5397579" y="2115267"/>
            <a:ext cx="438299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EXPOSURE AND VULNERABILTY ASSESSMENT</a:t>
            </a:r>
          </a:p>
          <a:p>
            <a:r>
              <a:rPr lang="it-IT" dirty="0"/>
              <a:t>EARTHQUAKE RISK ASSESSMENT</a:t>
            </a:r>
          </a:p>
          <a:p>
            <a:r>
              <a:rPr lang="it-IT" dirty="0"/>
              <a:t>DISSEMINATION PLATFORM</a:t>
            </a:r>
            <a:endParaRPr lang="en-IT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B3409B-39C1-D584-0371-3F82B74B1628}"/>
              </a:ext>
            </a:extLst>
          </p:cNvPr>
          <p:cNvSpPr txBox="1"/>
          <p:nvPr/>
        </p:nvSpPr>
        <p:spPr>
          <a:xfrm>
            <a:off x="2275353" y="3723310"/>
            <a:ext cx="29748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GIS DATABASE</a:t>
            </a:r>
          </a:p>
          <a:p>
            <a:r>
              <a:rPr lang="it-IT" dirty="0"/>
              <a:t>LANDSLIDE RISK ASSESSMENT</a:t>
            </a:r>
            <a:endParaRPr lang="en-IT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E5C812-F448-A917-B4E6-794249E69255}"/>
              </a:ext>
            </a:extLst>
          </p:cNvPr>
          <p:cNvSpPr txBox="1"/>
          <p:nvPr/>
        </p:nvSpPr>
        <p:spPr>
          <a:xfrm>
            <a:off x="5819537" y="4742733"/>
            <a:ext cx="36898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DATA COLLECTION</a:t>
            </a:r>
          </a:p>
          <a:p>
            <a:r>
              <a:rPr lang="en-IT" dirty="0"/>
              <a:t>DISSEMINATION AND TRAINING</a:t>
            </a:r>
          </a:p>
          <a:p>
            <a:r>
              <a:rPr lang="en-IT" dirty="0"/>
              <a:t>RISK ATLAS TUNING AND VALIDATION</a:t>
            </a:r>
          </a:p>
        </p:txBody>
      </p:sp>
    </p:spTree>
    <p:extLst>
      <p:ext uri="{BB962C8B-B14F-4D97-AF65-F5344CB8AC3E}">
        <p14:creationId xmlns:p14="http://schemas.microsoft.com/office/powerpoint/2010/main" val="38473507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CD37A237-1349-3010-0CA6-793361FF13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24970"/>
            <a:ext cx="764001" cy="6330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6395FF0-2536-C0F7-3199-ACF025CE36E0}"/>
              </a:ext>
            </a:extLst>
          </p:cNvPr>
          <p:cNvSpPr txBox="1"/>
          <p:nvPr/>
        </p:nvSpPr>
        <p:spPr>
          <a:xfrm>
            <a:off x="299832" y="81460"/>
            <a:ext cx="45722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4000" dirty="0">
                <a:solidFill>
                  <a:schemeClr val="accent1">
                    <a:lumMod val="75000"/>
                  </a:schemeClr>
                </a:solidFill>
              </a:rPr>
              <a:t>Physical Vulnerability</a:t>
            </a:r>
          </a:p>
        </p:txBody>
      </p:sp>
      <p:pic>
        <p:nvPicPr>
          <p:cNvPr id="4" name="Immagine 5">
            <a:extLst>
              <a:ext uri="{FF2B5EF4-FFF2-40B4-BE49-F238E27FC236}">
                <a16:creationId xmlns:a16="http://schemas.microsoft.com/office/drawing/2014/main" id="{8E20BCE1-C08B-F574-4265-7F42FF6AE3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8913" y="6156077"/>
            <a:ext cx="3172691" cy="70192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B54D419-CBB9-9F05-8286-618A81BB1E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687" y="749931"/>
            <a:ext cx="7218731" cy="54061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7B5B081-899D-8750-5786-1F16BAECA6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532" y="1115592"/>
            <a:ext cx="5605781" cy="373718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553582D-8E7F-B50F-4E78-B7D9554552F0}"/>
              </a:ext>
            </a:extLst>
          </p:cNvPr>
          <p:cNvSpPr txBox="1"/>
          <p:nvPr/>
        </p:nvSpPr>
        <p:spPr>
          <a:xfrm>
            <a:off x="7274869" y="4955747"/>
            <a:ext cx="49171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b="1" dirty="0"/>
              <a:t>The Basis for each PRA</a:t>
            </a:r>
          </a:p>
          <a:p>
            <a:r>
              <a:rPr lang="en-IT" dirty="0"/>
              <a:t>Specialised Vlunerability curves, Fragility curves and Indexes for each one of the Hazard and for each one of the exposure assets</a:t>
            </a:r>
          </a:p>
        </p:txBody>
      </p:sp>
    </p:spTree>
    <p:extLst>
      <p:ext uri="{BB962C8B-B14F-4D97-AF65-F5344CB8AC3E}">
        <p14:creationId xmlns:p14="http://schemas.microsoft.com/office/powerpoint/2010/main" val="41480551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CD37A237-1349-3010-0CA6-793361FF13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24970"/>
            <a:ext cx="764001" cy="6330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6395FF0-2536-C0F7-3199-ACF025CE36E0}"/>
              </a:ext>
            </a:extLst>
          </p:cNvPr>
          <p:cNvSpPr txBox="1"/>
          <p:nvPr/>
        </p:nvSpPr>
        <p:spPr>
          <a:xfrm>
            <a:off x="299832" y="81460"/>
            <a:ext cx="62065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4000" dirty="0">
                <a:solidFill>
                  <a:schemeClr val="accent1">
                    <a:lumMod val="75000"/>
                  </a:schemeClr>
                </a:solidFill>
              </a:rPr>
              <a:t>Socio-Economic Vulnerability</a:t>
            </a:r>
          </a:p>
        </p:txBody>
      </p:sp>
      <p:pic>
        <p:nvPicPr>
          <p:cNvPr id="4" name="Immagine 5">
            <a:extLst>
              <a:ext uri="{FF2B5EF4-FFF2-40B4-BE49-F238E27FC236}">
                <a16:creationId xmlns:a16="http://schemas.microsoft.com/office/drawing/2014/main" id="{8E20BCE1-C08B-F574-4265-7F42FF6AE3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8913" y="6156077"/>
            <a:ext cx="3172691" cy="7019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A57939B-91A0-4AFB-389F-0E3ADF9C498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4"/>
          <a:stretch/>
        </p:blipFill>
        <p:spPr bwMode="auto">
          <a:xfrm>
            <a:off x="94139" y="1129060"/>
            <a:ext cx="3601624" cy="47561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AB183A0-4E0A-E467-AB22-AF12A28FE37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6"/>
          <a:stretch/>
        </p:blipFill>
        <p:spPr bwMode="auto">
          <a:xfrm>
            <a:off x="3695763" y="1129060"/>
            <a:ext cx="2649591" cy="47561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ACAB072-7277-8D89-0872-0994E43CD49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061" y="1136822"/>
            <a:ext cx="2887397" cy="475619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A8160C2-B2B4-A3F2-E28F-B2A8A9BA75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3534" y="1198932"/>
            <a:ext cx="2949068" cy="364400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E632E15-36DE-8F8D-E054-FF6C5670DE68}"/>
              </a:ext>
            </a:extLst>
          </p:cNvPr>
          <p:cNvSpPr txBox="1"/>
          <p:nvPr/>
        </p:nvSpPr>
        <p:spPr>
          <a:xfrm>
            <a:off x="8605975" y="4754967"/>
            <a:ext cx="189244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POP: Demography</a:t>
            </a:r>
          </a:p>
          <a:p>
            <a:r>
              <a:rPr lang="en-IT" dirty="0"/>
              <a:t>ECO: Economy</a:t>
            </a:r>
          </a:p>
          <a:p>
            <a:r>
              <a:rPr lang="en-IT" dirty="0"/>
              <a:t>EDU: Education</a:t>
            </a:r>
          </a:p>
          <a:p>
            <a:r>
              <a:rPr lang="en-IT" dirty="0"/>
              <a:t>INF: Information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0C66C0-415C-8929-CF84-03D32791C15E}"/>
              </a:ext>
            </a:extLst>
          </p:cNvPr>
          <p:cNvSpPr txBox="1"/>
          <p:nvPr/>
        </p:nvSpPr>
        <p:spPr>
          <a:xfrm>
            <a:off x="1543406" y="6211458"/>
            <a:ext cx="2686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Multi-dimensional analysis</a:t>
            </a:r>
          </a:p>
        </p:txBody>
      </p:sp>
    </p:spTree>
    <p:extLst>
      <p:ext uri="{BB962C8B-B14F-4D97-AF65-F5344CB8AC3E}">
        <p14:creationId xmlns:p14="http://schemas.microsoft.com/office/powerpoint/2010/main" val="19168415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1E5110-993C-DFC7-40EC-19F98A0EB2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1F37EB5F-670C-883A-7422-5A8EBB642D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24970"/>
            <a:ext cx="764001" cy="6330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8DC882B-060C-D64C-DEB1-8308676D30FB}"/>
              </a:ext>
            </a:extLst>
          </p:cNvPr>
          <p:cNvSpPr txBox="1"/>
          <p:nvPr/>
        </p:nvSpPr>
        <p:spPr>
          <a:xfrm>
            <a:off x="299832" y="81460"/>
            <a:ext cx="55320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4000" dirty="0">
                <a:solidFill>
                  <a:schemeClr val="accent1">
                    <a:lumMod val="75000"/>
                  </a:schemeClr>
                </a:solidFill>
              </a:rPr>
              <a:t>Risk Assesment indicators</a:t>
            </a:r>
          </a:p>
        </p:txBody>
      </p:sp>
      <p:pic>
        <p:nvPicPr>
          <p:cNvPr id="4" name="Immagine 5">
            <a:extLst>
              <a:ext uri="{FF2B5EF4-FFF2-40B4-BE49-F238E27FC236}">
                <a16:creationId xmlns:a16="http://schemas.microsoft.com/office/drawing/2014/main" id="{DEA0B9CC-A106-5A76-91E4-63FC7D86FA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8913" y="6156077"/>
            <a:ext cx="3172691" cy="7019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62D156D-C5F3-337E-6420-E9FD17F53F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950" y="1199213"/>
            <a:ext cx="7097225" cy="430839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55084B5-FDED-C586-6627-3D042C737E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5600" y="160103"/>
            <a:ext cx="2425311" cy="326889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166FA1B-DA14-0954-EC96-E638441D47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32693" y="515236"/>
            <a:ext cx="2739357" cy="500230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DEB7A6F-9729-8885-1379-B6959E5E1B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34836" y="3287753"/>
            <a:ext cx="2403732" cy="2581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6297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9C204B-8C49-BA21-21A1-1ED3AC8A62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49BA47E8-8EF6-8132-C3E9-4A2DE6BA1A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24970"/>
            <a:ext cx="764001" cy="6330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7F527AC-CED1-AB6A-A5CE-2EAE89C55AA5}"/>
              </a:ext>
            </a:extLst>
          </p:cNvPr>
          <p:cNvSpPr txBox="1"/>
          <p:nvPr/>
        </p:nvSpPr>
        <p:spPr>
          <a:xfrm>
            <a:off x="299832" y="81460"/>
            <a:ext cx="61644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4000" dirty="0">
                <a:solidFill>
                  <a:schemeClr val="accent1">
                    <a:lumMod val="75000"/>
                  </a:schemeClr>
                </a:solidFill>
              </a:rPr>
              <a:t>Risk Assesment Multi-hazard</a:t>
            </a:r>
          </a:p>
        </p:txBody>
      </p:sp>
      <p:pic>
        <p:nvPicPr>
          <p:cNvPr id="4" name="Immagine 5">
            <a:extLst>
              <a:ext uri="{FF2B5EF4-FFF2-40B4-BE49-F238E27FC236}">
                <a16:creationId xmlns:a16="http://schemas.microsoft.com/office/drawing/2014/main" id="{D59B24E6-34DD-A9F2-F89E-670BC8FB70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8913" y="6156077"/>
            <a:ext cx="3172691" cy="70192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7426A4B-3DA1-10F1-283A-3399AA2717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411704"/>
            <a:ext cx="6833937" cy="393832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873BAE-CC8D-1D5C-4004-90D4404657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1081" y="-12508"/>
            <a:ext cx="5190919" cy="31820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939897A-ACB7-8CAB-2EE8-49C3AC9A1E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17123" y="2967512"/>
            <a:ext cx="5190919" cy="31820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AEEBDBC-B4E6-5EF0-4226-CDFF972A71F1}"/>
              </a:ext>
            </a:extLst>
          </p:cNvPr>
          <p:cNvSpPr txBox="1"/>
          <p:nvPr/>
        </p:nvSpPr>
        <p:spPr>
          <a:xfrm>
            <a:off x="703909" y="5901804"/>
            <a:ext cx="81102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/>
              <a:t>Drought</a:t>
            </a:r>
            <a:r>
              <a:rPr lang="en-IT" dirty="0"/>
              <a:t> is the Hazard affecting most people</a:t>
            </a:r>
          </a:p>
          <a:p>
            <a:r>
              <a:rPr lang="en-IT" b="1" dirty="0"/>
              <a:t>Riverine Floods and Strong Winds </a:t>
            </a:r>
            <a:r>
              <a:rPr lang="en-IT" dirty="0"/>
              <a:t>the ones causing the higest direct economic losses</a:t>
            </a:r>
          </a:p>
        </p:txBody>
      </p:sp>
    </p:spTree>
    <p:extLst>
      <p:ext uri="{BB962C8B-B14F-4D97-AF65-F5344CB8AC3E}">
        <p14:creationId xmlns:p14="http://schemas.microsoft.com/office/powerpoint/2010/main" val="36615100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1CEF74-D321-7CE0-3237-A2A2A85AB2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A835AD63-3424-79DE-00BB-E995019973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24970"/>
            <a:ext cx="764001" cy="6330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CA4FCAB-F5DA-B11A-2B99-3D91E74270DC}"/>
              </a:ext>
            </a:extLst>
          </p:cNvPr>
          <p:cNvSpPr txBox="1"/>
          <p:nvPr/>
        </p:nvSpPr>
        <p:spPr>
          <a:xfrm>
            <a:off x="299832" y="81460"/>
            <a:ext cx="91293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4000" dirty="0">
                <a:solidFill>
                  <a:schemeClr val="accent1">
                    <a:lumMod val="75000"/>
                  </a:schemeClr>
                </a:solidFill>
              </a:rPr>
              <a:t>Riverine Flood Risk Assesment - population</a:t>
            </a:r>
          </a:p>
        </p:txBody>
      </p:sp>
      <p:pic>
        <p:nvPicPr>
          <p:cNvPr id="4" name="Immagine 5">
            <a:extLst>
              <a:ext uri="{FF2B5EF4-FFF2-40B4-BE49-F238E27FC236}">
                <a16:creationId xmlns:a16="http://schemas.microsoft.com/office/drawing/2014/main" id="{A0198F6B-A3B0-CC74-99C9-668B1B7AA9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8913" y="6156077"/>
            <a:ext cx="3172691" cy="70192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12F1686-71E2-E55C-B6CF-1DEB007BCE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25504"/>
            <a:ext cx="7189797" cy="468811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AE81239-33FE-E905-6DBB-FB61F05033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4146" y="1000654"/>
            <a:ext cx="5230360" cy="281439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C197957-753F-0A37-0D3C-E7E8D9BC5027}"/>
              </a:ext>
            </a:extLst>
          </p:cNvPr>
          <p:cNvSpPr txBox="1"/>
          <p:nvPr/>
        </p:nvSpPr>
        <p:spPr>
          <a:xfrm>
            <a:off x="7659974" y="4092315"/>
            <a:ext cx="453202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People are </a:t>
            </a:r>
            <a:r>
              <a:rPr lang="en-IT" b="1" dirty="0"/>
              <a:t>affected</a:t>
            </a:r>
            <a:r>
              <a:rPr lang="en-IT" dirty="0"/>
              <a:t> when: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</a:t>
            </a:r>
            <a:r>
              <a:rPr lang="en-IT" dirty="0"/>
              <a:t>hey loose their property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</a:t>
            </a:r>
            <a:r>
              <a:rPr lang="en-IT" dirty="0"/>
              <a:t>hey loose their houses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T" dirty="0"/>
              <a:t>They Loose access to critical services (e.g. Health, Education)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317A6F0-74E6-3169-6992-ADA45CA9C5BE}"/>
              </a:ext>
            </a:extLst>
          </p:cNvPr>
          <p:cNvSpPr txBox="1"/>
          <p:nvPr/>
        </p:nvSpPr>
        <p:spPr>
          <a:xfrm>
            <a:off x="764001" y="5356154"/>
            <a:ext cx="80049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b="1" dirty="0"/>
              <a:t>Flood Risk in Malawi </a:t>
            </a:r>
            <a:r>
              <a:rPr lang="en-IT" dirty="0"/>
              <a:t>is high in many district from North to South</a:t>
            </a:r>
          </a:p>
          <a:p>
            <a:r>
              <a:rPr lang="en-GB" dirty="0"/>
              <a:t>W</a:t>
            </a:r>
            <a:r>
              <a:rPr lang="en-IT" dirty="0"/>
              <a:t>hen </a:t>
            </a:r>
            <a:r>
              <a:rPr lang="en-IT" b="1" dirty="0"/>
              <a:t>climate change </a:t>
            </a:r>
            <a:r>
              <a:rPr lang="en-IT" dirty="0"/>
              <a:t>is considered the southern district of Malawi are the ones  with the higest increase in risk</a:t>
            </a:r>
          </a:p>
          <a:p>
            <a:r>
              <a:rPr lang="en-GB" dirty="0"/>
              <a:t>T</a:t>
            </a:r>
            <a:r>
              <a:rPr lang="en-IT" dirty="0"/>
              <a:t>he </a:t>
            </a:r>
            <a:r>
              <a:rPr lang="en-IT" b="1" dirty="0"/>
              <a:t>PML Curve </a:t>
            </a:r>
            <a:r>
              <a:rPr lang="en-IT" dirty="0"/>
              <a:t>saturates around 50-year RP, affecetd population by </a:t>
            </a:r>
            <a:r>
              <a:rPr lang="en-IT" b="1" dirty="0"/>
              <a:t>extreme events </a:t>
            </a:r>
            <a:r>
              <a:rPr lang="en-IT" dirty="0"/>
              <a:t>will increase up to 7 times in projected climate</a:t>
            </a:r>
          </a:p>
        </p:txBody>
      </p:sp>
    </p:spTree>
    <p:extLst>
      <p:ext uri="{BB962C8B-B14F-4D97-AF65-F5344CB8AC3E}">
        <p14:creationId xmlns:p14="http://schemas.microsoft.com/office/powerpoint/2010/main" val="27952189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D8DC86-050A-7748-A245-F055C1F27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FEFCE864-CA4E-5EE8-D008-C9A969DC03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24970"/>
            <a:ext cx="764001" cy="6330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44B8083-0E4E-2D6F-503B-4A7027EE71D4}"/>
              </a:ext>
            </a:extLst>
          </p:cNvPr>
          <p:cNvSpPr txBox="1"/>
          <p:nvPr/>
        </p:nvSpPr>
        <p:spPr>
          <a:xfrm>
            <a:off x="299832" y="81460"/>
            <a:ext cx="87639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4000" dirty="0">
                <a:solidFill>
                  <a:schemeClr val="accent1">
                    <a:lumMod val="75000"/>
                  </a:schemeClr>
                </a:solidFill>
              </a:rPr>
              <a:t>Riverine Flood Risk Assesment - Economy</a:t>
            </a:r>
          </a:p>
        </p:txBody>
      </p:sp>
      <p:pic>
        <p:nvPicPr>
          <p:cNvPr id="4" name="Immagine 5">
            <a:extLst>
              <a:ext uri="{FF2B5EF4-FFF2-40B4-BE49-F238E27FC236}">
                <a16:creationId xmlns:a16="http://schemas.microsoft.com/office/drawing/2014/main" id="{74A8E219-24B0-D249-C744-35B452A982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8913" y="6156077"/>
            <a:ext cx="3172691" cy="7019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0B77025-6032-D3D2-E25E-8BE2AD2993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832" y="927236"/>
            <a:ext cx="7205689" cy="42656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6DF91B1-3D20-CDAE-6D90-E1940C4021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60485" y="2939534"/>
            <a:ext cx="4441973" cy="247787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B2C49FD-D233-5530-F6EB-5468B9541150}"/>
              </a:ext>
            </a:extLst>
          </p:cNvPr>
          <p:cNvSpPr txBox="1"/>
          <p:nvPr/>
        </p:nvSpPr>
        <p:spPr>
          <a:xfrm>
            <a:off x="7659974" y="1185208"/>
            <a:ext cx="453202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Economic loss</a:t>
            </a:r>
            <a:r>
              <a:rPr lang="en-GB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It is computed by sector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It is computed for present climate and the 2 future climate projections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It is presented both in absolute terms and in relative terms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1583BC-39AB-3FF5-3B09-900101B992DB}"/>
              </a:ext>
            </a:extLst>
          </p:cNvPr>
          <p:cNvSpPr txBox="1"/>
          <p:nvPr/>
        </p:nvSpPr>
        <p:spPr>
          <a:xfrm>
            <a:off x="818965" y="5279652"/>
            <a:ext cx="82913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</a:t>
            </a:r>
            <a:r>
              <a:rPr lang="en-IT" dirty="0"/>
              <a:t>he </a:t>
            </a:r>
            <a:r>
              <a:rPr lang="en-IT" b="1" dirty="0"/>
              <a:t>housing sector </a:t>
            </a:r>
            <a:r>
              <a:rPr lang="en-IT" dirty="0"/>
              <a:t>dominates the losses</a:t>
            </a:r>
          </a:p>
          <a:p>
            <a:r>
              <a:rPr lang="en-GB" dirty="0"/>
              <a:t>I</a:t>
            </a:r>
            <a:r>
              <a:rPr lang="en-IT" dirty="0"/>
              <a:t>f </a:t>
            </a:r>
            <a:r>
              <a:rPr lang="en-IT" b="1" dirty="0"/>
              <a:t>climate change </a:t>
            </a:r>
            <a:r>
              <a:rPr lang="en-IT" dirty="0"/>
              <a:t>is factored in losses are similar for the optimistic scenarios while increases of 25% for the pessimistic.</a:t>
            </a:r>
          </a:p>
          <a:p>
            <a:r>
              <a:rPr lang="en-GB" dirty="0"/>
              <a:t>D</a:t>
            </a:r>
            <a:r>
              <a:rPr lang="en-IT" dirty="0"/>
              <a:t>amage to </a:t>
            </a:r>
            <a:r>
              <a:rPr lang="en-IT" b="1" dirty="0"/>
              <a:t>agriculture</a:t>
            </a:r>
            <a:r>
              <a:rPr lang="en-IT" dirty="0"/>
              <a:t> doubles with climate change irrespective of the scenario considered</a:t>
            </a:r>
          </a:p>
        </p:txBody>
      </p:sp>
    </p:spTree>
    <p:extLst>
      <p:ext uri="{BB962C8B-B14F-4D97-AF65-F5344CB8AC3E}">
        <p14:creationId xmlns:p14="http://schemas.microsoft.com/office/powerpoint/2010/main" val="10720073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F6E8DB-A165-BF19-97A6-EE5B978906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3091996A-6143-2EC4-CA3F-160248DB73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24970"/>
            <a:ext cx="764001" cy="6330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A6036FD-5EE9-421A-6847-F6EC4DD0C527}"/>
              </a:ext>
            </a:extLst>
          </p:cNvPr>
          <p:cNvSpPr txBox="1"/>
          <p:nvPr/>
        </p:nvSpPr>
        <p:spPr>
          <a:xfrm>
            <a:off x="299832" y="81460"/>
            <a:ext cx="87639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4000" dirty="0">
                <a:solidFill>
                  <a:schemeClr val="accent1">
                    <a:lumMod val="75000"/>
                  </a:schemeClr>
                </a:solidFill>
              </a:rPr>
              <a:t>Riverine Flood Risk Assesment - Economy</a:t>
            </a:r>
          </a:p>
        </p:txBody>
      </p:sp>
      <p:pic>
        <p:nvPicPr>
          <p:cNvPr id="4" name="Immagine 5">
            <a:extLst>
              <a:ext uri="{FF2B5EF4-FFF2-40B4-BE49-F238E27FC236}">
                <a16:creationId xmlns:a16="http://schemas.microsoft.com/office/drawing/2014/main" id="{D89330C8-FCB9-5C97-722A-DDF09F00E8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8913" y="6156077"/>
            <a:ext cx="3172691" cy="70192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E2560A-23B0-17A2-AB84-53FB965E57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551" y="789346"/>
            <a:ext cx="6600967" cy="439742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442465-2563-65DF-7234-B3475A8B92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0305" y="588325"/>
            <a:ext cx="4941946" cy="23945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1995D54-3FA4-7746-1499-EE3AE99448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67959" y="2969634"/>
            <a:ext cx="5172747" cy="250638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C01CCFE-9B26-2846-88BE-739BE5E0EDE6}"/>
              </a:ext>
            </a:extLst>
          </p:cNvPr>
          <p:cNvSpPr txBox="1"/>
          <p:nvPr/>
        </p:nvSpPr>
        <p:spPr>
          <a:xfrm>
            <a:off x="679344" y="5264922"/>
            <a:ext cx="851095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b="1" dirty="0"/>
              <a:t>Economic losses in Malawi are</a:t>
            </a:r>
            <a:r>
              <a:rPr lang="en-IT" dirty="0"/>
              <a:t> concentrated in the areas with the highest physical vulnerability</a:t>
            </a:r>
          </a:p>
          <a:p>
            <a:r>
              <a:rPr lang="en-GB" dirty="0"/>
              <a:t>W</a:t>
            </a:r>
            <a:r>
              <a:rPr lang="en-IT" dirty="0"/>
              <a:t>hen </a:t>
            </a:r>
            <a:r>
              <a:rPr lang="en-IT" b="1" dirty="0"/>
              <a:t>climate change </a:t>
            </a:r>
            <a:r>
              <a:rPr lang="en-IT" dirty="0"/>
              <a:t>is considered losses increase consistently throughout the country</a:t>
            </a:r>
          </a:p>
          <a:p>
            <a:r>
              <a:rPr lang="en-GB" dirty="0"/>
              <a:t>T</a:t>
            </a:r>
            <a:r>
              <a:rPr lang="en-IT" dirty="0"/>
              <a:t>he </a:t>
            </a:r>
            <a:r>
              <a:rPr lang="en-IT" b="1" dirty="0"/>
              <a:t>PML Curve </a:t>
            </a:r>
            <a:r>
              <a:rPr lang="en-IT" dirty="0"/>
              <a:t>saturates around 50-year RP, economic losses by </a:t>
            </a:r>
            <a:r>
              <a:rPr lang="en-IT" b="1" dirty="0"/>
              <a:t>extreme events </a:t>
            </a:r>
            <a:r>
              <a:rPr lang="en-IT" dirty="0"/>
              <a:t>will double in projected climate posing serous challenges in terms of resilience</a:t>
            </a:r>
          </a:p>
        </p:txBody>
      </p:sp>
    </p:spTree>
    <p:extLst>
      <p:ext uri="{BB962C8B-B14F-4D97-AF65-F5344CB8AC3E}">
        <p14:creationId xmlns:p14="http://schemas.microsoft.com/office/powerpoint/2010/main" val="20235989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F5852-31D5-E309-7175-9585FEE673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E04D2BB5-6CEA-FEB9-B8A6-FE9C6ED84E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24970"/>
            <a:ext cx="764001" cy="6330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20239FE-0B24-BDD0-C471-A06DA7C6F7F5}"/>
              </a:ext>
            </a:extLst>
          </p:cNvPr>
          <p:cNvSpPr txBox="1"/>
          <p:nvPr/>
        </p:nvSpPr>
        <p:spPr>
          <a:xfrm>
            <a:off x="299832" y="81460"/>
            <a:ext cx="115788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4000" dirty="0">
                <a:solidFill>
                  <a:schemeClr val="accent1">
                    <a:lumMod val="75000"/>
                  </a:schemeClr>
                </a:solidFill>
              </a:rPr>
              <a:t>Riverine Flood Risk Assesment – Critical Infrastructures</a:t>
            </a:r>
          </a:p>
        </p:txBody>
      </p:sp>
      <p:pic>
        <p:nvPicPr>
          <p:cNvPr id="4" name="Immagine 5">
            <a:extLst>
              <a:ext uri="{FF2B5EF4-FFF2-40B4-BE49-F238E27FC236}">
                <a16:creationId xmlns:a16="http://schemas.microsoft.com/office/drawing/2014/main" id="{9859015F-8D82-73C2-8946-493FAA7CC3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8913" y="6156077"/>
            <a:ext cx="3172691" cy="70192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04AB768-5954-C209-544D-6378A2E177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832" y="754036"/>
            <a:ext cx="6039181" cy="534992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E90E95D-91C2-78B2-5C7C-ED4D9FE626B1}"/>
              </a:ext>
            </a:extLst>
          </p:cNvPr>
          <p:cNvSpPr txBox="1"/>
          <p:nvPr/>
        </p:nvSpPr>
        <p:spPr>
          <a:xfrm>
            <a:off x="7066416" y="1256719"/>
            <a:ext cx="453202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b="1" dirty="0"/>
              <a:t>Critical infrastructures </a:t>
            </a:r>
            <a:r>
              <a:rPr lang="en-IT" dirty="0"/>
              <a:t>include: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Health facilities</a:t>
            </a:r>
            <a:endParaRPr lang="en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Education</a:t>
            </a:r>
            <a:r>
              <a:rPr lang="it-IT" dirty="0"/>
              <a:t> Facilities</a:t>
            </a:r>
            <a:endParaRPr lang="en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T" dirty="0"/>
              <a:t>Governamental buildings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T" dirty="0"/>
              <a:t>Roads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T" dirty="0"/>
              <a:t>Railwais</a:t>
            </a:r>
          </a:p>
        </p:txBody>
      </p:sp>
    </p:spTree>
    <p:extLst>
      <p:ext uri="{BB962C8B-B14F-4D97-AF65-F5344CB8AC3E}">
        <p14:creationId xmlns:p14="http://schemas.microsoft.com/office/powerpoint/2010/main" val="34337751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0AAEBD-EA3F-3486-16BF-80B0C42BB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9400BE78-3FCD-ED64-0961-74BE5F8856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24970"/>
            <a:ext cx="764001" cy="6330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C25EA7A-7F5D-771F-C225-956892B54B3C}"/>
              </a:ext>
            </a:extLst>
          </p:cNvPr>
          <p:cNvSpPr txBox="1"/>
          <p:nvPr/>
        </p:nvSpPr>
        <p:spPr>
          <a:xfrm>
            <a:off x="299832" y="81460"/>
            <a:ext cx="109080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4000" dirty="0">
                <a:solidFill>
                  <a:schemeClr val="accent1">
                    <a:lumMod val="75000"/>
                  </a:schemeClr>
                </a:solidFill>
              </a:rPr>
              <a:t>Riverine Flood Risk Assesment – Social Vulnerability</a:t>
            </a:r>
          </a:p>
        </p:txBody>
      </p:sp>
      <p:pic>
        <p:nvPicPr>
          <p:cNvPr id="4" name="Immagine 5">
            <a:extLst>
              <a:ext uri="{FF2B5EF4-FFF2-40B4-BE49-F238E27FC236}">
                <a16:creationId xmlns:a16="http://schemas.microsoft.com/office/drawing/2014/main" id="{55C79603-4399-12BA-5BCE-43721B8354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8913" y="6156077"/>
            <a:ext cx="3172691" cy="70192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ED738D5-5D12-95E9-4498-57799D733A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388" y="915256"/>
            <a:ext cx="8538138" cy="524082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AD64B59-C554-2BD6-738F-E3D22A6E5CF3}"/>
              </a:ext>
            </a:extLst>
          </p:cNvPr>
          <p:cNvSpPr txBox="1"/>
          <p:nvPr/>
        </p:nvSpPr>
        <p:spPr>
          <a:xfrm>
            <a:off x="9296479" y="915256"/>
            <a:ext cx="21175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dirty="0"/>
              <a:t>Affected Population</a:t>
            </a:r>
          </a:p>
          <a:p>
            <a:pPr algn="ctr"/>
            <a:r>
              <a:rPr lang="en-GB" dirty="0"/>
              <a:t>V</a:t>
            </a:r>
            <a:r>
              <a:rPr lang="en-IT" dirty="0"/>
              <a:t>s</a:t>
            </a:r>
          </a:p>
          <a:p>
            <a:pPr algn="ctr"/>
            <a:r>
              <a:rPr lang="en-IT" dirty="0"/>
              <a:t>Food Security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82D795-08C5-DE94-04D5-9B876968890C}"/>
              </a:ext>
            </a:extLst>
          </p:cNvPr>
          <p:cNvSpPr txBox="1"/>
          <p:nvPr/>
        </p:nvSpPr>
        <p:spPr>
          <a:xfrm>
            <a:off x="9296479" y="2910539"/>
            <a:ext cx="21175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dirty="0"/>
              <a:t>Economic Damage</a:t>
            </a:r>
          </a:p>
          <a:p>
            <a:pPr algn="ctr"/>
            <a:r>
              <a:rPr lang="en-GB" dirty="0"/>
              <a:t>V</a:t>
            </a:r>
            <a:r>
              <a:rPr lang="en-IT" dirty="0"/>
              <a:t>s</a:t>
            </a:r>
          </a:p>
          <a:p>
            <a:pPr algn="ctr"/>
            <a:r>
              <a:rPr lang="en-IT" dirty="0"/>
              <a:t>Poverty Indicator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A24FF4-F314-34B5-E6F6-53FC289221AF}"/>
              </a:ext>
            </a:extLst>
          </p:cNvPr>
          <p:cNvSpPr txBox="1"/>
          <p:nvPr/>
        </p:nvSpPr>
        <p:spPr>
          <a:xfrm>
            <a:off x="9296479" y="4905823"/>
            <a:ext cx="21175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dirty="0"/>
              <a:t>Building Affected</a:t>
            </a:r>
          </a:p>
          <a:p>
            <a:pPr algn="ctr"/>
            <a:r>
              <a:rPr lang="en-GB" dirty="0"/>
              <a:t>V</a:t>
            </a:r>
            <a:r>
              <a:rPr lang="en-IT" dirty="0"/>
              <a:t>s</a:t>
            </a:r>
          </a:p>
          <a:p>
            <a:pPr algn="ctr"/>
            <a:r>
              <a:rPr lang="en-IT" dirty="0"/>
              <a:t>Inactive Population</a:t>
            </a:r>
          </a:p>
        </p:txBody>
      </p:sp>
    </p:spTree>
    <p:extLst>
      <p:ext uri="{BB962C8B-B14F-4D97-AF65-F5344CB8AC3E}">
        <p14:creationId xmlns:p14="http://schemas.microsoft.com/office/powerpoint/2010/main" val="314843890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82C7B-AAC0-4DE6-D2DF-2B9725D01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A9E0B1ED-2C24-D0F9-F801-67E884A8C7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24970"/>
            <a:ext cx="764001" cy="6330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8E219E4-5160-D028-A01A-47BAF8E95F60}"/>
              </a:ext>
            </a:extLst>
          </p:cNvPr>
          <p:cNvSpPr txBox="1"/>
          <p:nvPr/>
        </p:nvSpPr>
        <p:spPr>
          <a:xfrm>
            <a:off x="299832" y="81460"/>
            <a:ext cx="83905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4000" dirty="0">
                <a:solidFill>
                  <a:schemeClr val="accent1">
                    <a:lumMod val="75000"/>
                  </a:schemeClr>
                </a:solidFill>
              </a:rPr>
              <a:t>Flash Flood Risk Assesment – Highlights</a:t>
            </a:r>
          </a:p>
        </p:txBody>
      </p:sp>
      <p:pic>
        <p:nvPicPr>
          <p:cNvPr id="4" name="Immagine 5">
            <a:extLst>
              <a:ext uri="{FF2B5EF4-FFF2-40B4-BE49-F238E27FC236}">
                <a16:creationId xmlns:a16="http://schemas.microsoft.com/office/drawing/2014/main" id="{FB28B8E3-5508-0804-2B7C-330D1A8358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8913" y="6156077"/>
            <a:ext cx="3172691" cy="70192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1E63574-E0A7-E940-5488-BBF11B984F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832" y="789346"/>
            <a:ext cx="6003089" cy="38949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41FFE67-359E-6D47-E04A-39A3E58744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0800" y="1180894"/>
            <a:ext cx="5652232" cy="354442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DE3FD43-4F24-2949-10E2-94162801C55A}"/>
              </a:ext>
            </a:extLst>
          </p:cNvPr>
          <p:cNvSpPr txBox="1"/>
          <p:nvPr/>
        </p:nvSpPr>
        <p:spPr>
          <a:xfrm>
            <a:off x="866777" y="5306709"/>
            <a:ext cx="82331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People affected by Flash Floods in Malawi are</a:t>
            </a:r>
            <a:r>
              <a:rPr lang="en-GB" dirty="0"/>
              <a:t> evenly distributed among North, Central and Southern districts</a:t>
            </a:r>
          </a:p>
          <a:p>
            <a:r>
              <a:rPr lang="en-GB" b="1" dirty="0"/>
              <a:t>Climate</a:t>
            </a:r>
            <a:r>
              <a:rPr lang="en-GB" dirty="0"/>
              <a:t> </a:t>
            </a:r>
            <a:r>
              <a:rPr lang="en-GB" b="1" dirty="0"/>
              <a:t>change </a:t>
            </a:r>
            <a:r>
              <a:rPr lang="en-GB" dirty="0"/>
              <a:t>will exacerbate the losses mainly in the southern part of Malawi</a:t>
            </a:r>
          </a:p>
          <a:p>
            <a:r>
              <a:rPr lang="en-GB" dirty="0"/>
              <a:t>When </a:t>
            </a:r>
            <a:r>
              <a:rPr lang="en-GB" b="1" dirty="0"/>
              <a:t>socio-economic vulnerability</a:t>
            </a:r>
            <a:r>
              <a:rPr lang="en-GB" dirty="0"/>
              <a:t> is factored in hotspots emerge more clearly.</a:t>
            </a:r>
          </a:p>
        </p:txBody>
      </p:sp>
    </p:spTree>
    <p:extLst>
      <p:ext uri="{BB962C8B-B14F-4D97-AF65-F5344CB8AC3E}">
        <p14:creationId xmlns:p14="http://schemas.microsoft.com/office/powerpoint/2010/main" val="691647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1 4">
            <a:extLst>
              <a:ext uri="{FF2B5EF4-FFF2-40B4-BE49-F238E27FC236}">
                <a16:creationId xmlns:a16="http://schemas.microsoft.com/office/drawing/2014/main" id="{671F803E-9C3F-8C00-BBD9-CAC8721A4AFF}"/>
              </a:ext>
            </a:extLst>
          </p:cNvPr>
          <p:cNvCxnSpPr/>
          <p:nvPr/>
        </p:nvCxnSpPr>
        <p:spPr>
          <a:xfrm>
            <a:off x="15960" y="6068653"/>
            <a:ext cx="121920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71109BA-5A86-C7F5-1A3C-DBB59362E434}"/>
              </a:ext>
            </a:extLst>
          </p:cNvPr>
          <p:cNvSpPr txBox="1"/>
          <p:nvPr/>
        </p:nvSpPr>
        <p:spPr>
          <a:xfrm>
            <a:off x="5120148" y="0"/>
            <a:ext cx="7055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002060"/>
                </a:solidFill>
                <a:latin typeface="Montserrat" pitchFamily="2" charset="77"/>
              </a:rPr>
              <a:t>Comprehensive Multi hazard Risk Assessment in Malawi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A5EAA07-25DC-BEB3-DB5F-6C22D59DB5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9308" y="6145841"/>
            <a:ext cx="3172691" cy="70192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D37A237-1349-3010-0CA6-793361FF1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617" y="6193653"/>
            <a:ext cx="764001" cy="633030"/>
          </a:xfrm>
          <a:prstGeom prst="rect">
            <a:avLst/>
          </a:prstGeom>
        </p:spPr>
      </p:pic>
      <p:pic>
        <p:nvPicPr>
          <p:cNvPr id="4098" name="Picture 2" descr="WorldBank - Altus Impact">
            <a:extLst>
              <a:ext uri="{FF2B5EF4-FFF2-40B4-BE49-F238E27FC236}">
                <a16:creationId xmlns:a16="http://schemas.microsoft.com/office/drawing/2014/main" id="{E55FD017-3C91-6380-AE76-F68EEC4625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408"/>
            <a:ext cx="720283" cy="701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7CEB4780-3FBC-F7E9-B616-BBE8A80EAEE1}"/>
              </a:ext>
            </a:extLst>
          </p:cNvPr>
          <p:cNvSpPr/>
          <p:nvPr/>
        </p:nvSpPr>
        <p:spPr>
          <a:xfrm>
            <a:off x="188590" y="3698001"/>
            <a:ext cx="1611596" cy="855611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sz="1400" dirty="0"/>
              <a:t>DATA COLLECTION AND METHODOLOGY  CONSOLIDATION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FB477C7-3672-7420-25F1-CAE827777E5D}"/>
              </a:ext>
            </a:extLst>
          </p:cNvPr>
          <p:cNvSpPr/>
          <p:nvPr/>
        </p:nvSpPr>
        <p:spPr>
          <a:xfrm>
            <a:off x="2830747" y="1607293"/>
            <a:ext cx="1612821" cy="855611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sz="1600" dirty="0"/>
              <a:t>HAZARD ASSESSMENT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2671F5F-A977-B139-8D68-4338A71090EF}"/>
              </a:ext>
            </a:extLst>
          </p:cNvPr>
          <p:cNvSpPr/>
          <p:nvPr/>
        </p:nvSpPr>
        <p:spPr>
          <a:xfrm>
            <a:off x="2830747" y="2582858"/>
            <a:ext cx="1612821" cy="855611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sz="1600" dirty="0"/>
              <a:t>EXPOSURE ASSESSMENT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5ED7AEF6-356C-2128-D598-58D409A4B3B5}"/>
              </a:ext>
            </a:extLst>
          </p:cNvPr>
          <p:cNvSpPr/>
          <p:nvPr/>
        </p:nvSpPr>
        <p:spPr>
          <a:xfrm>
            <a:off x="2830747" y="3599253"/>
            <a:ext cx="1612821" cy="855611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sz="1600" dirty="0"/>
              <a:t>VULNERABILITY ASSESSMENT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9352D0BB-DFA8-A99E-DF0A-D3DEE510F27D}"/>
              </a:ext>
            </a:extLst>
          </p:cNvPr>
          <p:cNvSpPr/>
          <p:nvPr/>
        </p:nvSpPr>
        <p:spPr>
          <a:xfrm>
            <a:off x="6650992" y="3018976"/>
            <a:ext cx="1549927" cy="855611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sz="1600" dirty="0"/>
              <a:t>RISK ASSESSMENT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59F0DCE2-5213-D5EC-C562-7FB6B88EE5B5}"/>
              </a:ext>
            </a:extLst>
          </p:cNvPr>
          <p:cNvSpPr/>
          <p:nvPr/>
        </p:nvSpPr>
        <p:spPr>
          <a:xfrm>
            <a:off x="8200919" y="4952135"/>
            <a:ext cx="2396359" cy="9915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/>
              <a:t>CAPACITY DEVELOPMENT &amp; TRAINING</a:t>
            </a:r>
          </a:p>
        </p:txBody>
      </p:sp>
      <p:cxnSp>
        <p:nvCxnSpPr>
          <p:cNvPr id="12" name="Elbow Connector 11">
            <a:extLst>
              <a:ext uri="{FF2B5EF4-FFF2-40B4-BE49-F238E27FC236}">
                <a16:creationId xmlns:a16="http://schemas.microsoft.com/office/drawing/2014/main" id="{5A31C20C-F2B7-A4AF-61FC-2C726612EBFE}"/>
              </a:ext>
            </a:extLst>
          </p:cNvPr>
          <p:cNvCxnSpPr>
            <a:cxnSpLocks/>
            <a:stCxn id="3" idx="3"/>
            <a:endCxn id="4" idx="1"/>
          </p:cNvCxnSpPr>
          <p:nvPr/>
        </p:nvCxnSpPr>
        <p:spPr>
          <a:xfrm flipV="1">
            <a:off x="1800186" y="2035099"/>
            <a:ext cx="1030561" cy="2090708"/>
          </a:xfrm>
          <a:prstGeom prst="bentConnector3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>
            <a:extLst>
              <a:ext uri="{FF2B5EF4-FFF2-40B4-BE49-F238E27FC236}">
                <a16:creationId xmlns:a16="http://schemas.microsoft.com/office/drawing/2014/main" id="{B8F2EEB3-FC2F-5BFE-5D8B-CB52C78E44B8}"/>
              </a:ext>
            </a:extLst>
          </p:cNvPr>
          <p:cNvCxnSpPr>
            <a:cxnSpLocks/>
            <a:stCxn id="3" idx="3"/>
            <a:endCxn id="8" idx="1"/>
          </p:cNvCxnSpPr>
          <p:nvPr/>
        </p:nvCxnSpPr>
        <p:spPr>
          <a:xfrm flipV="1">
            <a:off x="1800186" y="3010664"/>
            <a:ext cx="1030561" cy="1115143"/>
          </a:xfrm>
          <a:prstGeom prst="bentConnector3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ight Brace 14">
            <a:extLst>
              <a:ext uri="{FF2B5EF4-FFF2-40B4-BE49-F238E27FC236}">
                <a16:creationId xmlns:a16="http://schemas.microsoft.com/office/drawing/2014/main" id="{A7014272-25E6-B913-2AE4-D98AF87EC0FA}"/>
              </a:ext>
            </a:extLst>
          </p:cNvPr>
          <p:cNvSpPr/>
          <p:nvPr/>
        </p:nvSpPr>
        <p:spPr>
          <a:xfrm>
            <a:off x="6096000" y="1043227"/>
            <a:ext cx="394058" cy="3391589"/>
          </a:xfrm>
          <a:prstGeom prst="rightBrace">
            <a:avLst>
              <a:gd name="adj1" fmla="val 8333"/>
              <a:gd name="adj2" fmla="val 69988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0" name="Right Brace 19">
            <a:extLst>
              <a:ext uri="{FF2B5EF4-FFF2-40B4-BE49-F238E27FC236}">
                <a16:creationId xmlns:a16="http://schemas.microsoft.com/office/drawing/2014/main" id="{1343D481-4689-961A-D51C-2A6426D60C33}"/>
              </a:ext>
            </a:extLst>
          </p:cNvPr>
          <p:cNvSpPr/>
          <p:nvPr/>
        </p:nvSpPr>
        <p:spPr>
          <a:xfrm flipH="1">
            <a:off x="8565577" y="2654972"/>
            <a:ext cx="529729" cy="1908642"/>
          </a:xfrm>
          <a:prstGeom prst="rightBrac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4FCCA177-E148-3E2A-BEED-C8C9800BE9A2}"/>
              </a:ext>
            </a:extLst>
          </p:cNvPr>
          <p:cNvSpPr/>
          <p:nvPr/>
        </p:nvSpPr>
        <p:spPr>
          <a:xfrm>
            <a:off x="9200319" y="3698000"/>
            <a:ext cx="1526430" cy="85561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/>
              <a:t>DB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09A3DBB7-F7B5-71E0-DEB1-47616A3D7CA8}"/>
              </a:ext>
            </a:extLst>
          </p:cNvPr>
          <p:cNvSpPr/>
          <p:nvPr/>
        </p:nvSpPr>
        <p:spPr>
          <a:xfrm>
            <a:off x="9200319" y="2631686"/>
            <a:ext cx="1526430" cy="85561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/>
              <a:t>RA Platform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110F5CB-EE5F-AD84-23E1-5CB0479D6C29}"/>
              </a:ext>
            </a:extLst>
          </p:cNvPr>
          <p:cNvCxnSpPr>
            <a:cxnSpLocks/>
            <a:stCxn id="21" idx="0"/>
            <a:endCxn id="22" idx="2"/>
          </p:cNvCxnSpPr>
          <p:nvPr/>
        </p:nvCxnSpPr>
        <p:spPr>
          <a:xfrm flipV="1">
            <a:off x="9963534" y="3487297"/>
            <a:ext cx="0" cy="210703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EE6A13B5-CAD8-A08C-9F1D-26F2B1160D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968" y="1753611"/>
            <a:ext cx="1353478" cy="18193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BDC508F-11C1-C24A-5211-360059BF43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22922" y="2654972"/>
            <a:ext cx="1412144" cy="17911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E469092B-917E-BAA5-019F-9EF2AA4408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29743" y="755991"/>
            <a:ext cx="1377367" cy="17470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B7EE3CE6-6AED-FED8-4358-8ADDDBA295A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5711" y="631732"/>
            <a:ext cx="1526430" cy="2162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D9286B07-3388-D429-50E2-6C4867B38FD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16175" y="504987"/>
            <a:ext cx="3048342" cy="19078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0" name="Picture 59" descr="A timeline of a storm&#10;&#10;Description automatically generated">
            <a:extLst>
              <a:ext uri="{FF2B5EF4-FFF2-40B4-BE49-F238E27FC236}">
                <a16:creationId xmlns:a16="http://schemas.microsoft.com/office/drawing/2014/main" id="{7C5CDD83-97DC-8ED7-9A77-7C5A1924FD2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50992" y="4098861"/>
            <a:ext cx="1412145" cy="18675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557018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1EEBA-7A37-BC9D-8529-21FC97C36C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C34E09BA-4B40-CADA-051C-A84B4374B7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24970"/>
            <a:ext cx="764001" cy="6330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03BAE82-A09C-1D05-46DE-23611C16896C}"/>
              </a:ext>
            </a:extLst>
          </p:cNvPr>
          <p:cNvSpPr txBox="1"/>
          <p:nvPr/>
        </p:nvSpPr>
        <p:spPr>
          <a:xfrm>
            <a:off x="299832" y="81460"/>
            <a:ext cx="86323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4000" dirty="0">
                <a:solidFill>
                  <a:schemeClr val="accent1">
                    <a:lumMod val="75000"/>
                  </a:schemeClr>
                </a:solidFill>
              </a:rPr>
              <a:t>Strong Wind Risk Assesment – Highlights</a:t>
            </a:r>
          </a:p>
        </p:txBody>
      </p:sp>
      <p:pic>
        <p:nvPicPr>
          <p:cNvPr id="4" name="Immagine 5">
            <a:extLst>
              <a:ext uri="{FF2B5EF4-FFF2-40B4-BE49-F238E27FC236}">
                <a16:creationId xmlns:a16="http://schemas.microsoft.com/office/drawing/2014/main" id="{0FAF0AE1-EB60-E08F-95CB-02E2793F07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8913" y="6156077"/>
            <a:ext cx="3172691" cy="70192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44685F3-8E70-ECEE-D936-FBD811B9B1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06" y="998774"/>
            <a:ext cx="6401920" cy="41542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69455C0-A99C-ACC2-2B57-339E870357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4785" y="1361892"/>
            <a:ext cx="5976819" cy="379108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42D0985-5EB3-C871-8C40-D99D35EBB34A}"/>
              </a:ext>
            </a:extLst>
          </p:cNvPr>
          <p:cNvSpPr txBox="1"/>
          <p:nvPr/>
        </p:nvSpPr>
        <p:spPr>
          <a:xfrm>
            <a:off x="889926" y="5496108"/>
            <a:ext cx="82331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Economic Losses by strong wind in Malawi concentrate mainly in the Central region.</a:t>
            </a:r>
            <a:endParaRPr lang="en-GB" dirty="0"/>
          </a:p>
          <a:p>
            <a:r>
              <a:rPr lang="en-GB" b="1" dirty="0"/>
              <a:t>Climate</a:t>
            </a:r>
            <a:r>
              <a:rPr lang="en-GB" dirty="0"/>
              <a:t> </a:t>
            </a:r>
            <a:r>
              <a:rPr lang="en-GB" b="1" dirty="0"/>
              <a:t>change </a:t>
            </a:r>
            <a:r>
              <a:rPr lang="en-GB" dirty="0"/>
              <a:t>will increase losses only in few districts while the general tendency is towards a reduction of the impacts.</a:t>
            </a:r>
          </a:p>
          <a:p>
            <a:r>
              <a:rPr lang="en-GB" dirty="0"/>
              <a:t>When </a:t>
            </a:r>
            <a:r>
              <a:rPr lang="en-GB" b="1" dirty="0"/>
              <a:t>socio-economic vulnerability</a:t>
            </a:r>
            <a:r>
              <a:rPr lang="en-GB" dirty="0"/>
              <a:t> is factored in hotspots emerge more clearly.</a:t>
            </a:r>
          </a:p>
        </p:txBody>
      </p:sp>
    </p:spTree>
    <p:extLst>
      <p:ext uri="{BB962C8B-B14F-4D97-AF65-F5344CB8AC3E}">
        <p14:creationId xmlns:p14="http://schemas.microsoft.com/office/powerpoint/2010/main" val="64748574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C6A9D9-0DF2-EF6C-A3A7-F484FD950B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485C3D4B-2A93-C1DB-757A-68CDBE816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24970"/>
            <a:ext cx="764001" cy="6330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AF6229-5641-8459-B133-0D77395F250D}"/>
              </a:ext>
            </a:extLst>
          </p:cNvPr>
          <p:cNvSpPr txBox="1"/>
          <p:nvPr/>
        </p:nvSpPr>
        <p:spPr>
          <a:xfrm>
            <a:off x="299832" y="81460"/>
            <a:ext cx="80282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4000" dirty="0">
                <a:solidFill>
                  <a:schemeClr val="accent1">
                    <a:lumMod val="75000"/>
                  </a:schemeClr>
                </a:solidFill>
              </a:rPr>
              <a:t>Compound Risk Assesment – higlights</a:t>
            </a:r>
          </a:p>
        </p:txBody>
      </p:sp>
      <p:pic>
        <p:nvPicPr>
          <p:cNvPr id="4" name="Immagine 5">
            <a:extLst>
              <a:ext uri="{FF2B5EF4-FFF2-40B4-BE49-F238E27FC236}">
                <a16:creationId xmlns:a16="http://schemas.microsoft.com/office/drawing/2014/main" id="{36F8CD47-3D53-99AE-12CD-6DD63FFD01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8913" y="6156077"/>
            <a:ext cx="3172691" cy="701923"/>
          </a:xfrm>
          <a:prstGeom prst="rect">
            <a:avLst/>
          </a:prstGeom>
        </p:spPr>
      </p:pic>
      <p:pic>
        <p:nvPicPr>
          <p:cNvPr id="5" name="Picture 4" descr="A close-up of a graph&#10;&#10;Description automatically generated">
            <a:extLst>
              <a:ext uri="{FF2B5EF4-FFF2-40B4-BE49-F238E27FC236}">
                <a16:creationId xmlns:a16="http://schemas.microsoft.com/office/drawing/2014/main" id="{17380F37-097F-279F-DE8E-7BBCE07E99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005" y="915256"/>
            <a:ext cx="5982730" cy="3374317"/>
          </a:xfrm>
          <a:prstGeom prst="rect">
            <a:avLst/>
          </a:prstGeom>
        </p:spPr>
      </p:pic>
      <p:pic>
        <p:nvPicPr>
          <p:cNvPr id="12" name="Picture 11" descr="A graph with different colored lines&#10;&#10;Description automatically generated">
            <a:extLst>
              <a:ext uri="{FF2B5EF4-FFF2-40B4-BE49-F238E27FC236}">
                <a16:creationId xmlns:a16="http://schemas.microsoft.com/office/drawing/2014/main" id="{30E82150-00F6-F083-8940-ED6A05FE6D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9259" y="1113494"/>
            <a:ext cx="6095726" cy="309655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EBEF48A-B02E-3581-C52C-A3565730C600}"/>
              </a:ext>
            </a:extLst>
          </p:cNvPr>
          <p:cNvSpPr txBox="1"/>
          <p:nvPr/>
        </p:nvSpPr>
        <p:spPr>
          <a:xfrm>
            <a:off x="751933" y="4534192"/>
            <a:ext cx="837518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</a:t>
            </a:r>
            <a:r>
              <a:rPr lang="en-IT" dirty="0"/>
              <a:t>he </a:t>
            </a:r>
            <a:r>
              <a:rPr lang="en-IT" b="1" dirty="0"/>
              <a:t>housing sector </a:t>
            </a:r>
            <a:r>
              <a:rPr lang="en-IT" dirty="0"/>
              <a:t>dominates the losses</a:t>
            </a:r>
          </a:p>
          <a:p>
            <a:r>
              <a:rPr lang="en-GB" dirty="0"/>
              <a:t>I</a:t>
            </a:r>
            <a:r>
              <a:rPr lang="en-IT" dirty="0"/>
              <a:t>f </a:t>
            </a:r>
            <a:r>
              <a:rPr lang="en-IT" b="1" dirty="0"/>
              <a:t>climate change </a:t>
            </a:r>
            <a:r>
              <a:rPr lang="en-IT" dirty="0"/>
              <a:t>is factored in losses for the optimistic scenario reduce (because of the reduction in wind related losses) while increases of 20% for the pessimistic.</a:t>
            </a:r>
          </a:p>
          <a:p>
            <a:r>
              <a:rPr lang="en-GB" dirty="0"/>
              <a:t>D</a:t>
            </a:r>
            <a:r>
              <a:rPr lang="en-IT" dirty="0"/>
              <a:t>amage to </a:t>
            </a:r>
            <a:r>
              <a:rPr lang="en-IT" b="1" dirty="0"/>
              <a:t>agriculture</a:t>
            </a:r>
            <a:r>
              <a:rPr lang="en-IT" dirty="0"/>
              <a:t> doubles with climate change irrespective of the scenario considered, direct damage to infrastructure also increases.</a:t>
            </a:r>
          </a:p>
          <a:p>
            <a:r>
              <a:rPr lang="en-GB" dirty="0"/>
              <a:t>The combined effect of fast onset </a:t>
            </a:r>
            <a:r>
              <a:rPr lang="en-GB" b="1" dirty="0"/>
              <a:t>e</a:t>
            </a:r>
            <a:r>
              <a:rPr lang="en-IT" b="1" dirty="0"/>
              <a:t>xtreme events</a:t>
            </a:r>
            <a:r>
              <a:rPr lang="en-IT" dirty="0"/>
              <a:t> doubles the impact when climate change is considered.</a:t>
            </a:r>
          </a:p>
        </p:txBody>
      </p:sp>
    </p:spTree>
    <p:extLst>
      <p:ext uri="{BB962C8B-B14F-4D97-AF65-F5344CB8AC3E}">
        <p14:creationId xmlns:p14="http://schemas.microsoft.com/office/powerpoint/2010/main" val="29765161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EDCCB-98A2-25C7-1FFD-0A259B5D68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E79841C8-BE78-CCAA-63A2-D735E87354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24970"/>
            <a:ext cx="764001" cy="6330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61EDDD9-0F40-FFBC-312C-688478718597}"/>
              </a:ext>
            </a:extLst>
          </p:cNvPr>
          <p:cNvSpPr txBox="1"/>
          <p:nvPr/>
        </p:nvSpPr>
        <p:spPr>
          <a:xfrm>
            <a:off x="299832" y="81460"/>
            <a:ext cx="74301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4000" dirty="0">
                <a:solidFill>
                  <a:schemeClr val="accent1">
                    <a:lumMod val="75000"/>
                  </a:schemeClr>
                </a:solidFill>
              </a:rPr>
              <a:t>Drought Risk Assesment – higlights</a:t>
            </a:r>
          </a:p>
        </p:txBody>
      </p:sp>
      <p:pic>
        <p:nvPicPr>
          <p:cNvPr id="4" name="Immagine 5">
            <a:extLst>
              <a:ext uri="{FF2B5EF4-FFF2-40B4-BE49-F238E27FC236}">
                <a16:creationId xmlns:a16="http://schemas.microsoft.com/office/drawing/2014/main" id="{C584B8E5-DAA2-0E47-3F64-DFD2218774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8913" y="6156077"/>
            <a:ext cx="3172691" cy="701923"/>
          </a:xfrm>
          <a:prstGeom prst="rect">
            <a:avLst/>
          </a:prstGeom>
        </p:spPr>
      </p:pic>
      <p:pic>
        <p:nvPicPr>
          <p:cNvPr id="6" name="Picture 5" descr="A map of different colored regions&#10;&#10;Description automatically generated">
            <a:extLst>
              <a:ext uri="{FF2B5EF4-FFF2-40B4-BE49-F238E27FC236}">
                <a16:creationId xmlns:a16="http://schemas.microsoft.com/office/drawing/2014/main" id="{83A33D07-59BA-D6AD-B7C0-878B79EB80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495" y="871074"/>
            <a:ext cx="5986505" cy="4096865"/>
          </a:xfrm>
          <a:prstGeom prst="rect">
            <a:avLst/>
          </a:prstGeom>
        </p:spPr>
      </p:pic>
      <p:pic>
        <p:nvPicPr>
          <p:cNvPr id="13" name="Picture 12" descr="A graph with different colored lines&#10;&#10;Description automatically generated">
            <a:extLst>
              <a:ext uri="{FF2B5EF4-FFF2-40B4-BE49-F238E27FC236}">
                <a16:creationId xmlns:a16="http://schemas.microsoft.com/office/drawing/2014/main" id="{4FFFE55D-36F0-7EE1-70E0-24BCD17EC1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3011" y="1244430"/>
            <a:ext cx="5448994" cy="272449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04D78D-568C-33BA-6A70-9ACC5B0D8368}"/>
              </a:ext>
            </a:extLst>
          </p:cNvPr>
          <p:cNvSpPr txBox="1"/>
          <p:nvPr/>
        </p:nvSpPr>
        <p:spPr>
          <a:xfrm>
            <a:off x="764001" y="5248262"/>
            <a:ext cx="787301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</a:t>
            </a:r>
            <a:r>
              <a:rPr lang="en-IT" dirty="0"/>
              <a:t>roughts </a:t>
            </a:r>
            <a:r>
              <a:rPr lang="en-IT" b="1" dirty="0"/>
              <a:t>affect people </a:t>
            </a:r>
            <a:r>
              <a:rPr lang="en-IT" dirty="0"/>
              <a:t>mainly in the central and southern part of Malawi</a:t>
            </a:r>
          </a:p>
          <a:p>
            <a:r>
              <a:rPr lang="en-GB" b="1" dirty="0"/>
              <a:t>C</a:t>
            </a:r>
            <a:r>
              <a:rPr lang="en-IT" b="1" dirty="0"/>
              <a:t>limate change </a:t>
            </a:r>
            <a:r>
              <a:rPr lang="en-IT" dirty="0"/>
              <a:t>will increase the number of affected people consistentrly throuout the whole country</a:t>
            </a:r>
          </a:p>
          <a:p>
            <a:r>
              <a:rPr lang="en-GB" dirty="0"/>
              <a:t>Affected people could reach 1M already for </a:t>
            </a:r>
            <a:r>
              <a:rPr lang="en-GB" b="1" dirty="0"/>
              <a:t>a 25-year event </a:t>
            </a:r>
            <a:r>
              <a:rPr lang="en-GB" dirty="0"/>
              <a:t>by the end of the century</a:t>
            </a:r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317952716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652513-232C-8837-C56E-73C49A879A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DBB4FBF8-8BC1-14C0-1532-F9BA23627A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24970"/>
            <a:ext cx="764001" cy="6330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EDFEE0F-6E38-0434-3FB5-291747D6BF0D}"/>
              </a:ext>
            </a:extLst>
          </p:cNvPr>
          <p:cNvSpPr txBox="1"/>
          <p:nvPr/>
        </p:nvSpPr>
        <p:spPr>
          <a:xfrm>
            <a:off x="299832" y="81460"/>
            <a:ext cx="74301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4000" dirty="0">
                <a:solidFill>
                  <a:schemeClr val="accent1">
                    <a:lumMod val="75000"/>
                  </a:schemeClr>
                </a:solidFill>
              </a:rPr>
              <a:t>Drought Risk Assesment – higlights</a:t>
            </a:r>
          </a:p>
        </p:txBody>
      </p:sp>
      <p:pic>
        <p:nvPicPr>
          <p:cNvPr id="4" name="Immagine 5">
            <a:extLst>
              <a:ext uri="{FF2B5EF4-FFF2-40B4-BE49-F238E27FC236}">
                <a16:creationId xmlns:a16="http://schemas.microsoft.com/office/drawing/2014/main" id="{6C48AC81-BDE6-59B4-459C-1E25CAD336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8913" y="6156077"/>
            <a:ext cx="3172691" cy="701923"/>
          </a:xfrm>
          <a:prstGeom prst="rect">
            <a:avLst/>
          </a:prstGeom>
        </p:spPr>
      </p:pic>
      <p:pic>
        <p:nvPicPr>
          <p:cNvPr id="5" name="Picture 4" descr="A map of different colored regions&#10;&#10;Description automatically generated">
            <a:extLst>
              <a:ext uri="{FF2B5EF4-FFF2-40B4-BE49-F238E27FC236}">
                <a16:creationId xmlns:a16="http://schemas.microsoft.com/office/drawing/2014/main" id="{B2DE0C8C-E62D-8436-37A2-C767B25B95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33502"/>
            <a:ext cx="6406258" cy="4403793"/>
          </a:xfrm>
          <a:prstGeom prst="rect">
            <a:avLst/>
          </a:prstGeom>
        </p:spPr>
      </p:pic>
      <p:pic>
        <p:nvPicPr>
          <p:cNvPr id="12" name="Picture 11" descr="A graph with different colored bars&#10;&#10;Description automatically generated">
            <a:extLst>
              <a:ext uri="{FF2B5EF4-FFF2-40B4-BE49-F238E27FC236}">
                <a16:creationId xmlns:a16="http://schemas.microsoft.com/office/drawing/2014/main" id="{32F4AF7B-75F4-FC72-A874-3DDC3A68D5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6258" y="3329525"/>
            <a:ext cx="5785743" cy="2358882"/>
          </a:xfrm>
          <a:prstGeom prst="rect">
            <a:avLst/>
          </a:prstGeom>
        </p:spPr>
      </p:pic>
      <p:pic>
        <p:nvPicPr>
          <p:cNvPr id="15" name="Picture 14" descr="A map of different colored regions&#10;&#10;Description automatically generated">
            <a:extLst>
              <a:ext uri="{FF2B5EF4-FFF2-40B4-BE49-F238E27FC236}">
                <a16:creationId xmlns:a16="http://schemas.microsoft.com/office/drawing/2014/main" id="{246F6DA1-9A73-0E8B-46E7-F1828FACB5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76362" y="81460"/>
            <a:ext cx="4542965" cy="312292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4A529F1-5CD4-9890-6974-3BCAAB389579}"/>
              </a:ext>
            </a:extLst>
          </p:cNvPr>
          <p:cNvSpPr txBox="1"/>
          <p:nvPr/>
        </p:nvSpPr>
        <p:spPr>
          <a:xfrm>
            <a:off x="912990" y="5853210"/>
            <a:ext cx="79962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b="1" dirty="0"/>
              <a:t>Economic losses to agriculture </a:t>
            </a:r>
            <a:r>
              <a:rPr lang="en-IT" dirty="0"/>
              <a:t>and food energy supply losses have similar spatial patterns also in terms of climate change anomalies</a:t>
            </a:r>
          </a:p>
          <a:p>
            <a:r>
              <a:rPr lang="en-GB" b="1" dirty="0"/>
              <a:t>S</a:t>
            </a:r>
            <a:r>
              <a:rPr lang="en-IT" b="1" dirty="0"/>
              <a:t>ome crops</a:t>
            </a:r>
            <a:r>
              <a:rPr lang="en-IT" dirty="0"/>
              <a:t> dominate the cotribution to the total losses estimated.</a:t>
            </a:r>
          </a:p>
        </p:txBody>
      </p:sp>
    </p:spTree>
    <p:extLst>
      <p:ext uri="{BB962C8B-B14F-4D97-AF65-F5344CB8AC3E}">
        <p14:creationId xmlns:p14="http://schemas.microsoft.com/office/powerpoint/2010/main" val="36248710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1E4D1A-6218-41EE-7E2B-6F34A85972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6387321C-697B-FBF8-3980-EC88F58631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24970"/>
            <a:ext cx="764001" cy="6330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BCBFC7A-8564-6BB6-EEB2-BB7AC4425EC6}"/>
              </a:ext>
            </a:extLst>
          </p:cNvPr>
          <p:cNvSpPr txBox="1"/>
          <p:nvPr/>
        </p:nvSpPr>
        <p:spPr>
          <a:xfrm>
            <a:off x="299832" y="81460"/>
            <a:ext cx="78840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4000" dirty="0">
                <a:solidFill>
                  <a:schemeClr val="accent1">
                    <a:lumMod val="75000"/>
                  </a:schemeClr>
                </a:solidFill>
              </a:rPr>
              <a:t>Landslides Risk Assesment – higlights</a:t>
            </a:r>
          </a:p>
        </p:txBody>
      </p:sp>
      <p:pic>
        <p:nvPicPr>
          <p:cNvPr id="4" name="Immagine 5">
            <a:extLst>
              <a:ext uri="{FF2B5EF4-FFF2-40B4-BE49-F238E27FC236}">
                <a16:creationId xmlns:a16="http://schemas.microsoft.com/office/drawing/2014/main" id="{06117055-5A13-6158-8705-61520B81C4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8913" y="6156077"/>
            <a:ext cx="3172691" cy="70192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326676B-CEE5-F2E7-ACD7-83C9A4FCD6FE}"/>
              </a:ext>
            </a:extLst>
          </p:cNvPr>
          <p:cNvSpPr txBox="1"/>
          <p:nvPr/>
        </p:nvSpPr>
        <p:spPr>
          <a:xfrm>
            <a:off x="764000" y="5606989"/>
            <a:ext cx="813381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141413"/>
                </a:solidFill>
                <a:effectLst/>
                <a:latin typeface="Helvetica" pitchFamily="2" charset="0"/>
              </a:rPr>
              <a:t>The </a:t>
            </a:r>
            <a:r>
              <a:rPr lang="en-GB" b="1" dirty="0">
                <a:solidFill>
                  <a:srgbClr val="141413"/>
                </a:solidFill>
                <a:effectLst/>
                <a:latin typeface="Helvetica" pitchFamily="2" charset="0"/>
              </a:rPr>
              <a:t>impact of landslides </a:t>
            </a:r>
            <a:r>
              <a:rPr lang="en-GB" dirty="0">
                <a:solidFill>
                  <a:srgbClr val="141413"/>
                </a:solidFill>
                <a:effectLst/>
                <a:latin typeface="Helvetica" pitchFamily="2" charset="0"/>
              </a:rPr>
              <a:t>varies significantly across districts, with rural areas typically facing higher risks due to less robust infrastructure</a:t>
            </a:r>
          </a:p>
          <a:p>
            <a:r>
              <a:rPr lang="en-GB" dirty="0">
                <a:solidFill>
                  <a:srgbClr val="141413"/>
                </a:solidFill>
                <a:effectLst/>
                <a:latin typeface="Helvetica" pitchFamily="2" charset="0"/>
              </a:rPr>
              <a:t>The </a:t>
            </a:r>
            <a:r>
              <a:rPr lang="en-GB" b="1" dirty="0">
                <a:solidFill>
                  <a:srgbClr val="141413"/>
                </a:solidFill>
                <a:effectLst/>
                <a:latin typeface="Helvetica" pitchFamily="2" charset="0"/>
              </a:rPr>
              <a:t>southern region is the most affected by smaller landslides </a:t>
            </a:r>
            <a:r>
              <a:rPr lang="en-GB" dirty="0">
                <a:solidFill>
                  <a:srgbClr val="141413"/>
                </a:solidFill>
                <a:effectLst/>
                <a:latin typeface="Helvetica" pitchFamily="2" charset="0"/>
              </a:rPr>
              <a:t>while the pattern of larger landslides is more homogeneous.</a:t>
            </a:r>
          </a:p>
          <a:p>
            <a:endParaRPr lang="en-IT" dirty="0"/>
          </a:p>
        </p:txBody>
      </p:sp>
      <p:pic>
        <p:nvPicPr>
          <p:cNvPr id="6" name="Picture 5" descr="A map of land with pink and white colors&#10;&#10;Description automatically generated with medium confidence">
            <a:extLst>
              <a:ext uri="{FF2B5EF4-FFF2-40B4-BE49-F238E27FC236}">
                <a16:creationId xmlns:a16="http://schemas.microsoft.com/office/drawing/2014/main" id="{FAF3C415-8D17-37E7-6632-3A64C8B978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1531" y="807554"/>
            <a:ext cx="5472751" cy="4569230"/>
          </a:xfrm>
          <a:prstGeom prst="rect">
            <a:avLst/>
          </a:prstGeom>
        </p:spPr>
      </p:pic>
      <p:pic>
        <p:nvPicPr>
          <p:cNvPr id="13" name="Picture 12" descr="A map of different colored areas&#10;&#10;Description automatically generated">
            <a:extLst>
              <a:ext uri="{FF2B5EF4-FFF2-40B4-BE49-F238E27FC236}">
                <a16:creationId xmlns:a16="http://schemas.microsoft.com/office/drawing/2014/main" id="{8C07C8DD-6076-4C40-13A8-3F342DC3CA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578" y="789346"/>
            <a:ext cx="5494559" cy="4587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96641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ADE27C-AAB9-44CB-2651-8D55215DFB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EBBFF3C9-AC3C-678D-DDA0-5E5E1BC84F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24970"/>
            <a:ext cx="764001" cy="6330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9204E2C-D8C4-0A02-CB2A-06FB70DBD3E4}"/>
              </a:ext>
            </a:extLst>
          </p:cNvPr>
          <p:cNvSpPr txBox="1"/>
          <p:nvPr/>
        </p:nvSpPr>
        <p:spPr>
          <a:xfrm>
            <a:off x="299832" y="81460"/>
            <a:ext cx="82869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4000" dirty="0">
                <a:solidFill>
                  <a:schemeClr val="accent1">
                    <a:lumMod val="75000"/>
                  </a:schemeClr>
                </a:solidFill>
              </a:rPr>
              <a:t>Earthquakes Risk Assesment – higlights</a:t>
            </a:r>
          </a:p>
        </p:txBody>
      </p:sp>
      <p:pic>
        <p:nvPicPr>
          <p:cNvPr id="4" name="Immagine 5">
            <a:extLst>
              <a:ext uri="{FF2B5EF4-FFF2-40B4-BE49-F238E27FC236}">
                <a16:creationId xmlns:a16="http://schemas.microsoft.com/office/drawing/2014/main" id="{285EF0D2-DD0A-9A06-011B-0A5DC6AB35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8913" y="6156077"/>
            <a:ext cx="3172691" cy="70192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CB8173B-8DC0-ADC0-E2B1-3500127F1105}"/>
              </a:ext>
            </a:extLst>
          </p:cNvPr>
          <p:cNvSpPr txBox="1"/>
          <p:nvPr/>
        </p:nvSpPr>
        <p:spPr>
          <a:xfrm>
            <a:off x="764001" y="5606989"/>
            <a:ext cx="21175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dirty="0"/>
              <a:t>Affected Population</a:t>
            </a:r>
          </a:p>
          <a:p>
            <a:pPr algn="ctr"/>
            <a:r>
              <a:rPr lang="en-GB" dirty="0"/>
              <a:t>V</a:t>
            </a:r>
            <a:r>
              <a:rPr lang="en-IT" dirty="0"/>
              <a:t>s</a:t>
            </a:r>
          </a:p>
          <a:p>
            <a:pPr algn="ctr"/>
            <a:r>
              <a:rPr lang="en-IT" dirty="0"/>
              <a:t>Food Security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8639CF-570D-A6D4-4022-5BD6D73DC7A4}"/>
              </a:ext>
            </a:extLst>
          </p:cNvPr>
          <p:cNvSpPr txBox="1"/>
          <p:nvPr/>
        </p:nvSpPr>
        <p:spPr>
          <a:xfrm>
            <a:off x="2869724" y="5606989"/>
            <a:ext cx="21175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dirty="0"/>
              <a:t>Economic Damage</a:t>
            </a:r>
          </a:p>
          <a:p>
            <a:pPr algn="ctr"/>
            <a:r>
              <a:rPr lang="en-GB" dirty="0"/>
              <a:t>V</a:t>
            </a:r>
            <a:r>
              <a:rPr lang="en-IT" dirty="0"/>
              <a:t>s</a:t>
            </a:r>
          </a:p>
          <a:p>
            <a:pPr algn="ctr"/>
            <a:r>
              <a:rPr lang="en-IT" dirty="0"/>
              <a:t>Poverty Indicator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794D2E-09E0-62FB-00F8-18AD9C83B0C8}"/>
              </a:ext>
            </a:extLst>
          </p:cNvPr>
          <p:cNvSpPr txBox="1"/>
          <p:nvPr/>
        </p:nvSpPr>
        <p:spPr>
          <a:xfrm>
            <a:off x="4975447" y="5606989"/>
            <a:ext cx="21175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dirty="0"/>
              <a:t>Building Affected</a:t>
            </a:r>
          </a:p>
          <a:p>
            <a:pPr algn="ctr"/>
            <a:r>
              <a:rPr lang="en-GB" dirty="0"/>
              <a:t>V</a:t>
            </a:r>
            <a:r>
              <a:rPr lang="en-IT" dirty="0"/>
              <a:t>s</a:t>
            </a:r>
          </a:p>
          <a:p>
            <a:pPr algn="ctr"/>
            <a:r>
              <a:rPr lang="en-IT" dirty="0"/>
              <a:t>Inactive Population</a:t>
            </a:r>
          </a:p>
        </p:txBody>
      </p:sp>
      <p:pic>
        <p:nvPicPr>
          <p:cNvPr id="5" name="Picture 4" descr="A map of earthquake risk&#10;&#10;Description automatically generated">
            <a:extLst>
              <a:ext uri="{FF2B5EF4-FFF2-40B4-BE49-F238E27FC236}">
                <a16:creationId xmlns:a16="http://schemas.microsoft.com/office/drawing/2014/main" id="{1EBB3737-36B8-0398-7A48-C1D6EB5AD0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658" y="760841"/>
            <a:ext cx="5838568" cy="4874653"/>
          </a:xfrm>
          <a:prstGeom prst="rect">
            <a:avLst/>
          </a:prstGeom>
        </p:spPr>
      </p:pic>
      <p:pic>
        <p:nvPicPr>
          <p:cNvPr id="12" name="Picture 11" descr="A map of the different regions of the country&#10;&#10;Description automatically generated with medium confidence">
            <a:extLst>
              <a:ext uri="{FF2B5EF4-FFF2-40B4-BE49-F238E27FC236}">
                <a16:creationId xmlns:a16="http://schemas.microsoft.com/office/drawing/2014/main" id="{9DC111B2-1005-8A95-5B34-3413C23F79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0119" y="885211"/>
            <a:ext cx="5741485" cy="477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43447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60325-29AA-D4DF-94E3-C1B8B45695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F2361F14-DA79-780C-EBCB-4B9057BA99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24970"/>
            <a:ext cx="764001" cy="6330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4515DF5-73D0-0984-F0E8-DCDC08F9A017}"/>
              </a:ext>
            </a:extLst>
          </p:cNvPr>
          <p:cNvSpPr txBox="1"/>
          <p:nvPr/>
        </p:nvSpPr>
        <p:spPr>
          <a:xfrm>
            <a:off x="299832" y="81460"/>
            <a:ext cx="82869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4000" dirty="0">
                <a:solidFill>
                  <a:schemeClr val="accent1">
                    <a:lumMod val="75000"/>
                  </a:schemeClr>
                </a:solidFill>
              </a:rPr>
              <a:t>Earthquakes Risk Assesment – higlights</a:t>
            </a:r>
          </a:p>
        </p:txBody>
      </p:sp>
      <p:pic>
        <p:nvPicPr>
          <p:cNvPr id="4" name="Immagine 5">
            <a:extLst>
              <a:ext uri="{FF2B5EF4-FFF2-40B4-BE49-F238E27FC236}">
                <a16:creationId xmlns:a16="http://schemas.microsoft.com/office/drawing/2014/main" id="{176B2ECA-062C-6C90-3BCF-D274C4B867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8913" y="6156077"/>
            <a:ext cx="3172691" cy="701923"/>
          </a:xfrm>
          <a:prstGeom prst="rect">
            <a:avLst/>
          </a:prstGeom>
        </p:spPr>
      </p:pic>
      <p:pic>
        <p:nvPicPr>
          <p:cNvPr id="5" name="Picture 4" descr="A map of earthquake risk&#10;&#10;Description automatically generated">
            <a:extLst>
              <a:ext uri="{FF2B5EF4-FFF2-40B4-BE49-F238E27FC236}">
                <a16:creationId xmlns:a16="http://schemas.microsoft.com/office/drawing/2014/main" id="{84146A61-FB28-85D2-3CD1-53BE6D09E2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658" y="760841"/>
            <a:ext cx="5838568" cy="4874653"/>
          </a:xfrm>
          <a:prstGeom prst="rect">
            <a:avLst/>
          </a:prstGeom>
        </p:spPr>
      </p:pic>
      <p:pic>
        <p:nvPicPr>
          <p:cNvPr id="12" name="Picture 11" descr="A map of the different regions of the country&#10;&#10;Description automatically generated with medium confidence">
            <a:extLst>
              <a:ext uri="{FF2B5EF4-FFF2-40B4-BE49-F238E27FC236}">
                <a16:creationId xmlns:a16="http://schemas.microsoft.com/office/drawing/2014/main" id="{722CA853-D384-97C8-8014-B3463A657E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0119" y="885211"/>
            <a:ext cx="5741485" cy="47787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7CB52D1-66AF-6DBA-0990-30102B2E9694}"/>
              </a:ext>
            </a:extLst>
          </p:cNvPr>
          <p:cNvSpPr txBox="1"/>
          <p:nvPr/>
        </p:nvSpPr>
        <p:spPr>
          <a:xfrm>
            <a:off x="1012624" y="5860707"/>
            <a:ext cx="75076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b="1" dirty="0"/>
              <a:t>Seismic risk </a:t>
            </a:r>
            <a:r>
              <a:rPr lang="en-IT" dirty="0"/>
              <a:t>in absolute terms concentrates along the Lake Shore where the seismicity is higher and where the stock value increases</a:t>
            </a:r>
          </a:p>
        </p:txBody>
      </p:sp>
    </p:spTree>
    <p:extLst>
      <p:ext uri="{BB962C8B-B14F-4D97-AF65-F5344CB8AC3E}">
        <p14:creationId xmlns:p14="http://schemas.microsoft.com/office/powerpoint/2010/main" val="17207396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71109BA-5A86-C7F5-1A3C-DBB59362E434}"/>
              </a:ext>
            </a:extLst>
          </p:cNvPr>
          <p:cNvSpPr txBox="1"/>
          <p:nvPr/>
        </p:nvSpPr>
        <p:spPr>
          <a:xfrm>
            <a:off x="5120148" y="0"/>
            <a:ext cx="7055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002060"/>
                </a:solidFill>
                <a:latin typeface="Montserrat" pitchFamily="2" charset="77"/>
              </a:rPr>
              <a:t>Comprehensive Multi hazard Risk Assessment in Malawi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A5EAA07-25DC-BEB3-DB5F-6C22D59DB5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9308" y="6145841"/>
            <a:ext cx="3172691" cy="70192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D37A237-1349-3010-0CA6-793361FF1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617" y="6193653"/>
            <a:ext cx="764001" cy="63303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5C897EA-AFC1-2968-2EAB-FC8147178F10}"/>
              </a:ext>
            </a:extLst>
          </p:cNvPr>
          <p:cNvSpPr txBox="1"/>
          <p:nvPr/>
        </p:nvSpPr>
        <p:spPr>
          <a:xfrm>
            <a:off x="129617" y="93954"/>
            <a:ext cx="49539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solidFill>
                  <a:schemeClr val="accent1">
                    <a:lumMod val="75000"/>
                  </a:schemeClr>
                </a:solidFill>
              </a:rPr>
              <a:t>District Level Atlas - Example</a:t>
            </a:r>
          </a:p>
        </p:txBody>
      </p:sp>
      <p:cxnSp>
        <p:nvCxnSpPr>
          <p:cNvPr id="15" name="Connettore 1 4">
            <a:extLst>
              <a:ext uri="{FF2B5EF4-FFF2-40B4-BE49-F238E27FC236}">
                <a16:creationId xmlns:a16="http://schemas.microsoft.com/office/drawing/2014/main" id="{41CDE458-F4CB-DBFB-6565-864F2E28743F}"/>
              </a:ext>
            </a:extLst>
          </p:cNvPr>
          <p:cNvCxnSpPr/>
          <p:nvPr/>
        </p:nvCxnSpPr>
        <p:spPr>
          <a:xfrm>
            <a:off x="15960" y="6068653"/>
            <a:ext cx="121920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66C9DD59-2B45-1CAB-AB30-096AEE4745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617" y="658980"/>
            <a:ext cx="8285334" cy="534717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E65D210-E96D-6897-A8F4-6E96120211AC}"/>
              </a:ext>
            </a:extLst>
          </p:cNvPr>
          <p:cNvSpPr txBox="1"/>
          <p:nvPr/>
        </p:nvSpPr>
        <p:spPr>
          <a:xfrm>
            <a:off x="8839201" y="1066799"/>
            <a:ext cx="29542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All AALs and PMLs are provided at district level disaggregated by </a:t>
            </a:r>
            <a:r>
              <a:rPr lang="en-IT" b="1" dirty="0"/>
              <a:t>Hazard, Sector and climate</a:t>
            </a:r>
          </a:p>
        </p:txBody>
      </p:sp>
    </p:spTree>
    <p:extLst>
      <p:ext uri="{BB962C8B-B14F-4D97-AF65-F5344CB8AC3E}">
        <p14:creationId xmlns:p14="http://schemas.microsoft.com/office/powerpoint/2010/main" val="211951819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CC0AFE-66D9-DC19-EF22-005324F23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384C207-353B-D243-498C-E7179592973F}"/>
              </a:ext>
            </a:extLst>
          </p:cNvPr>
          <p:cNvSpPr txBox="1"/>
          <p:nvPr/>
        </p:nvSpPr>
        <p:spPr>
          <a:xfrm>
            <a:off x="5120148" y="0"/>
            <a:ext cx="7055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002060"/>
                </a:solidFill>
                <a:latin typeface="Montserrat" pitchFamily="2" charset="77"/>
              </a:rPr>
              <a:t>Comprehensive Multi hazard Risk Assessment in Malawi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353D0A0C-18B9-1A1F-6C42-99EC880735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9308" y="6145841"/>
            <a:ext cx="3172691" cy="70192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B7B4DFD7-CB15-68D6-C9E4-0FD25FE93A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617" y="6193653"/>
            <a:ext cx="764001" cy="63303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8B03B26-BFA3-77D6-0611-8434A8E6A9D5}"/>
              </a:ext>
            </a:extLst>
          </p:cNvPr>
          <p:cNvSpPr txBox="1"/>
          <p:nvPr/>
        </p:nvSpPr>
        <p:spPr>
          <a:xfrm>
            <a:off x="289003" y="46166"/>
            <a:ext cx="49539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 err="1">
                <a:solidFill>
                  <a:schemeClr val="accent1">
                    <a:lumMod val="75000"/>
                  </a:schemeClr>
                </a:solidFill>
              </a:rPr>
              <a:t>District</a:t>
            </a:r>
            <a:r>
              <a:rPr lang="it-IT" sz="3200" dirty="0">
                <a:solidFill>
                  <a:schemeClr val="accent1">
                    <a:lumMod val="75000"/>
                  </a:schemeClr>
                </a:solidFill>
              </a:rPr>
              <a:t> Level Atlas 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</a:rPr>
              <a:t>- Example</a:t>
            </a:r>
            <a:endParaRPr lang="en-IT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5" name="Connettore 1 4">
            <a:extLst>
              <a:ext uri="{FF2B5EF4-FFF2-40B4-BE49-F238E27FC236}">
                <a16:creationId xmlns:a16="http://schemas.microsoft.com/office/drawing/2014/main" id="{99B2CAFA-D47D-4929-7F39-5BB0FA0CED08}"/>
              </a:ext>
            </a:extLst>
          </p:cNvPr>
          <p:cNvCxnSpPr/>
          <p:nvPr/>
        </p:nvCxnSpPr>
        <p:spPr>
          <a:xfrm>
            <a:off x="15960" y="6068653"/>
            <a:ext cx="121920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382325A6-C3AE-FA30-67C8-F8C3F34C2C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003" y="583767"/>
            <a:ext cx="3850380" cy="54077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14BE63E-3CC7-265E-ECC4-1D706C298F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3146" y="541464"/>
            <a:ext cx="4587060" cy="550008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3B1F22B-CE2B-89D4-F50E-FDAA8E33FB6D}"/>
              </a:ext>
            </a:extLst>
          </p:cNvPr>
          <p:cNvSpPr txBox="1"/>
          <p:nvPr/>
        </p:nvSpPr>
        <p:spPr>
          <a:xfrm>
            <a:off x="9128546" y="902676"/>
            <a:ext cx="29542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Detaled maps overlaying the hazard intensities and the potentially impacted assets are produced for each district.</a:t>
            </a:r>
          </a:p>
        </p:txBody>
      </p:sp>
    </p:spTree>
    <p:extLst>
      <p:ext uri="{BB962C8B-B14F-4D97-AF65-F5344CB8AC3E}">
        <p14:creationId xmlns:p14="http://schemas.microsoft.com/office/powerpoint/2010/main" val="419948844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website&#10;&#10;Description automatically generated">
            <a:extLst>
              <a:ext uri="{FF2B5EF4-FFF2-40B4-BE49-F238E27FC236}">
                <a16:creationId xmlns:a16="http://schemas.microsoft.com/office/drawing/2014/main" id="{87DEA19F-C409-0E6B-F090-864D9FE06D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4" t="-453" r="-316" b="1506"/>
          <a:stretch/>
        </p:blipFill>
        <p:spPr>
          <a:xfrm>
            <a:off x="2089385" y="771374"/>
            <a:ext cx="8502412" cy="52652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71109BA-5A86-C7F5-1A3C-DBB59362E434}"/>
              </a:ext>
            </a:extLst>
          </p:cNvPr>
          <p:cNvSpPr txBox="1"/>
          <p:nvPr/>
        </p:nvSpPr>
        <p:spPr>
          <a:xfrm>
            <a:off x="5120148" y="0"/>
            <a:ext cx="7055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002060"/>
                </a:solidFill>
                <a:latin typeface="Montserrat" pitchFamily="2" charset="77"/>
              </a:rPr>
              <a:t>Comprehensive Multi hazard Risk Assessment in Malawi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A5EAA07-25DC-BEB3-DB5F-6C22D59DB5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9308" y="6145841"/>
            <a:ext cx="3172691" cy="70192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D37A237-1349-3010-0CA6-793361FF13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617" y="6193653"/>
            <a:ext cx="764001" cy="63303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5C897EA-AFC1-2968-2EAB-FC8147178F10}"/>
              </a:ext>
            </a:extLst>
          </p:cNvPr>
          <p:cNvSpPr txBox="1"/>
          <p:nvPr/>
        </p:nvSpPr>
        <p:spPr>
          <a:xfrm>
            <a:off x="129617" y="93954"/>
            <a:ext cx="37008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>
                <a:solidFill>
                  <a:schemeClr val="accent1">
                    <a:lumMod val="75000"/>
                  </a:schemeClr>
                </a:solidFill>
              </a:rPr>
              <a:t>Malawi Risk Platform</a:t>
            </a:r>
            <a:endParaRPr lang="en-IT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5" name="Connettore 1 4">
            <a:extLst>
              <a:ext uri="{FF2B5EF4-FFF2-40B4-BE49-F238E27FC236}">
                <a16:creationId xmlns:a16="http://schemas.microsoft.com/office/drawing/2014/main" id="{41CDE458-F4CB-DBFB-6565-864F2E28743F}"/>
              </a:ext>
            </a:extLst>
          </p:cNvPr>
          <p:cNvCxnSpPr/>
          <p:nvPr/>
        </p:nvCxnSpPr>
        <p:spPr>
          <a:xfrm>
            <a:off x="15960" y="6068653"/>
            <a:ext cx="121920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9432D8D0-AA1D-B3A4-D792-746DB099F850}"/>
              </a:ext>
            </a:extLst>
          </p:cNvPr>
          <p:cNvSpPr/>
          <p:nvPr/>
        </p:nvSpPr>
        <p:spPr>
          <a:xfrm>
            <a:off x="8477628" y="821366"/>
            <a:ext cx="434340" cy="183956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8394799-A6D8-9A82-23E3-B307D432F91F}"/>
              </a:ext>
            </a:extLst>
          </p:cNvPr>
          <p:cNvCxnSpPr>
            <a:cxnSpLocks/>
            <a:stCxn id="5" idx="0"/>
            <a:endCxn id="11" idx="3"/>
          </p:cNvCxnSpPr>
          <p:nvPr/>
        </p:nvCxnSpPr>
        <p:spPr>
          <a:xfrm flipH="1" flipV="1">
            <a:off x="7732821" y="509521"/>
            <a:ext cx="961977" cy="311845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F7F60491-A7B5-A8A4-5CB9-4C10F3D49672}"/>
              </a:ext>
            </a:extLst>
          </p:cNvPr>
          <p:cNvSpPr txBox="1"/>
          <p:nvPr/>
        </p:nvSpPr>
        <p:spPr>
          <a:xfrm>
            <a:off x="6312689" y="324855"/>
            <a:ext cx="1420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Landing Page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1BCFA87-78A3-3A8F-A4DF-B6F144044A23}"/>
              </a:ext>
            </a:extLst>
          </p:cNvPr>
          <p:cNvSpPr/>
          <p:nvPr/>
        </p:nvSpPr>
        <p:spPr>
          <a:xfrm flipH="1" flipV="1">
            <a:off x="2472567" y="1026516"/>
            <a:ext cx="7058544" cy="3297429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DD61235-5068-756F-8932-770A0CE6B8A6}"/>
              </a:ext>
            </a:extLst>
          </p:cNvPr>
          <p:cNvCxnSpPr>
            <a:cxnSpLocks/>
            <a:stCxn id="12" idx="3"/>
            <a:endCxn id="14" idx="2"/>
          </p:cNvCxnSpPr>
          <p:nvPr/>
        </p:nvCxnSpPr>
        <p:spPr>
          <a:xfrm flipH="1" flipV="1">
            <a:off x="1150026" y="1445476"/>
            <a:ext cx="1322541" cy="1229754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4124ABD-E9A9-C25A-9800-5E0B8A8B82C8}"/>
              </a:ext>
            </a:extLst>
          </p:cNvPr>
          <p:cNvSpPr txBox="1"/>
          <p:nvPr/>
        </p:nvSpPr>
        <p:spPr>
          <a:xfrm>
            <a:off x="210666" y="1076144"/>
            <a:ext cx="1878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Information Slider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B54460B-08E5-C9C5-CE7B-008D439BC38A}"/>
              </a:ext>
            </a:extLst>
          </p:cNvPr>
          <p:cNvSpPr/>
          <p:nvPr/>
        </p:nvSpPr>
        <p:spPr>
          <a:xfrm flipH="1" flipV="1">
            <a:off x="2426487" y="4380650"/>
            <a:ext cx="7772401" cy="936714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6FFF808-AACD-BDDE-71BE-FC6D3757B370}"/>
              </a:ext>
            </a:extLst>
          </p:cNvPr>
          <p:cNvCxnSpPr>
            <a:cxnSpLocks/>
            <a:stCxn id="16" idx="1"/>
            <a:endCxn id="20" idx="2"/>
          </p:cNvCxnSpPr>
          <p:nvPr/>
        </p:nvCxnSpPr>
        <p:spPr>
          <a:xfrm flipV="1">
            <a:off x="10198888" y="4044285"/>
            <a:ext cx="1085051" cy="804722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DE9D1B3A-3150-3185-46CB-239B766E6866}"/>
              </a:ext>
            </a:extLst>
          </p:cNvPr>
          <p:cNvSpPr txBox="1"/>
          <p:nvPr/>
        </p:nvSpPr>
        <p:spPr>
          <a:xfrm>
            <a:off x="10435339" y="3397954"/>
            <a:ext cx="1697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Summarizing Figures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AB1CDF2-FFC7-D60A-3A25-62E57A3B7356}"/>
              </a:ext>
            </a:extLst>
          </p:cNvPr>
          <p:cNvSpPr/>
          <p:nvPr/>
        </p:nvSpPr>
        <p:spPr>
          <a:xfrm flipH="1" flipV="1">
            <a:off x="2430943" y="5389830"/>
            <a:ext cx="7772401" cy="60833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E30562D-8BD8-8F28-7228-B383BBF5569B}"/>
              </a:ext>
            </a:extLst>
          </p:cNvPr>
          <p:cNvCxnSpPr>
            <a:cxnSpLocks/>
            <a:endCxn id="31" idx="2"/>
          </p:cNvCxnSpPr>
          <p:nvPr/>
        </p:nvCxnSpPr>
        <p:spPr>
          <a:xfrm flipH="1" flipV="1">
            <a:off x="1086863" y="4659327"/>
            <a:ext cx="1339624" cy="1026365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B2BE6F61-E734-96FC-9CB7-0BEF011F2809}"/>
              </a:ext>
            </a:extLst>
          </p:cNvPr>
          <p:cNvSpPr txBox="1"/>
          <p:nvPr/>
        </p:nvSpPr>
        <p:spPr>
          <a:xfrm>
            <a:off x="238263" y="4289995"/>
            <a:ext cx="1697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Disclaimer</a:t>
            </a:r>
          </a:p>
        </p:txBody>
      </p:sp>
    </p:spTree>
    <p:extLst>
      <p:ext uri="{BB962C8B-B14F-4D97-AF65-F5344CB8AC3E}">
        <p14:creationId xmlns:p14="http://schemas.microsoft.com/office/powerpoint/2010/main" val="4091342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1 4">
            <a:extLst>
              <a:ext uri="{FF2B5EF4-FFF2-40B4-BE49-F238E27FC236}">
                <a16:creationId xmlns:a16="http://schemas.microsoft.com/office/drawing/2014/main" id="{671F803E-9C3F-8C00-BBD9-CAC8721A4AFF}"/>
              </a:ext>
            </a:extLst>
          </p:cNvPr>
          <p:cNvCxnSpPr/>
          <p:nvPr/>
        </p:nvCxnSpPr>
        <p:spPr>
          <a:xfrm>
            <a:off x="15960" y="6068653"/>
            <a:ext cx="121920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71109BA-5A86-C7F5-1A3C-DBB59362E434}"/>
              </a:ext>
            </a:extLst>
          </p:cNvPr>
          <p:cNvSpPr txBox="1"/>
          <p:nvPr/>
        </p:nvSpPr>
        <p:spPr>
          <a:xfrm>
            <a:off x="5120148" y="0"/>
            <a:ext cx="7055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002060"/>
                </a:solidFill>
                <a:latin typeface="Montserrat" pitchFamily="2" charset="77"/>
              </a:rPr>
              <a:t>Comprehensive Multi hazard Risk Assessment in Malawi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A5EAA07-25DC-BEB3-DB5F-6C22D59DB5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9308" y="6145841"/>
            <a:ext cx="3172691" cy="70192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D37A237-1349-3010-0CA6-793361FF1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617" y="6193653"/>
            <a:ext cx="764001" cy="6330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683AF2B4-46DE-131B-BE3C-3A4EC71BB696}"/>
              </a:ext>
            </a:extLst>
          </p:cNvPr>
          <p:cNvSpPr txBox="1">
            <a:spLocks/>
          </p:cNvSpPr>
          <p:nvPr/>
        </p:nvSpPr>
        <p:spPr>
          <a:xfrm>
            <a:off x="325582" y="-12021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>
                <a:solidFill>
                  <a:schemeClr val="tx2"/>
                </a:solidFill>
                <a:latin typeface="HelveticaNeueLT Com 55 Roman"/>
              </a:rPr>
              <a:t>Methodology and Risk Metrics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16E4D4E-983F-035B-095C-709FE3373E5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5420"/>
          <a:stretch/>
        </p:blipFill>
        <p:spPr>
          <a:xfrm>
            <a:off x="2403926" y="1699335"/>
            <a:ext cx="7887267" cy="2918362"/>
          </a:xfrm>
          <a:prstGeom prst="rect">
            <a:avLst/>
          </a:prstGeom>
        </p:spPr>
      </p:pic>
      <p:sp>
        <p:nvSpPr>
          <p:cNvPr id="14" name="Segnaposto contenuto 2">
            <a:extLst>
              <a:ext uri="{FF2B5EF4-FFF2-40B4-BE49-F238E27FC236}">
                <a16:creationId xmlns:a16="http://schemas.microsoft.com/office/drawing/2014/main" id="{848E6413-3258-7E50-5FAF-1525FCBC608D}"/>
              </a:ext>
            </a:extLst>
          </p:cNvPr>
          <p:cNvSpPr txBox="1">
            <a:spLocks/>
          </p:cNvSpPr>
          <p:nvPr/>
        </p:nvSpPr>
        <p:spPr>
          <a:xfrm>
            <a:off x="2535544" y="1474177"/>
            <a:ext cx="7887266" cy="1275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Risk is too often based on qualitative perception</a:t>
            </a:r>
          </a:p>
        </p:txBody>
      </p:sp>
      <p:sp>
        <p:nvSpPr>
          <p:cNvPr id="18" name="Segnaposto contenuto 2">
            <a:extLst>
              <a:ext uri="{FF2B5EF4-FFF2-40B4-BE49-F238E27FC236}">
                <a16:creationId xmlns:a16="http://schemas.microsoft.com/office/drawing/2014/main" id="{BB3F6125-1D38-33A4-2C3F-4DAE6CBA21FA}"/>
              </a:ext>
            </a:extLst>
          </p:cNvPr>
          <p:cNvSpPr txBox="1">
            <a:spLocks/>
          </p:cNvSpPr>
          <p:nvPr/>
        </p:nvSpPr>
        <p:spPr>
          <a:xfrm>
            <a:off x="2535544" y="4869909"/>
            <a:ext cx="7887266" cy="1275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Needs for </a:t>
            </a:r>
            <a:r>
              <a:rPr lang="en-GB" dirty="0">
                <a:solidFill>
                  <a:srgbClr val="FF0000"/>
                </a:solidFill>
              </a:rPr>
              <a:t>data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 and </a:t>
            </a:r>
            <a:r>
              <a:rPr lang="en-GB" dirty="0">
                <a:solidFill>
                  <a:srgbClr val="FF0000"/>
                </a:solidFill>
              </a:rPr>
              <a:t>objective methodology </a:t>
            </a:r>
          </a:p>
          <a:p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for risk quantification </a:t>
            </a:r>
          </a:p>
        </p:txBody>
      </p:sp>
    </p:spTree>
    <p:extLst>
      <p:ext uri="{BB962C8B-B14F-4D97-AF65-F5344CB8AC3E}">
        <p14:creationId xmlns:p14="http://schemas.microsoft.com/office/powerpoint/2010/main" val="1338967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website&#10;&#10;Description automatically generated">
            <a:extLst>
              <a:ext uri="{FF2B5EF4-FFF2-40B4-BE49-F238E27FC236}">
                <a16:creationId xmlns:a16="http://schemas.microsoft.com/office/drawing/2014/main" id="{F9B23109-B25E-8944-46B2-69F9CB39AA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2408" y="741071"/>
            <a:ext cx="8670972" cy="5426731"/>
          </a:xfrm>
          <a:prstGeom prst="rect">
            <a:avLst/>
          </a:prstGeom>
        </p:spPr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71109BA-5A86-C7F5-1A3C-DBB59362E434}"/>
              </a:ext>
            </a:extLst>
          </p:cNvPr>
          <p:cNvSpPr txBox="1"/>
          <p:nvPr/>
        </p:nvSpPr>
        <p:spPr>
          <a:xfrm>
            <a:off x="5120148" y="0"/>
            <a:ext cx="7055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002060"/>
                </a:solidFill>
                <a:latin typeface="Montserrat" pitchFamily="2" charset="77"/>
              </a:rPr>
              <a:t>Comprehensive Multi hazard Risk Assessment in Malawi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A5EAA07-25DC-BEB3-DB5F-6C22D59DB5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9308" y="6145841"/>
            <a:ext cx="3172691" cy="70192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D37A237-1349-3010-0CA6-793361FF13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617" y="6193653"/>
            <a:ext cx="764001" cy="63303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5C897EA-AFC1-2968-2EAB-FC8147178F10}"/>
              </a:ext>
            </a:extLst>
          </p:cNvPr>
          <p:cNvSpPr txBox="1"/>
          <p:nvPr/>
        </p:nvSpPr>
        <p:spPr>
          <a:xfrm>
            <a:off x="129617" y="93954"/>
            <a:ext cx="37008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>
                <a:solidFill>
                  <a:schemeClr val="accent1">
                    <a:lumMod val="75000"/>
                  </a:schemeClr>
                </a:solidFill>
              </a:rPr>
              <a:t>Malawi Risk Platform</a:t>
            </a:r>
            <a:endParaRPr lang="en-IT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5" name="Connettore 1 4">
            <a:extLst>
              <a:ext uri="{FF2B5EF4-FFF2-40B4-BE49-F238E27FC236}">
                <a16:creationId xmlns:a16="http://schemas.microsoft.com/office/drawing/2014/main" id="{41CDE458-F4CB-DBFB-6565-864F2E28743F}"/>
              </a:ext>
            </a:extLst>
          </p:cNvPr>
          <p:cNvCxnSpPr/>
          <p:nvPr/>
        </p:nvCxnSpPr>
        <p:spPr>
          <a:xfrm>
            <a:off x="15960" y="6068653"/>
            <a:ext cx="121920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71BCFA87-78A3-3A8F-A4DF-B6F144044A23}"/>
              </a:ext>
            </a:extLst>
          </p:cNvPr>
          <p:cNvSpPr/>
          <p:nvPr/>
        </p:nvSpPr>
        <p:spPr>
          <a:xfrm flipH="1" flipV="1">
            <a:off x="3027897" y="1831953"/>
            <a:ext cx="7055891" cy="2060218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DD61235-5068-756F-8932-770A0CE6B8A6}"/>
              </a:ext>
            </a:extLst>
          </p:cNvPr>
          <p:cNvCxnSpPr/>
          <p:nvPr/>
        </p:nvCxnSpPr>
        <p:spPr>
          <a:xfrm flipH="1" flipV="1">
            <a:off x="2372407" y="2465867"/>
            <a:ext cx="655494" cy="431892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4124ABD-E9A9-C25A-9800-5E0B8A8B82C8}"/>
              </a:ext>
            </a:extLst>
          </p:cNvPr>
          <p:cNvSpPr txBox="1"/>
          <p:nvPr/>
        </p:nvSpPr>
        <p:spPr>
          <a:xfrm>
            <a:off x="1836390" y="2055438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News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B54460B-08E5-C9C5-CE7B-008D439BC38A}"/>
              </a:ext>
            </a:extLst>
          </p:cNvPr>
          <p:cNvSpPr/>
          <p:nvPr/>
        </p:nvSpPr>
        <p:spPr>
          <a:xfrm flipH="1" flipV="1">
            <a:off x="3027900" y="3982437"/>
            <a:ext cx="7055891" cy="1185634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6FFF808-AACD-BDDE-71BE-FC6D3757B370}"/>
              </a:ext>
            </a:extLst>
          </p:cNvPr>
          <p:cNvCxnSpPr>
            <a:cxnSpLocks/>
            <a:stCxn id="16" idx="1"/>
          </p:cNvCxnSpPr>
          <p:nvPr/>
        </p:nvCxnSpPr>
        <p:spPr>
          <a:xfrm flipV="1">
            <a:off x="10083791" y="3998794"/>
            <a:ext cx="490677" cy="57646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DE9D1B3A-3150-3185-46CB-239B766E6866}"/>
              </a:ext>
            </a:extLst>
          </p:cNvPr>
          <p:cNvSpPr txBox="1"/>
          <p:nvPr/>
        </p:nvSpPr>
        <p:spPr>
          <a:xfrm>
            <a:off x="10370540" y="3590869"/>
            <a:ext cx="1540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Logos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1CC1E9F-5A9A-BB72-46F7-140E9E6F1B99}"/>
              </a:ext>
            </a:extLst>
          </p:cNvPr>
          <p:cNvSpPr/>
          <p:nvPr/>
        </p:nvSpPr>
        <p:spPr>
          <a:xfrm flipH="1" flipV="1">
            <a:off x="3027899" y="5232699"/>
            <a:ext cx="7055891" cy="895621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C82CCD4-8C9B-E521-4B95-F1BD5F40CF4F}"/>
              </a:ext>
            </a:extLst>
          </p:cNvPr>
          <p:cNvCxnSpPr>
            <a:cxnSpLocks/>
            <a:stCxn id="2" idx="1"/>
          </p:cNvCxnSpPr>
          <p:nvPr/>
        </p:nvCxnSpPr>
        <p:spPr>
          <a:xfrm flipV="1">
            <a:off x="10083790" y="4959043"/>
            <a:ext cx="490676" cy="721466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413E5C4D-5062-810C-0B42-3A211AE16A5F}"/>
              </a:ext>
            </a:extLst>
          </p:cNvPr>
          <p:cNvSpPr txBox="1"/>
          <p:nvPr/>
        </p:nvSpPr>
        <p:spPr>
          <a:xfrm>
            <a:off x="10605653" y="4471127"/>
            <a:ext cx="15407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</a:t>
            </a:r>
            <a:r>
              <a:rPr lang="en-IT" dirty="0"/>
              <a:t>ite structure and disclamers</a:t>
            </a:r>
          </a:p>
        </p:txBody>
      </p:sp>
    </p:spTree>
    <p:extLst>
      <p:ext uri="{BB962C8B-B14F-4D97-AF65-F5344CB8AC3E}">
        <p14:creationId xmlns:p14="http://schemas.microsoft.com/office/powerpoint/2010/main" val="323422822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screenshot of a map&#10;&#10;Description automatically generated">
            <a:extLst>
              <a:ext uri="{FF2B5EF4-FFF2-40B4-BE49-F238E27FC236}">
                <a16:creationId xmlns:a16="http://schemas.microsoft.com/office/drawing/2014/main" id="{38C56BD4-584A-2BC3-1D57-42E885E777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8263" y="971243"/>
            <a:ext cx="7991587" cy="5001538"/>
          </a:xfrm>
          <a:prstGeom prst="rect">
            <a:avLst/>
          </a:prstGeom>
        </p:spPr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71109BA-5A86-C7F5-1A3C-DBB59362E434}"/>
              </a:ext>
            </a:extLst>
          </p:cNvPr>
          <p:cNvSpPr txBox="1"/>
          <p:nvPr/>
        </p:nvSpPr>
        <p:spPr>
          <a:xfrm>
            <a:off x="5120148" y="0"/>
            <a:ext cx="7055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002060"/>
                </a:solidFill>
                <a:latin typeface="Montserrat" pitchFamily="2" charset="77"/>
              </a:rPr>
              <a:t>Comprehensive Multi hazard Risk Assessment in Malawi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A5EAA07-25DC-BEB3-DB5F-6C22D59DB5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9308" y="6145841"/>
            <a:ext cx="3172691" cy="70192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D37A237-1349-3010-0CA6-793361FF13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617" y="6193653"/>
            <a:ext cx="764001" cy="63303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5C897EA-AFC1-2968-2EAB-FC8147178F10}"/>
              </a:ext>
            </a:extLst>
          </p:cNvPr>
          <p:cNvSpPr txBox="1"/>
          <p:nvPr/>
        </p:nvSpPr>
        <p:spPr>
          <a:xfrm>
            <a:off x="129617" y="93954"/>
            <a:ext cx="37008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>
                <a:solidFill>
                  <a:schemeClr val="accent1">
                    <a:lumMod val="75000"/>
                  </a:schemeClr>
                </a:solidFill>
              </a:rPr>
              <a:t>Malawi Risk Platform</a:t>
            </a:r>
            <a:endParaRPr lang="en-IT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5" name="Connettore 1 4">
            <a:extLst>
              <a:ext uri="{FF2B5EF4-FFF2-40B4-BE49-F238E27FC236}">
                <a16:creationId xmlns:a16="http://schemas.microsoft.com/office/drawing/2014/main" id="{41CDE458-F4CB-DBFB-6565-864F2E28743F}"/>
              </a:ext>
            </a:extLst>
          </p:cNvPr>
          <p:cNvCxnSpPr/>
          <p:nvPr/>
        </p:nvCxnSpPr>
        <p:spPr>
          <a:xfrm>
            <a:off x="15960" y="6068653"/>
            <a:ext cx="121920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9432D8D0-AA1D-B3A4-D792-746DB099F850}"/>
              </a:ext>
            </a:extLst>
          </p:cNvPr>
          <p:cNvSpPr/>
          <p:nvPr/>
        </p:nvSpPr>
        <p:spPr>
          <a:xfrm>
            <a:off x="7796703" y="1045879"/>
            <a:ext cx="553011" cy="204401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8394799-A6D8-9A82-23E3-B307D432F91F}"/>
              </a:ext>
            </a:extLst>
          </p:cNvPr>
          <p:cNvCxnSpPr>
            <a:cxnSpLocks/>
            <a:stCxn id="5" idx="0"/>
            <a:endCxn id="11" idx="3"/>
          </p:cNvCxnSpPr>
          <p:nvPr/>
        </p:nvCxnSpPr>
        <p:spPr>
          <a:xfrm flipH="1" flipV="1">
            <a:off x="7122883" y="562118"/>
            <a:ext cx="950326" cy="483761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F7F60491-A7B5-A8A4-5CB9-4C10F3D49672}"/>
              </a:ext>
            </a:extLst>
          </p:cNvPr>
          <p:cNvSpPr txBox="1"/>
          <p:nvPr/>
        </p:nvSpPr>
        <p:spPr>
          <a:xfrm>
            <a:off x="5069116" y="377452"/>
            <a:ext cx="2053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Map Viewer section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1BCFA87-78A3-3A8F-A4DF-B6F144044A23}"/>
              </a:ext>
            </a:extLst>
          </p:cNvPr>
          <p:cNvSpPr/>
          <p:nvPr/>
        </p:nvSpPr>
        <p:spPr>
          <a:xfrm flipH="1" flipV="1">
            <a:off x="2238262" y="1993943"/>
            <a:ext cx="2325438" cy="3949689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DD61235-5068-756F-8932-770A0CE6B8A6}"/>
              </a:ext>
            </a:extLst>
          </p:cNvPr>
          <p:cNvCxnSpPr>
            <a:cxnSpLocks/>
            <a:stCxn id="12" idx="3"/>
            <a:endCxn id="23" idx="3"/>
          </p:cNvCxnSpPr>
          <p:nvPr/>
        </p:nvCxnSpPr>
        <p:spPr>
          <a:xfrm flipH="1" flipV="1">
            <a:off x="1548860" y="3566529"/>
            <a:ext cx="689402" cy="402258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2B54460B-08E5-C9C5-CE7B-008D439BC38A}"/>
              </a:ext>
            </a:extLst>
          </p:cNvPr>
          <p:cNvSpPr/>
          <p:nvPr/>
        </p:nvSpPr>
        <p:spPr>
          <a:xfrm flipH="1" flipV="1">
            <a:off x="2238262" y="1648922"/>
            <a:ext cx="2325437" cy="28904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6FFF808-AACD-BDDE-71BE-FC6D3757B370}"/>
              </a:ext>
            </a:extLst>
          </p:cNvPr>
          <p:cNvCxnSpPr>
            <a:cxnSpLocks/>
            <a:stCxn id="27" idx="3"/>
            <a:endCxn id="16" idx="3"/>
          </p:cNvCxnSpPr>
          <p:nvPr/>
        </p:nvCxnSpPr>
        <p:spPr>
          <a:xfrm flipV="1">
            <a:off x="1535052" y="1793442"/>
            <a:ext cx="703210" cy="329187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11CC1E9F-5A9A-BB72-46F7-140E9E6F1B99}"/>
              </a:ext>
            </a:extLst>
          </p:cNvPr>
          <p:cNvSpPr/>
          <p:nvPr/>
        </p:nvSpPr>
        <p:spPr>
          <a:xfrm flipH="1" flipV="1">
            <a:off x="4666370" y="1380637"/>
            <a:ext cx="5133054" cy="4461787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C82CCD4-8C9B-E521-4B95-F1BD5F40CF4F}"/>
              </a:ext>
            </a:extLst>
          </p:cNvPr>
          <p:cNvCxnSpPr>
            <a:cxnSpLocks/>
            <a:stCxn id="2" idx="1"/>
            <a:endCxn id="8" idx="1"/>
          </p:cNvCxnSpPr>
          <p:nvPr/>
        </p:nvCxnSpPr>
        <p:spPr>
          <a:xfrm>
            <a:off x="9799424" y="3611530"/>
            <a:ext cx="827848" cy="1013223"/>
          </a:xfrm>
          <a:prstGeom prst="line">
            <a:avLst/>
          </a:prstGeom>
          <a:ln w="254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413E5C4D-5062-810C-0B42-3A211AE16A5F}"/>
              </a:ext>
            </a:extLst>
          </p:cNvPr>
          <p:cNvSpPr txBox="1"/>
          <p:nvPr/>
        </p:nvSpPr>
        <p:spPr>
          <a:xfrm>
            <a:off x="10627272" y="4440087"/>
            <a:ext cx="1540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Control </a:t>
            </a:r>
            <a:r>
              <a:rPr lang="it-IT" dirty="0" err="1"/>
              <a:t>Map</a:t>
            </a:r>
            <a:endParaRPr lang="en-IT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D9B2D33-CEE4-53B4-4DCC-B2756B700CFF}"/>
              </a:ext>
            </a:extLst>
          </p:cNvPr>
          <p:cNvSpPr/>
          <p:nvPr/>
        </p:nvSpPr>
        <p:spPr>
          <a:xfrm>
            <a:off x="2238264" y="1380638"/>
            <a:ext cx="883292" cy="18879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CD922EC-1C78-9568-A3A5-07E3488C3C7C}"/>
              </a:ext>
            </a:extLst>
          </p:cNvPr>
          <p:cNvCxnSpPr>
            <a:cxnSpLocks/>
            <a:stCxn id="18" idx="1"/>
            <a:endCxn id="22" idx="3"/>
          </p:cNvCxnSpPr>
          <p:nvPr/>
        </p:nvCxnSpPr>
        <p:spPr>
          <a:xfrm flipH="1" flipV="1">
            <a:off x="1472593" y="1027959"/>
            <a:ext cx="765671" cy="447078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D2ED4434-6A61-7CBD-836C-D8FFCD0DF63F}"/>
              </a:ext>
            </a:extLst>
          </p:cNvPr>
          <p:cNvSpPr txBox="1"/>
          <p:nvPr/>
        </p:nvSpPr>
        <p:spPr>
          <a:xfrm>
            <a:off x="95293" y="704793"/>
            <a:ext cx="13773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Map Viewer </a:t>
            </a:r>
          </a:p>
          <a:p>
            <a:r>
              <a:rPr lang="en-IT" dirty="0"/>
              <a:t>Feature Tab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4917E7D-1990-253B-2DC0-48A804D5775D}"/>
              </a:ext>
            </a:extLst>
          </p:cNvPr>
          <p:cNvSpPr txBox="1"/>
          <p:nvPr/>
        </p:nvSpPr>
        <p:spPr>
          <a:xfrm>
            <a:off x="62608" y="2827865"/>
            <a:ext cx="14862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Pre-cooked Layers’ selection – based on filter values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5D6BE28-D97A-F3FE-EB96-21041246CE86}"/>
              </a:ext>
            </a:extLst>
          </p:cNvPr>
          <p:cNvSpPr txBox="1"/>
          <p:nvPr/>
        </p:nvSpPr>
        <p:spPr>
          <a:xfrm>
            <a:off x="48800" y="1937963"/>
            <a:ext cx="1486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Theme Filter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7B77A90-121D-D70A-1C8B-2386ACF31E08}"/>
              </a:ext>
            </a:extLst>
          </p:cNvPr>
          <p:cNvSpPr/>
          <p:nvPr/>
        </p:nvSpPr>
        <p:spPr>
          <a:xfrm flipH="1" flipV="1">
            <a:off x="9859906" y="1380638"/>
            <a:ext cx="267275" cy="1208107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>
              <a:highlight>
                <a:srgbClr val="FFFF00"/>
              </a:highlight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269FAF4C-6CD7-3741-7BD1-FCD6FAD973E1}"/>
              </a:ext>
            </a:extLst>
          </p:cNvPr>
          <p:cNvCxnSpPr>
            <a:cxnSpLocks/>
            <a:stCxn id="36" idx="1"/>
            <a:endCxn id="41" idx="1"/>
          </p:cNvCxnSpPr>
          <p:nvPr/>
        </p:nvCxnSpPr>
        <p:spPr>
          <a:xfrm flipV="1">
            <a:off x="10127181" y="1615739"/>
            <a:ext cx="592226" cy="368952"/>
          </a:xfrm>
          <a:prstGeom prst="line">
            <a:avLst/>
          </a:prstGeom>
          <a:ln w="254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1E6772C7-1790-E45D-BA3E-3C74FDC4D8E9}"/>
              </a:ext>
            </a:extLst>
          </p:cNvPr>
          <p:cNvSpPr txBox="1"/>
          <p:nvPr/>
        </p:nvSpPr>
        <p:spPr>
          <a:xfrm>
            <a:off x="10719407" y="1015574"/>
            <a:ext cx="15407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Zoom</a:t>
            </a:r>
          </a:p>
          <a:p>
            <a:r>
              <a:rPr lang="it-IT" dirty="0"/>
              <a:t>BG Layer</a:t>
            </a:r>
          </a:p>
          <a:p>
            <a:r>
              <a:rPr lang="it-IT" dirty="0"/>
              <a:t>INFO Tool</a:t>
            </a:r>
          </a:p>
          <a:p>
            <a:r>
              <a:rPr lang="it-IT" dirty="0" err="1"/>
              <a:t>Measure</a:t>
            </a:r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37131815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71109BA-5A86-C7F5-1A3C-DBB59362E434}"/>
              </a:ext>
            </a:extLst>
          </p:cNvPr>
          <p:cNvSpPr txBox="1"/>
          <p:nvPr/>
        </p:nvSpPr>
        <p:spPr>
          <a:xfrm>
            <a:off x="5120148" y="0"/>
            <a:ext cx="7055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002060"/>
                </a:solidFill>
                <a:latin typeface="Montserrat" pitchFamily="2" charset="77"/>
              </a:rPr>
              <a:t>Comprehensive Multi hazard Risk Assessment in Malawi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A5EAA07-25DC-BEB3-DB5F-6C22D59DB5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9308" y="6145841"/>
            <a:ext cx="3172691" cy="70192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D37A237-1349-3010-0CA6-793361FF1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617" y="6193653"/>
            <a:ext cx="764001" cy="63303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5C897EA-AFC1-2968-2EAB-FC8147178F10}"/>
              </a:ext>
            </a:extLst>
          </p:cNvPr>
          <p:cNvSpPr txBox="1"/>
          <p:nvPr/>
        </p:nvSpPr>
        <p:spPr>
          <a:xfrm>
            <a:off x="129617" y="93954"/>
            <a:ext cx="37008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>
                <a:solidFill>
                  <a:schemeClr val="accent1">
                    <a:lumMod val="75000"/>
                  </a:schemeClr>
                </a:solidFill>
              </a:rPr>
              <a:t>Malawi Risk Platform</a:t>
            </a:r>
            <a:endParaRPr lang="en-IT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5" name="Connettore 1 4">
            <a:extLst>
              <a:ext uri="{FF2B5EF4-FFF2-40B4-BE49-F238E27FC236}">
                <a16:creationId xmlns:a16="http://schemas.microsoft.com/office/drawing/2014/main" id="{41CDE458-F4CB-DBFB-6565-864F2E28743F}"/>
              </a:ext>
            </a:extLst>
          </p:cNvPr>
          <p:cNvCxnSpPr/>
          <p:nvPr/>
        </p:nvCxnSpPr>
        <p:spPr>
          <a:xfrm>
            <a:off x="15960" y="6068653"/>
            <a:ext cx="121920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F352269F-B391-CD92-3228-D4830A4FB7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7899" y="1501792"/>
            <a:ext cx="7055893" cy="441593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432D8D0-AA1D-B3A4-D792-746DB099F850}"/>
              </a:ext>
            </a:extLst>
          </p:cNvPr>
          <p:cNvSpPr/>
          <p:nvPr/>
        </p:nvSpPr>
        <p:spPr>
          <a:xfrm>
            <a:off x="7241159" y="1594968"/>
            <a:ext cx="553011" cy="204401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8394799-A6D8-9A82-23E3-B307D432F91F}"/>
              </a:ext>
            </a:extLst>
          </p:cNvPr>
          <p:cNvCxnSpPr/>
          <p:nvPr/>
        </p:nvCxnSpPr>
        <p:spPr>
          <a:xfrm flipH="1" flipV="1">
            <a:off x="6889097" y="1149409"/>
            <a:ext cx="655494" cy="431892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F7F60491-A7B5-A8A4-5CB9-4C10F3D49672}"/>
              </a:ext>
            </a:extLst>
          </p:cNvPr>
          <p:cNvSpPr txBox="1"/>
          <p:nvPr/>
        </p:nvSpPr>
        <p:spPr>
          <a:xfrm>
            <a:off x="5740403" y="740237"/>
            <a:ext cx="2053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Map Viewer section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1BCFA87-78A3-3A8F-A4DF-B6F144044A23}"/>
              </a:ext>
            </a:extLst>
          </p:cNvPr>
          <p:cNvSpPr/>
          <p:nvPr/>
        </p:nvSpPr>
        <p:spPr>
          <a:xfrm flipH="1" flipV="1">
            <a:off x="3027899" y="3673200"/>
            <a:ext cx="2092248" cy="208041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DD61235-5068-756F-8932-770A0CE6B8A6}"/>
              </a:ext>
            </a:extLst>
          </p:cNvPr>
          <p:cNvCxnSpPr>
            <a:cxnSpLocks/>
            <a:stCxn id="12" idx="3"/>
            <a:endCxn id="23" idx="3"/>
          </p:cNvCxnSpPr>
          <p:nvPr/>
        </p:nvCxnSpPr>
        <p:spPr>
          <a:xfrm flipH="1" flipV="1">
            <a:off x="2353456" y="3641640"/>
            <a:ext cx="674443" cy="1071767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6D9B2D33-CEE4-53B4-4DCC-B2756B700CFF}"/>
              </a:ext>
            </a:extLst>
          </p:cNvPr>
          <p:cNvSpPr/>
          <p:nvPr/>
        </p:nvSpPr>
        <p:spPr>
          <a:xfrm>
            <a:off x="3052214" y="1910138"/>
            <a:ext cx="883292" cy="18879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CD922EC-1C78-9568-A3A5-07E3488C3C7C}"/>
              </a:ext>
            </a:extLst>
          </p:cNvPr>
          <p:cNvCxnSpPr/>
          <p:nvPr/>
        </p:nvCxnSpPr>
        <p:spPr>
          <a:xfrm flipH="1" flipV="1">
            <a:off x="2700152" y="1464579"/>
            <a:ext cx="655494" cy="431892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D2ED4434-6A61-7CBD-836C-D8FFCD0DF63F}"/>
              </a:ext>
            </a:extLst>
          </p:cNvPr>
          <p:cNvSpPr txBox="1"/>
          <p:nvPr/>
        </p:nvSpPr>
        <p:spPr>
          <a:xfrm>
            <a:off x="1848573" y="785934"/>
            <a:ext cx="13773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Map Viewer </a:t>
            </a:r>
          </a:p>
          <a:p>
            <a:r>
              <a:rPr lang="en-IT" dirty="0"/>
              <a:t>Feature Tab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4917E7D-1990-253B-2DC0-48A804D5775D}"/>
              </a:ext>
            </a:extLst>
          </p:cNvPr>
          <p:cNvSpPr txBox="1"/>
          <p:nvPr/>
        </p:nvSpPr>
        <p:spPr>
          <a:xfrm>
            <a:off x="634648" y="2764477"/>
            <a:ext cx="17188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Layer controls: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</a:t>
            </a:r>
            <a:r>
              <a:rPr lang="en-IT" dirty="0"/>
              <a:t>inning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M</a:t>
            </a:r>
            <a:r>
              <a:rPr lang="en-IT" dirty="0"/>
              <a:t>etadata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</a:t>
            </a:r>
            <a:r>
              <a:rPr lang="en-IT" dirty="0"/>
              <a:t>ublication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</a:t>
            </a:r>
            <a:r>
              <a:rPr lang="en-IT" dirty="0"/>
              <a:t>ransparency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T" dirty="0"/>
              <a:t>Legend</a:t>
            </a:r>
          </a:p>
        </p:txBody>
      </p:sp>
    </p:spTree>
    <p:extLst>
      <p:ext uri="{BB962C8B-B14F-4D97-AF65-F5344CB8AC3E}">
        <p14:creationId xmlns:p14="http://schemas.microsoft.com/office/powerpoint/2010/main" val="201962884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screenshot of a map&#10;&#10;Description automatically generated">
            <a:extLst>
              <a:ext uri="{FF2B5EF4-FFF2-40B4-BE49-F238E27FC236}">
                <a16:creationId xmlns:a16="http://schemas.microsoft.com/office/drawing/2014/main" id="{0E5426B6-1DE5-9794-E3C1-A7A8E67FA8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3253" y="1099407"/>
            <a:ext cx="7894806" cy="4940967"/>
          </a:xfrm>
          <a:prstGeom prst="rect">
            <a:avLst/>
          </a:prstGeom>
        </p:spPr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71109BA-5A86-C7F5-1A3C-DBB59362E434}"/>
              </a:ext>
            </a:extLst>
          </p:cNvPr>
          <p:cNvSpPr txBox="1"/>
          <p:nvPr/>
        </p:nvSpPr>
        <p:spPr>
          <a:xfrm>
            <a:off x="5120148" y="0"/>
            <a:ext cx="7055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002060"/>
                </a:solidFill>
                <a:latin typeface="Montserrat" pitchFamily="2" charset="77"/>
              </a:rPr>
              <a:t>Comprehensive Multi hazard Risk Assessment in Malawi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A5EAA07-25DC-BEB3-DB5F-6C22D59DB5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9308" y="6145841"/>
            <a:ext cx="3172691" cy="70192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D37A237-1349-3010-0CA6-793361FF13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617" y="6193653"/>
            <a:ext cx="764001" cy="63303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5C897EA-AFC1-2968-2EAB-FC8147178F10}"/>
              </a:ext>
            </a:extLst>
          </p:cNvPr>
          <p:cNvSpPr txBox="1"/>
          <p:nvPr/>
        </p:nvSpPr>
        <p:spPr>
          <a:xfrm>
            <a:off x="129617" y="93954"/>
            <a:ext cx="37008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>
                <a:solidFill>
                  <a:schemeClr val="accent1">
                    <a:lumMod val="75000"/>
                  </a:schemeClr>
                </a:solidFill>
              </a:rPr>
              <a:t>Malawi Risk Platform</a:t>
            </a:r>
            <a:endParaRPr lang="en-IT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5" name="Connettore 1 4">
            <a:extLst>
              <a:ext uri="{FF2B5EF4-FFF2-40B4-BE49-F238E27FC236}">
                <a16:creationId xmlns:a16="http://schemas.microsoft.com/office/drawing/2014/main" id="{41CDE458-F4CB-DBFB-6565-864F2E28743F}"/>
              </a:ext>
            </a:extLst>
          </p:cNvPr>
          <p:cNvCxnSpPr/>
          <p:nvPr/>
        </p:nvCxnSpPr>
        <p:spPr>
          <a:xfrm>
            <a:off x="15960" y="6068653"/>
            <a:ext cx="121920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9432D8D0-AA1D-B3A4-D792-746DB099F850}"/>
              </a:ext>
            </a:extLst>
          </p:cNvPr>
          <p:cNvSpPr/>
          <p:nvPr/>
        </p:nvSpPr>
        <p:spPr>
          <a:xfrm>
            <a:off x="8574646" y="1155458"/>
            <a:ext cx="553011" cy="204401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8394799-A6D8-9A82-23E3-B307D432F91F}"/>
              </a:ext>
            </a:extLst>
          </p:cNvPr>
          <p:cNvCxnSpPr/>
          <p:nvPr/>
        </p:nvCxnSpPr>
        <p:spPr>
          <a:xfrm flipH="1" flipV="1">
            <a:off x="8222584" y="709899"/>
            <a:ext cx="655494" cy="431892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F7F60491-A7B5-A8A4-5CB9-4C10F3D49672}"/>
              </a:ext>
            </a:extLst>
          </p:cNvPr>
          <p:cNvSpPr txBox="1"/>
          <p:nvPr/>
        </p:nvSpPr>
        <p:spPr>
          <a:xfrm>
            <a:off x="7073890" y="300727"/>
            <a:ext cx="2053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Map Viewer section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1BCFA87-78A3-3A8F-A4DF-B6F144044A23}"/>
              </a:ext>
            </a:extLst>
          </p:cNvPr>
          <p:cNvSpPr/>
          <p:nvPr/>
        </p:nvSpPr>
        <p:spPr>
          <a:xfrm flipH="1" flipV="1">
            <a:off x="2867878" y="2015391"/>
            <a:ext cx="2171921" cy="3738223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DD61235-5068-756F-8932-770A0CE6B8A6}"/>
              </a:ext>
            </a:extLst>
          </p:cNvPr>
          <p:cNvCxnSpPr>
            <a:cxnSpLocks/>
            <a:stCxn id="12" idx="3"/>
            <a:endCxn id="23" idx="3"/>
          </p:cNvCxnSpPr>
          <p:nvPr/>
        </p:nvCxnSpPr>
        <p:spPr>
          <a:xfrm flipH="1" flipV="1">
            <a:off x="2353456" y="3087643"/>
            <a:ext cx="514422" cy="796859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6FFF808-AACD-BDDE-71BE-FC6D3757B370}"/>
              </a:ext>
            </a:extLst>
          </p:cNvPr>
          <p:cNvCxnSpPr>
            <a:cxnSpLocks/>
            <a:stCxn id="27" idx="3"/>
            <a:endCxn id="24" idx="1"/>
          </p:cNvCxnSpPr>
          <p:nvPr/>
        </p:nvCxnSpPr>
        <p:spPr>
          <a:xfrm flipV="1">
            <a:off x="1595402" y="1839074"/>
            <a:ext cx="1272477" cy="180398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6D9B2D33-CEE4-53B4-4DCC-B2756B700CFF}"/>
              </a:ext>
            </a:extLst>
          </p:cNvPr>
          <p:cNvSpPr/>
          <p:nvPr/>
        </p:nvSpPr>
        <p:spPr>
          <a:xfrm>
            <a:off x="3744233" y="1437087"/>
            <a:ext cx="883292" cy="18879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CD922EC-1C78-9568-A3A5-07E3488C3C7C}"/>
              </a:ext>
            </a:extLst>
          </p:cNvPr>
          <p:cNvCxnSpPr>
            <a:cxnSpLocks/>
            <a:stCxn id="18" idx="0"/>
            <a:endCxn id="22" idx="2"/>
          </p:cNvCxnSpPr>
          <p:nvPr/>
        </p:nvCxnSpPr>
        <p:spPr>
          <a:xfrm flipV="1">
            <a:off x="4185879" y="835514"/>
            <a:ext cx="635282" cy="601573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D2ED4434-6A61-7CBD-836C-D8FFCD0DF63F}"/>
              </a:ext>
            </a:extLst>
          </p:cNvPr>
          <p:cNvSpPr txBox="1"/>
          <p:nvPr/>
        </p:nvSpPr>
        <p:spPr>
          <a:xfrm>
            <a:off x="4132511" y="189183"/>
            <a:ext cx="13773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Map Viewer </a:t>
            </a:r>
          </a:p>
          <a:p>
            <a:r>
              <a:rPr lang="en-IT" dirty="0"/>
              <a:t>Explore Tab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4917E7D-1990-253B-2DC0-48A804D5775D}"/>
              </a:ext>
            </a:extLst>
          </p:cNvPr>
          <p:cNvSpPr txBox="1"/>
          <p:nvPr/>
        </p:nvSpPr>
        <p:spPr>
          <a:xfrm>
            <a:off x="634648" y="2764477"/>
            <a:ext cx="1718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Full List of avallabile </a:t>
            </a:r>
            <a:r>
              <a:rPr lang="it-IT" dirty="0" err="1"/>
              <a:t>layers</a:t>
            </a:r>
            <a:endParaRPr lang="en-IT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5D6BE28-D97A-F3FE-EB96-21041246CE86}"/>
              </a:ext>
            </a:extLst>
          </p:cNvPr>
          <p:cNvSpPr txBox="1"/>
          <p:nvPr/>
        </p:nvSpPr>
        <p:spPr>
          <a:xfrm>
            <a:off x="452611" y="1557807"/>
            <a:ext cx="11427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Ad</a:t>
            </a:r>
            <a:r>
              <a:rPr lang="en-IT" dirty="0"/>
              <a:t>vanced Filter and Search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80ED8D4-16EA-66C7-4546-677472497077}"/>
              </a:ext>
            </a:extLst>
          </p:cNvPr>
          <p:cNvSpPr/>
          <p:nvPr/>
        </p:nvSpPr>
        <p:spPr>
          <a:xfrm>
            <a:off x="2867879" y="1714584"/>
            <a:ext cx="2171922" cy="24898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201425484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462021B1-DD94-C3AD-D0DC-D9102CF32D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3456" y="1133344"/>
            <a:ext cx="7772400" cy="4864359"/>
          </a:xfrm>
          <a:prstGeom prst="rect">
            <a:avLst/>
          </a:prstGeom>
        </p:spPr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71109BA-5A86-C7F5-1A3C-DBB59362E434}"/>
              </a:ext>
            </a:extLst>
          </p:cNvPr>
          <p:cNvSpPr txBox="1"/>
          <p:nvPr/>
        </p:nvSpPr>
        <p:spPr>
          <a:xfrm>
            <a:off x="5120148" y="0"/>
            <a:ext cx="7055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002060"/>
                </a:solidFill>
                <a:latin typeface="Montserrat" pitchFamily="2" charset="77"/>
              </a:rPr>
              <a:t>Comprehensive Multi hazard Risk Assessment in Malawi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A5EAA07-25DC-BEB3-DB5F-6C22D59DB5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9308" y="6145841"/>
            <a:ext cx="3172691" cy="70192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D37A237-1349-3010-0CA6-793361FF13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617" y="6193653"/>
            <a:ext cx="764001" cy="63303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5C897EA-AFC1-2968-2EAB-FC8147178F10}"/>
              </a:ext>
            </a:extLst>
          </p:cNvPr>
          <p:cNvSpPr txBox="1"/>
          <p:nvPr/>
        </p:nvSpPr>
        <p:spPr>
          <a:xfrm>
            <a:off x="129617" y="93954"/>
            <a:ext cx="37008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>
                <a:solidFill>
                  <a:schemeClr val="accent1">
                    <a:lumMod val="75000"/>
                  </a:schemeClr>
                </a:solidFill>
              </a:rPr>
              <a:t>Malawi Risk Platform</a:t>
            </a:r>
            <a:endParaRPr lang="en-IT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5" name="Connettore 1 4">
            <a:extLst>
              <a:ext uri="{FF2B5EF4-FFF2-40B4-BE49-F238E27FC236}">
                <a16:creationId xmlns:a16="http://schemas.microsoft.com/office/drawing/2014/main" id="{41CDE458-F4CB-DBFB-6565-864F2E28743F}"/>
              </a:ext>
            </a:extLst>
          </p:cNvPr>
          <p:cNvCxnSpPr/>
          <p:nvPr/>
        </p:nvCxnSpPr>
        <p:spPr>
          <a:xfrm>
            <a:off x="15960" y="6068653"/>
            <a:ext cx="121920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9432D8D0-AA1D-B3A4-D792-746DB099F850}"/>
              </a:ext>
            </a:extLst>
          </p:cNvPr>
          <p:cNvSpPr/>
          <p:nvPr/>
        </p:nvSpPr>
        <p:spPr>
          <a:xfrm>
            <a:off x="7534741" y="1205076"/>
            <a:ext cx="553011" cy="204401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8394799-A6D8-9A82-23E3-B307D432F91F}"/>
              </a:ext>
            </a:extLst>
          </p:cNvPr>
          <p:cNvCxnSpPr/>
          <p:nvPr/>
        </p:nvCxnSpPr>
        <p:spPr>
          <a:xfrm flipH="1" flipV="1">
            <a:off x="7182679" y="759517"/>
            <a:ext cx="655494" cy="431892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F7F60491-A7B5-A8A4-5CB9-4C10F3D49672}"/>
              </a:ext>
            </a:extLst>
          </p:cNvPr>
          <p:cNvSpPr txBox="1"/>
          <p:nvPr/>
        </p:nvSpPr>
        <p:spPr>
          <a:xfrm>
            <a:off x="6033985" y="350345"/>
            <a:ext cx="2053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Map Viewer section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1BCFA87-78A3-3A8F-A4DF-B6F144044A23}"/>
              </a:ext>
            </a:extLst>
          </p:cNvPr>
          <p:cNvSpPr/>
          <p:nvPr/>
        </p:nvSpPr>
        <p:spPr>
          <a:xfrm flipH="1" flipV="1">
            <a:off x="3830502" y="1996771"/>
            <a:ext cx="4793953" cy="3161420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DD61235-5068-756F-8932-770A0CE6B8A6}"/>
              </a:ext>
            </a:extLst>
          </p:cNvPr>
          <p:cNvCxnSpPr>
            <a:cxnSpLocks/>
            <a:stCxn id="12" idx="3"/>
          </p:cNvCxnSpPr>
          <p:nvPr/>
        </p:nvCxnSpPr>
        <p:spPr>
          <a:xfrm flipH="1" flipV="1">
            <a:off x="2066144" y="3365414"/>
            <a:ext cx="1764358" cy="212067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6FFF808-AACD-BDDE-71BE-FC6D3757B370}"/>
              </a:ext>
            </a:extLst>
          </p:cNvPr>
          <p:cNvCxnSpPr>
            <a:cxnSpLocks/>
            <a:stCxn id="27" idx="3"/>
            <a:endCxn id="24" idx="1"/>
          </p:cNvCxnSpPr>
          <p:nvPr/>
        </p:nvCxnSpPr>
        <p:spPr>
          <a:xfrm>
            <a:off x="1654408" y="1996773"/>
            <a:ext cx="1352152" cy="772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6D9B2D33-CEE4-53B4-4DCC-B2756B700CFF}"/>
              </a:ext>
            </a:extLst>
          </p:cNvPr>
          <p:cNvSpPr/>
          <p:nvPr/>
        </p:nvSpPr>
        <p:spPr>
          <a:xfrm>
            <a:off x="3190540" y="1496811"/>
            <a:ext cx="883292" cy="18879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CD922EC-1C78-9568-A3A5-07E3488C3C7C}"/>
              </a:ext>
            </a:extLst>
          </p:cNvPr>
          <p:cNvCxnSpPr>
            <a:cxnSpLocks/>
            <a:stCxn id="18" idx="0"/>
            <a:endCxn id="22" idx="2"/>
          </p:cNvCxnSpPr>
          <p:nvPr/>
        </p:nvCxnSpPr>
        <p:spPr>
          <a:xfrm flipV="1">
            <a:off x="3632186" y="909810"/>
            <a:ext cx="946316" cy="587001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D2ED4434-6A61-7CBD-836C-D8FFCD0DF63F}"/>
              </a:ext>
            </a:extLst>
          </p:cNvPr>
          <p:cNvSpPr txBox="1"/>
          <p:nvPr/>
        </p:nvSpPr>
        <p:spPr>
          <a:xfrm>
            <a:off x="3889852" y="263479"/>
            <a:ext cx="13773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Map Viewer </a:t>
            </a:r>
          </a:p>
          <a:p>
            <a:r>
              <a:rPr lang="en-IT" dirty="0"/>
              <a:t>Explore Tab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4917E7D-1990-253B-2DC0-48A804D5775D}"/>
              </a:ext>
            </a:extLst>
          </p:cNvPr>
          <p:cNvSpPr txBox="1"/>
          <p:nvPr/>
        </p:nvSpPr>
        <p:spPr>
          <a:xfrm>
            <a:off x="634648" y="2764477"/>
            <a:ext cx="1718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Hierarchical Filter: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Categories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Tags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5D6BE28-D97A-F3FE-EB96-21041246CE86}"/>
              </a:ext>
            </a:extLst>
          </p:cNvPr>
          <p:cNvSpPr txBox="1"/>
          <p:nvPr/>
        </p:nvSpPr>
        <p:spPr>
          <a:xfrm>
            <a:off x="511617" y="1673607"/>
            <a:ext cx="1142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Ad</a:t>
            </a:r>
            <a:r>
              <a:rPr lang="en-IT" dirty="0"/>
              <a:t>vanced Filter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80ED8D4-16EA-66C7-4546-677472497077}"/>
              </a:ext>
            </a:extLst>
          </p:cNvPr>
          <p:cNvSpPr/>
          <p:nvPr/>
        </p:nvSpPr>
        <p:spPr>
          <a:xfrm>
            <a:off x="3006560" y="1903146"/>
            <a:ext cx="883292" cy="18879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150307036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screenshot of a map&#10;&#10;Description automatically generated">
            <a:extLst>
              <a:ext uri="{FF2B5EF4-FFF2-40B4-BE49-F238E27FC236}">
                <a16:creationId xmlns:a16="http://schemas.microsoft.com/office/drawing/2014/main" id="{286A3AC4-6AEE-DA51-F9DF-6A0184C7FA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5687" y="1062188"/>
            <a:ext cx="7772400" cy="4864359"/>
          </a:xfrm>
          <a:prstGeom prst="rect">
            <a:avLst/>
          </a:prstGeom>
        </p:spPr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71109BA-5A86-C7F5-1A3C-DBB59362E434}"/>
              </a:ext>
            </a:extLst>
          </p:cNvPr>
          <p:cNvSpPr txBox="1"/>
          <p:nvPr/>
        </p:nvSpPr>
        <p:spPr>
          <a:xfrm>
            <a:off x="5120148" y="0"/>
            <a:ext cx="7055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002060"/>
                </a:solidFill>
                <a:latin typeface="Montserrat" pitchFamily="2" charset="77"/>
              </a:rPr>
              <a:t>Comprehensive Multi hazard Risk Assessment in Malawi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A5EAA07-25DC-BEB3-DB5F-6C22D59DB5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9308" y="6145841"/>
            <a:ext cx="3172691" cy="70192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D37A237-1349-3010-0CA6-793361FF13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617" y="6193653"/>
            <a:ext cx="764001" cy="63303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5C897EA-AFC1-2968-2EAB-FC8147178F10}"/>
              </a:ext>
            </a:extLst>
          </p:cNvPr>
          <p:cNvSpPr txBox="1"/>
          <p:nvPr/>
        </p:nvSpPr>
        <p:spPr>
          <a:xfrm>
            <a:off x="129617" y="93954"/>
            <a:ext cx="37008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>
                <a:solidFill>
                  <a:schemeClr val="accent1">
                    <a:lumMod val="75000"/>
                  </a:schemeClr>
                </a:solidFill>
              </a:rPr>
              <a:t>Malawi Risk Platform</a:t>
            </a:r>
            <a:endParaRPr lang="en-IT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5" name="Connettore 1 4">
            <a:extLst>
              <a:ext uri="{FF2B5EF4-FFF2-40B4-BE49-F238E27FC236}">
                <a16:creationId xmlns:a16="http://schemas.microsoft.com/office/drawing/2014/main" id="{41CDE458-F4CB-DBFB-6565-864F2E28743F}"/>
              </a:ext>
            </a:extLst>
          </p:cNvPr>
          <p:cNvCxnSpPr/>
          <p:nvPr/>
        </p:nvCxnSpPr>
        <p:spPr>
          <a:xfrm>
            <a:off x="15960" y="6068653"/>
            <a:ext cx="121920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9432D8D0-AA1D-B3A4-D792-746DB099F850}"/>
              </a:ext>
            </a:extLst>
          </p:cNvPr>
          <p:cNvSpPr/>
          <p:nvPr/>
        </p:nvSpPr>
        <p:spPr>
          <a:xfrm>
            <a:off x="7560581" y="1110160"/>
            <a:ext cx="553011" cy="204401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8394799-A6D8-9A82-23E3-B307D432F91F}"/>
              </a:ext>
            </a:extLst>
          </p:cNvPr>
          <p:cNvCxnSpPr>
            <a:cxnSpLocks/>
            <a:endCxn id="11" idx="2"/>
          </p:cNvCxnSpPr>
          <p:nvPr/>
        </p:nvCxnSpPr>
        <p:spPr>
          <a:xfrm flipH="1" flipV="1">
            <a:off x="7086709" y="789346"/>
            <a:ext cx="777304" cy="307147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F7F60491-A7B5-A8A4-5CB9-4C10F3D49672}"/>
              </a:ext>
            </a:extLst>
          </p:cNvPr>
          <p:cNvSpPr txBox="1"/>
          <p:nvPr/>
        </p:nvSpPr>
        <p:spPr>
          <a:xfrm>
            <a:off x="6059825" y="420014"/>
            <a:ext cx="2053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Map Viewer section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DD61235-5068-756F-8932-770A0CE6B8A6}"/>
              </a:ext>
            </a:extLst>
          </p:cNvPr>
          <p:cNvCxnSpPr>
            <a:cxnSpLocks/>
            <a:stCxn id="16" idx="3"/>
            <a:endCxn id="23" idx="3"/>
          </p:cNvCxnSpPr>
          <p:nvPr/>
        </p:nvCxnSpPr>
        <p:spPr>
          <a:xfrm flipH="1">
            <a:off x="1948014" y="1876531"/>
            <a:ext cx="447672" cy="626337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14917E7D-1990-253B-2DC0-48A804D5775D}"/>
              </a:ext>
            </a:extLst>
          </p:cNvPr>
          <p:cNvSpPr txBox="1"/>
          <p:nvPr/>
        </p:nvSpPr>
        <p:spPr>
          <a:xfrm>
            <a:off x="229206" y="2179702"/>
            <a:ext cx="1718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Pinned Layers List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EE9BCDA-E015-8421-A75A-5F3CFB96666A}"/>
              </a:ext>
            </a:extLst>
          </p:cNvPr>
          <p:cNvSpPr/>
          <p:nvPr/>
        </p:nvSpPr>
        <p:spPr>
          <a:xfrm>
            <a:off x="4203519" y="1378466"/>
            <a:ext cx="238097" cy="233684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5EA334-38A9-0E0C-10D2-C71B391F4F0A}"/>
              </a:ext>
            </a:extLst>
          </p:cNvPr>
          <p:cNvCxnSpPr>
            <a:cxnSpLocks/>
            <a:endCxn id="14" idx="2"/>
          </p:cNvCxnSpPr>
          <p:nvPr/>
        </p:nvCxnSpPr>
        <p:spPr>
          <a:xfrm flipV="1">
            <a:off x="4330460" y="821458"/>
            <a:ext cx="115365" cy="557008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6DB77393-CDC4-75BF-E23D-B9F77D9D1CB8}"/>
              </a:ext>
            </a:extLst>
          </p:cNvPr>
          <p:cNvSpPr txBox="1"/>
          <p:nvPr/>
        </p:nvSpPr>
        <p:spPr>
          <a:xfrm>
            <a:off x="3860176" y="175127"/>
            <a:ext cx="1171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Pinned Layers Tab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3E9BF2D-6F95-7176-33A1-89AE3CE2B53F}"/>
              </a:ext>
            </a:extLst>
          </p:cNvPr>
          <p:cNvSpPr/>
          <p:nvPr/>
        </p:nvSpPr>
        <p:spPr>
          <a:xfrm flipH="1" flipV="1">
            <a:off x="2395686" y="1650981"/>
            <a:ext cx="2045929" cy="451101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67216446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0DB80C5-D8C1-4D4B-5FA3-F944778E16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5428" y="996820"/>
            <a:ext cx="7772400" cy="4864359"/>
          </a:xfrm>
          <a:prstGeom prst="rect">
            <a:avLst/>
          </a:prstGeom>
        </p:spPr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71109BA-5A86-C7F5-1A3C-DBB59362E434}"/>
              </a:ext>
            </a:extLst>
          </p:cNvPr>
          <p:cNvSpPr txBox="1"/>
          <p:nvPr/>
        </p:nvSpPr>
        <p:spPr>
          <a:xfrm>
            <a:off x="5120148" y="0"/>
            <a:ext cx="7055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002060"/>
                </a:solidFill>
                <a:latin typeface="Montserrat" pitchFamily="2" charset="77"/>
              </a:rPr>
              <a:t>Comprehensive Multi hazard Risk Assessment in Malawi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A5EAA07-25DC-BEB3-DB5F-6C22D59DB5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9308" y="6145841"/>
            <a:ext cx="3172691" cy="70192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D37A237-1349-3010-0CA6-793361FF13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617" y="6193653"/>
            <a:ext cx="764001" cy="63303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5C897EA-AFC1-2968-2EAB-FC8147178F10}"/>
              </a:ext>
            </a:extLst>
          </p:cNvPr>
          <p:cNvSpPr txBox="1"/>
          <p:nvPr/>
        </p:nvSpPr>
        <p:spPr>
          <a:xfrm>
            <a:off x="129617" y="93954"/>
            <a:ext cx="37008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>
                <a:solidFill>
                  <a:schemeClr val="accent1">
                    <a:lumMod val="75000"/>
                  </a:schemeClr>
                </a:solidFill>
              </a:rPr>
              <a:t>Malawi Risk Platform</a:t>
            </a:r>
            <a:endParaRPr lang="en-IT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5" name="Connettore 1 4">
            <a:extLst>
              <a:ext uri="{FF2B5EF4-FFF2-40B4-BE49-F238E27FC236}">
                <a16:creationId xmlns:a16="http://schemas.microsoft.com/office/drawing/2014/main" id="{41CDE458-F4CB-DBFB-6565-864F2E28743F}"/>
              </a:ext>
            </a:extLst>
          </p:cNvPr>
          <p:cNvCxnSpPr/>
          <p:nvPr/>
        </p:nvCxnSpPr>
        <p:spPr>
          <a:xfrm>
            <a:off x="15960" y="6068653"/>
            <a:ext cx="121920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9432D8D0-AA1D-B3A4-D792-746DB099F850}"/>
              </a:ext>
            </a:extLst>
          </p:cNvPr>
          <p:cNvSpPr/>
          <p:nvPr/>
        </p:nvSpPr>
        <p:spPr>
          <a:xfrm>
            <a:off x="8789946" y="1086056"/>
            <a:ext cx="612687" cy="13808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8394799-A6D8-9A82-23E3-B307D432F91F}"/>
              </a:ext>
            </a:extLst>
          </p:cNvPr>
          <p:cNvCxnSpPr>
            <a:cxnSpLocks/>
            <a:endCxn id="11" idx="3"/>
          </p:cNvCxnSpPr>
          <p:nvPr/>
        </p:nvCxnSpPr>
        <p:spPr>
          <a:xfrm flipH="1" flipV="1">
            <a:off x="8149561" y="653109"/>
            <a:ext cx="958763" cy="404545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F7F60491-A7B5-A8A4-5CB9-4C10F3D49672}"/>
              </a:ext>
            </a:extLst>
          </p:cNvPr>
          <p:cNvSpPr txBox="1"/>
          <p:nvPr/>
        </p:nvSpPr>
        <p:spPr>
          <a:xfrm>
            <a:off x="6217557" y="468443"/>
            <a:ext cx="1932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Dashboard section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DD61235-5068-756F-8932-770A0CE6B8A6}"/>
              </a:ext>
            </a:extLst>
          </p:cNvPr>
          <p:cNvCxnSpPr>
            <a:cxnSpLocks/>
            <a:stCxn id="2" idx="1"/>
            <a:endCxn id="23" idx="3"/>
          </p:cNvCxnSpPr>
          <p:nvPr/>
        </p:nvCxnSpPr>
        <p:spPr>
          <a:xfrm flipH="1">
            <a:off x="2182702" y="3248055"/>
            <a:ext cx="863292" cy="229577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6FFF808-AACD-BDDE-71BE-FC6D3757B370}"/>
              </a:ext>
            </a:extLst>
          </p:cNvPr>
          <p:cNvCxnSpPr>
            <a:cxnSpLocks/>
            <a:stCxn id="27" idx="3"/>
            <a:endCxn id="24" idx="1"/>
          </p:cNvCxnSpPr>
          <p:nvPr/>
        </p:nvCxnSpPr>
        <p:spPr>
          <a:xfrm flipV="1">
            <a:off x="1654409" y="1491421"/>
            <a:ext cx="1363171" cy="505352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6D9B2D33-CEE4-53B4-4DCC-B2756B700CFF}"/>
              </a:ext>
            </a:extLst>
          </p:cNvPr>
          <p:cNvSpPr/>
          <p:nvPr/>
        </p:nvSpPr>
        <p:spPr>
          <a:xfrm>
            <a:off x="3035677" y="1758953"/>
            <a:ext cx="3810292" cy="393128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4917E7D-1990-253B-2DC0-48A804D5775D}"/>
              </a:ext>
            </a:extLst>
          </p:cNvPr>
          <p:cNvSpPr txBox="1"/>
          <p:nvPr/>
        </p:nvSpPr>
        <p:spPr>
          <a:xfrm>
            <a:off x="210065" y="3015967"/>
            <a:ext cx="19726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Geographic Filter: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Admin 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Admin 1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5D6BE28-D97A-F3FE-EB96-21041246CE86}"/>
              </a:ext>
            </a:extLst>
          </p:cNvPr>
          <p:cNvSpPr txBox="1"/>
          <p:nvPr/>
        </p:nvSpPr>
        <p:spPr>
          <a:xfrm>
            <a:off x="359597" y="1673607"/>
            <a:ext cx="12948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Categories Filter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80ED8D4-16EA-66C7-4546-677472497077}"/>
              </a:ext>
            </a:extLst>
          </p:cNvPr>
          <p:cNvSpPr/>
          <p:nvPr/>
        </p:nvSpPr>
        <p:spPr>
          <a:xfrm>
            <a:off x="3017580" y="1294857"/>
            <a:ext cx="4318914" cy="393128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EE9BCDA-E015-8421-A75A-5F3CFB96666A}"/>
              </a:ext>
            </a:extLst>
          </p:cNvPr>
          <p:cNvSpPr/>
          <p:nvPr/>
        </p:nvSpPr>
        <p:spPr>
          <a:xfrm>
            <a:off x="3045994" y="2223049"/>
            <a:ext cx="5821280" cy="2050011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CE64D84-6907-4213-3BAD-076D216DCA13}"/>
              </a:ext>
            </a:extLst>
          </p:cNvPr>
          <p:cNvCxnSpPr>
            <a:cxnSpLocks/>
            <a:stCxn id="25" idx="3"/>
            <a:endCxn id="18" idx="1"/>
          </p:cNvCxnSpPr>
          <p:nvPr/>
        </p:nvCxnSpPr>
        <p:spPr>
          <a:xfrm flipV="1">
            <a:off x="1654409" y="1955517"/>
            <a:ext cx="1381268" cy="502921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73680EB5-BBA8-3EA6-80F9-8B2444FE5817}"/>
              </a:ext>
            </a:extLst>
          </p:cNvPr>
          <p:cNvSpPr txBox="1"/>
          <p:nvPr/>
        </p:nvSpPr>
        <p:spPr>
          <a:xfrm>
            <a:off x="359597" y="2273772"/>
            <a:ext cx="1294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Tags Filter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CAB2581-1A04-559C-593A-17555E4D54C0}"/>
              </a:ext>
            </a:extLst>
          </p:cNvPr>
          <p:cNvSpPr/>
          <p:nvPr/>
        </p:nvSpPr>
        <p:spPr>
          <a:xfrm>
            <a:off x="3067332" y="4350247"/>
            <a:ext cx="7787254" cy="1567478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53730521-BE41-632E-E0EA-3008AE2ECAF4}"/>
              </a:ext>
            </a:extLst>
          </p:cNvPr>
          <p:cNvCxnSpPr>
            <a:cxnSpLocks/>
            <a:stCxn id="30" idx="1"/>
            <a:endCxn id="32" idx="3"/>
          </p:cNvCxnSpPr>
          <p:nvPr/>
        </p:nvCxnSpPr>
        <p:spPr>
          <a:xfrm flipH="1">
            <a:off x="2182702" y="5133986"/>
            <a:ext cx="884630" cy="188907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3E0404B3-C7A6-52B7-157C-7E96B71A8F4A}"/>
              </a:ext>
            </a:extLst>
          </p:cNvPr>
          <p:cNvSpPr txBox="1"/>
          <p:nvPr/>
        </p:nvSpPr>
        <p:spPr>
          <a:xfrm>
            <a:off x="210065" y="4722728"/>
            <a:ext cx="19726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Resources Space:</a:t>
            </a:r>
          </a:p>
          <a:p>
            <a:r>
              <a:rPr lang="en-GB" dirty="0"/>
              <a:t>Maps, Graphs, animated graphs, Texts</a:t>
            </a:r>
          </a:p>
        </p:txBody>
      </p:sp>
    </p:spTree>
    <p:extLst>
      <p:ext uri="{BB962C8B-B14F-4D97-AF65-F5344CB8AC3E}">
        <p14:creationId xmlns:p14="http://schemas.microsoft.com/office/powerpoint/2010/main" val="92266766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871DDF-91C1-4EFF-B061-3C10FE9A27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2186" y="996820"/>
            <a:ext cx="7772400" cy="4864359"/>
          </a:xfrm>
          <a:prstGeom prst="rect">
            <a:avLst/>
          </a:prstGeom>
        </p:spPr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71109BA-5A86-C7F5-1A3C-DBB59362E434}"/>
              </a:ext>
            </a:extLst>
          </p:cNvPr>
          <p:cNvSpPr txBox="1"/>
          <p:nvPr/>
        </p:nvSpPr>
        <p:spPr>
          <a:xfrm>
            <a:off x="5120148" y="0"/>
            <a:ext cx="7055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002060"/>
                </a:solidFill>
                <a:latin typeface="Montserrat" pitchFamily="2" charset="77"/>
              </a:rPr>
              <a:t>Comprehensive Multi hazard Risk Assessment in Malawi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A5EAA07-25DC-BEB3-DB5F-6C22D59DB5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9308" y="6145841"/>
            <a:ext cx="3172691" cy="70192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D37A237-1349-3010-0CA6-793361FF13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617" y="6193653"/>
            <a:ext cx="764001" cy="63303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5C897EA-AFC1-2968-2EAB-FC8147178F10}"/>
              </a:ext>
            </a:extLst>
          </p:cNvPr>
          <p:cNvSpPr txBox="1"/>
          <p:nvPr/>
        </p:nvSpPr>
        <p:spPr>
          <a:xfrm>
            <a:off x="129617" y="93954"/>
            <a:ext cx="37008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>
                <a:solidFill>
                  <a:schemeClr val="accent1">
                    <a:lumMod val="75000"/>
                  </a:schemeClr>
                </a:solidFill>
              </a:rPr>
              <a:t>Malawi Risk Platform</a:t>
            </a:r>
            <a:endParaRPr lang="en-IT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5" name="Connettore 1 4">
            <a:extLst>
              <a:ext uri="{FF2B5EF4-FFF2-40B4-BE49-F238E27FC236}">
                <a16:creationId xmlns:a16="http://schemas.microsoft.com/office/drawing/2014/main" id="{41CDE458-F4CB-DBFB-6565-864F2E28743F}"/>
              </a:ext>
            </a:extLst>
          </p:cNvPr>
          <p:cNvCxnSpPr/>
          <p:nvPr/>
        </p:nvCxnSpPr>
        <p:spPr>
          <a:xfrm>
            <a:off x="15960" y="6068653"/>
            <a:ext cx="121920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9432D8D0-AA1D-B3A4-D792-746DB099F850}"/>
              </a:ext>
            </a:extLst>
          </p:cNvPr>
          <p:cNvSpPr/>
          <p:nvPr/>
        </p:nvSpPr>
        <p:spPr>
          <a:xfrm>
            <a:off x="8789946" y="1086056"/>
            <a:ext cx="612687" cy="13808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8394799-A6D8-9A82-23E3-B307D432F91F}"/>
              </a:ext>
            </a:extLst>
          </p:cNvPr>
          <p:cNvCxnSpPr>
            <a:cxnSpLocks/>
            <a:endCxn id="11" idx="3"/>
          </p:cNvCxnSpPr>
          <p:nvPr/>
        </p:nvCxnSpPr>
        <p:spPr>
          <a:xfrm flipH="1" flipV="1">
            <a:off x="8149561" y="653109"/>
            <a:ext cx="958763" cy="404545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F7F60491-A7B5-A8A4-5CB9-4C10F3D49672}"/>
              </a:ext>
            </a:extLst>
          </p:cNvPr>
          <p:cNvSpPr txBox="1"/>
          <p:nvPr/>
        </p:nvSpPr>
        <p:spPr>
          <a:xfrm>
            <a:off x="6217557" y="468443"/>
            <a:ext cx="1932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Dashboard section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CAB2581-1A04-559C-593A-17555E4D54C0}"/>
              </a:ext>
            </a:extLst>
          </p:cNvPr>
          <p:cNvSpPr/>
          <p:nvPr/>
        </p:nvSpPr>
        <p:spPr>
          <a:xfrm>
            <a:off x="3067332" y="1496041"/>
            <a:ext cx="7787254" cy="4421684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53730521-BE41-632E-E0EA-3008AE2ECAF4}"/>
              </a:ext>
            </a:extLst>
          </p:cNvPr>
          <p:cNvCxnSpPr>
            <a:cxnSpLocks/>
            <a:stCxn id="30" idx="1"/>
            <a:endCxn id="32" idx="3"/>
          </p:cNvCxnSpPr>
          <p:nvPr/>
        </p:nvCxnSpPr>
        <p:spPr>
          <a:xfrm flipH="1">
            <a:off x="2182702" y="3706883"/>
            <a:ext cx="884630" cy="161601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3E0404B3-C7A6-52B7-157C-7E96B71A8F4A}"/>
              </a:ext>
            </a:extLst>
          </p:cNvPr>
          <p:cNvSpPr txBox="1"/>
          <p:nvPr/>
        </p:nvSpPr>
        <p:spPr>
          <a:xfrm>
            <a:off x="210065" y="4722728"/>
            <a:ext cx="19726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Resources Space:</a:t>
            </a:r>
          </a:p>
          <a:p>
            <a:r>
              <a:rPr lang="en-GB" dirty="0"/>
              <a:t>Maps, Graphs, animated graphs, Texts</a:t>
            </a:r>
          </a:p>
        </p:txBody>
      </p:sp>
    </p:spTree>
    <p:extLst>
      <p:ext uri="{BB962C8B-B14F-4D97-AF65-F5344CB8AC3E}">
        <p14:creationId xmlns:p14="http://schemas.microsoft.com/office/powerpoint/2010/main" val="369695483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E41220AB-AEC8-D0F2-EBB0-5BA5667AB8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4030" y="1125164"/>
            <a:ext cx="7837169" cy="4904895"/>
          </a:xfrm>
          <a:prstGeom prst="rect">
            <a:avLst/>
          </a:prstGeom>
        </p:spPr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71109BA-5A86-C7F5-1A3C-DBB59362E434}"/>
              </a:ext>
            </a:extLst>
          </p:cNvPr>
          <p:cNvSpPr txBox="1"/>
          <p:nvPr/>
        </p:nvSpPr>
        <p:spPr>
          <a:xfrm>
            <a:off x="5120148" y="0"/>
            <a:ext cx="7055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002060"/>
                </a:solidFill>
                <a:latin typeface="Montserrat" pitchFamily="2" charset="77"/>
              </a:rPr>
              <a:t>Comprehensive Multi hazard Risk Assessment in Malawi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A5EAA07-25DC-BEB3-DB5F-6C22D59DB5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9308" y="6145841"/>
            <a:ext cx="3172691" cy="70192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D37A237-1349-3010-0CA6-793361FF13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617" y="6193653"/>
            <a:ext cx="764001" cy="63303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5C897EA-AFC1-2968-2EAB-FC8147178F10}"/>
              </a:ext>
            </a:extLst>
          </p:cNvPr>
          <p:cNvSpPr txBox="1"/>
          <p:nvPr/>
        </p:nvSpPr>
        <p:spPr>
          <a:xfrm>
            <a:off x="129617" y="93954"/>
            <a:ext cx="37008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>
                <a:solidFill>
                  <a:schemeClr val="accent1">
                    <a:lumMod val="75000"/>
                  </a:schemeClr>
                </a:solidFill>
              </a:rPr>
              <a:t>Malawi Risk Platform</a:t>
            </a:r>
            <a:endParaRPr lang="en-IT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5" name="Connettore 1 4">
            <a:extLst>
              <a:ext uri="{FF2B5EF4-FFF2-40B4-BE49-F238E27FC236}">
                <a16:creationId xmlns:a16="http://schemas.microsoft.com/office/drawing/2014/main" id="{41CDE458-F4CB-DBFB-6565-864F2E28743F}"/>
              </a:ext>
            </a:extLst>
          </p:cNvPr>
          <p:cNvCxnSpPr/>
          <p:nvPr/>
        </p:nvCxnSpPr>
        <p:spPr>
          <a:xfrm>
            <a:off x="15960" y="6068653"/>
            <a:ext cx="121920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9432D8D0-AA1D-B3A4-D792-746DB099F850}"/>
              </a:ext>
            </a:extLst>
          </p:cNvPr>
          <p:cNvSpPr/>
          <p:nvPr/>
        </p:nvSpPr>
        <p:spPr>
          <a:xfrm>
            <a:off x="8533789" y="1219891"/>
            <a:ext cx="612687" cy="13808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8394799-A6D8-9A82-23E3-B307D432F91F}"/>
              </a:ext>
            </a:extLst>
          </p:cNvPr>
          <p:cNvCxnSpPr>
            <a:cxnSpLocks/>
            <a:stCxn id="5" idx="0"/>
            <a:endCxn id="11" idx="2"/>
          </p:cNvCxnSpPr>
          <p:nvPr/>
        </p:nvCxnSpPr>
        <p:spPr>
          <a:xfrm flipV="1">
            <a:off x="8840133" y="764843"/>
            <a:ext cx="994825" cy="455048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F7F60491-A7B5-A8A4-5CB9-4C10F3D49672}"/>
              </a:ext>
            </a:extLst>
          </p:cNvPr>
          <p:cNvSpPr txBox="1"/>
          <p:nvPr/>
        </p:nvSpPr>
        <p:spPr>
          <a:xfrm>
            <a:off x="8648094" y="395511"/>
            <a:ext cx="2373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Documentation section</a:t>
            </a:r>
          </a:p>
        </p:txBody>
      </p:sp>
    </p:spTree>
    <p:extLst>
      <p:ext uri="{BB962C8B-B14F-4D97-AF65-F5344CB8AC3E}">
        <p14:creationId xmlns:p14="http://schemas.microsoft.com/office/powerpoint/2010/main" val="146165994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screenshot of a computer&#10;&#10;Description automatically generated">
            <a:extLst>
              <a:ext uri="{FF2B5EF4-FFF2-40B4-BE49-F238E27FC236}">
                <a16:creationId xmlns:a16="http://schemas.microsoft.com/office/drawing/2014/main" id="{CF477BEE-43D3-021C-7E13-22AF2D6A6C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4348" y="1127107"/>
            <a:ext cx="7772400" cy="4864359"/>
          </a:xfrm>
          <a:prstGeom prst="rect">
            <a:avLst/>
          </a:prstGeom>
        </p:spPr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71109BA-5A86-C7F5-1A3C-DBB59362E434}"/>
              </a:ext>
            </a:extLst>
          </p:cNvPr>
          <p:cNvSpPr txBox="1"/>
          <p:nvPr/>
        </p:nvSpPr>
        <p:spPr>
          <a:xfrm>
            <a:off x="5120148" y="0"/>
            <a:ext cx="7055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002060"/>
                </a:solidFill>
                <a:latin typeface="Montserrat" pitchFamily="2" charset="77"/>
              </a:rPr>
              <a:t>Comprehensive Multi hazard Risk Assessment in Malawi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A5EAA07-25DC-BEB3-DB5F-6C22D59DB5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9308" y="6145841"/>
            <a:ext cx="3172691" cy="70192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D37A237-1349-3010-0CA6-793361FF13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617" y="6193653"/>
            <a:ext cx="764001" cy="63303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5C897EA-AFC1-2968-2EAB-FC8147178F10}"/>
              </a:ext>
            </a:extLst>
          </p:cNvPr>
          <p:cNvSpPr txBox="1"/>
          <p:nvPr/>
        </p:nvSpPr>
        <p:spPr>
          <a:xfrm>
            <a:off x="129617" y="93954"/>
            <a:ext cx="37008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>
                <a:solidFill>
                  <a:schemeClr val="accent1">
                    <a:lumMod val="75000"/>
                  </a:schemeClr>
                </a:solidFill>
              </a:rPr>
              <a:t>Malawi Risk Platform</a:t>
            </a:r>
            <a:endParaRPr lang="en-IT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5" name="Connettore 1 4">
            <a:extLst>
              <a:ext uri="{FF2B5EF4-FFF2-40B4-BE49-F238E27FC236}">
                <a16:creationId xmlns:a16="http://schemas.microsoft.com/office/drawing/2014/main" id="{41CDE458-F4CB-DBFB-6565-864F2E28743F}"/>
              </a:ext>
            </a:extLst>
          </p:cNvPr>
          <p:cNvCxnSpPr/>
          <p:nvPr/>
        </p:nvCxnSpPr>
        <p:spPr>
          <a:xfrm>
            <a:off x="15960" y="6068653"/>
            <a:ext cx="121920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9432D8D0-AA1D-B3A4-D792-746DB099F850}"/>
              </a:ext>
            </a:extLst>
          </p:cNvPr>
          <p:cNvSpPr/>
          <p:nvPr/>
        </p:nvSpPr>
        <p:spPr>
          <a:xfrm>
            <a:off x="9316528" y="1221840"/>
            <a:ext cx="450210" cy="13808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8394799-A6D8-9A82-23E3-B307D432F91F}"/>
              </a:ext>
            </a:extLst>
          </p:cNvPr>
          <p:cNvCxnSpPr>
            <a:cxnSpLocks/>
            <a:stCxn id="5" idx="0"/>
          </p:cNvCxnSpPr>
          <p:nvPr/>
        </p:nvCxnSpPr>
        <p:spPr>
          <a:xfrm flipV="1">
            <a:off x="9541633" y="695700"/>
            <a:ext cx="238952" cy="52614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F7F60491-A7B5-A8A4-5CB9-4C10F3D49672}"/>
              </a:ext>
            </a:extLst>
          </p:cNvPr>
          <p:cNvSpPr txBox="1"/>
          <p:nvPr/>
        </p:nvSpPr>
        <p:spPr>
          <a:xfrm>
            <a:off x="8916470" y="329482"/>
            <a:ext cx="1728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Contacts section</a:t>
            </a:r>
          </a:p>
        </p:txBody>
      </p:sp>
    </p:spTree>
    <p:extLst>
      <p:ext uri="{BB962C8B-B14F-4D97-AF65-F5344CB8AC3E}">
        <p14:creationId xmlns:p14="http://schemas.microsoft.com/office/powerpoint/2010/main" val="3060981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1 4">
            <a:extLst>
              <a:ext uri="{FF2B5EF4-FFF2-40B4-BE49-F238E27FC236}">
                <a16:creationId xmlns:a16="http://schemas.microsoft.com/office/drawing/2014/main" id="{671F803E-9C3F-8C00-BBD9-CAC8721A4AFF}"/>
              </a:ext>
            </a:extLst>
          </p:cNvPr>
          <p:cNvCxnSpPr/>
          <p:nvPr/>
        </p:nvCxnSpPr>
        <p:spPr>
          <a:xfrm>
            <a:off x="15960" y="6068653"/>
            <a:ext cx="121920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71109BA-5A86-C7F5-1A3C-DBB59362E434}"/>
              </a:ext>
            </a:extLst>
          </p:cNvPr>
          <p:cNvSpPr txBox="1"/>
          <p:nvPr/>
        </p:nvSpPr>
        <p:spPr>
          <a:xfrm>
            <a:off x="5120148" y="0"/>
            <a:ext cx="7055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002060"/>
                </a:solidFill>
                <a:latin typeface="Montserrat" pitchFamily="2" charset="77"/>
              </a:rPr>
              <a:t>Comprehensive Multi hazard Risk Assessment in Malawi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A5EAA07-25DC-BEB3-DB5F-6C22D59DB5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9308" y="6145841"/>
            <a:ext cx="3172691" cy="70192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D37A237-1349-3010-0CA6-793361FF1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617" y="6193653"/>
            <a:ext cx="764001" cy="63303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F239F6F3-87BF-ACE1-55D9-D5A93DD56910}"/>
              </a:ext>
            </a:extLst>
          </p:cNvPr>
          <p:cNvSpPr txBox="1">
            <a:spLocks/>
          </p:cNvSpPr>
          <p:nvPr/>
        </p:nvSpPr>
        <p:spPr>
          <a:xfrm>
            <a:off x="522953" y="-481556"/>
            <a:ext cx="9194389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Roboto Slab" pitchFamily="2" charset="0"/>
                <a:ea typeface="Roboto Slab" pitchFamily="2" charset="0"/>
              </a:rPr>
              <a:t>RA Methods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AC2B8146-0398-21A4-ED40-170E3D6881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6169414"/>
              </p:ext>
            </p:extLst>
          </p:nvPr>
        </p:nvGraphicFramePr>
        <p:xfrm>
          <a:off x="1748992" y="424083"/>
          <a:ext cx="9038552" cy="5176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Striped Right Arrow 3">
            <a:extLst>
              <a:ext uri="{FF2B5EF4-FFF2-40B4-BE49-F238E27FC236}">
                <a16:creationId xmlns:a16="http://schemas.microsoft.com/office/drawing/2014/main" id="{98EA7E53-ACB3-7327-1B4C-194F8B855E45}"/>
              </a:ext>
            </a:extLst>
          </p:cNvPr>
          <p:cNvSpPr/>
          <p:nvPr/>
        </p:nvSpPr>
        <p:spPr>
          <a:xfrm rot="13140103">
            <a:off x="1575275" y="1899490"/>
            <a:ext cx="3650386" cy="786485"/>
          </a:xfrm>
          <a:prstGeom prst="stripedRightArrow">
            <a:avLst/>
          </a:prstGeom>
          <a:gradFill flip="none" rotWithShape="1">
            <a:gsLst>
              <a:gs pos="0">
                <a:schemeClr val="accent4">
                  <a:alpha val="7000"/>
                  <a:lumMod val="39000"/>
                  <a:lumOff val="61000"/>
                </a:schemeClr>
              </a:gs>
              <a:gs pos="75000">
                <a:schemeClr val="accent4">
                  <a:lumMod val="95000"/>
                  <a:lumOff val="5000"/>
                  <a:alpha val="52000"/>
                </a:schemeClr>
              </a:gs>
              <a:gs pos="100000">
                <a:schemeClr val="accent4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71F8B7E-7CD7-A134-775D-DA7B7205E03D}"/>
              </a:ext>
            </a:extLst>
          </p:cNvPr>
          <p:cNvSpPr txBox="1"/>
          <p:nvPr/>
        </p:nvSpPr>
        <p:spPr>
          <a:xfrm rot="2359488">
            <a:off x="1253381" y="3244335"/>
            <a:ext cx="5411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Quantitative  Semiquantitative  Qualitative</a:t>
            </a:r>
          </a:p>
        </p:txBody>
      </p:sp>
    </p:spTree>
    <p:extLst>
      <p:ext uri="{BB962C8B-B14F-4D97-AF65-F5344CB8AC3E}">
        <p14:creationId xmlns:p14="http://schemas.microsoft.com/office/powerpoint/2010/main" val="126042035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71109BA-5A86-C7F5-1A3C-DBB59362E434}"/>
              </a:ext>
            </a:extLst>
          </p:cNvPr>
          <p:cNvSpPr txBox="1"/>
          <p:nvPr/>
        </p:nvSpPr>
        <p:spPr>
          <a:xfrm>
            <a:off x="5120148" y="0"/>
            <a:ext cx="7055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002060"/>
                </a:solidFill>
                <a:latin typeface="Montserrat" pitchFamily="2" charset="77"/>
              </a:rPr>
              <a:t>Comprehensive Multi hazard Risk Assessment in Malawi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A5EAA07-25DC-BEB3-DB5F-6C22D59DB5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9308" y="6145841"/>
            <a:ext cx="3172691" cy="70192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D37A237-1349-3010-0CA6-793361FF1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617" y="6193653"/>
            <a:ext cx="764001" cy="63303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5C897EA-AFC1-2968-2EAB-FC8147178F10}"/>
              </a:ext>
            </a:extLst>
          </p:cNvPr>
          <p:cNvSpPr txBox="1"/>
          <p:nvPr/>
        </p:nvSpPr>
        <p:spPr>
          <a:xfrm>
            <a:off x="129617" y="93954"/>
            <a:ext cx="37008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>
                <a:solidFill>
                  <a:schemeClr val="accent1">
                    <a:lumMod val="75000"/>
                  </a:schemeClr>
                </a:solidFill>
              </a:rPr>
              <a:t>Malawi Risk Platform</a:t>
            </a:r>
            <a:endParaRPr lang="en-IT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5" name="Connettore 1 4">
            <a:extLst>
              <a:ext uri="{FF2B5EF4-FFF2-40B4-BE49-F238E27FC236}">
                <a16:creationId xmlns:a16="http://schemas.microsoft.com/office/drawing/2014/main" id="{41CDE458-F4CB-DBFB-6565-864F2E28743F}"/>
              </a:ext>
            </a:extLst>
          </p:cNvPr>
          <p:cNvCxnSpPr/>
          <p:nvPr/>
        </p:nvCxnSpPr>
        <p:spPr>
          <a:xfrm>
            <a:off x="15960" y="6068653"/>
            <a:ext cx="121920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DEABC2C4-DD42-E1FF-E1D4-7D56FD877C99}"/>
              </a:ext>
            </a:extLst>
          </p:cNvPr>
          <p:cNvSpPr txBox="1"/>
          <p:nvPr/>
        </p:nvSpPr>
        <p:spPr>
          <a:xfrm>
            <a:off x="3830502" y="2618017"/>
            <a:ext cx="46853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4800" dirty="0">
                <a:solidFill>
                  <a:srgbClr val="FF0000"/>
                </a:solidFill>
              </a:rPr>
              <a:t>Now lets Go Live !</a:t>
            </a:r>
          </a:p>
        </p:txBody>
      </p:sp>
    </p:spTree>
    <p:extLst>
      <p:ext uri="{BB962C8B-B14F-4D97-AF65-F5344CB8AC3E}">
        <p14:creationId xmlns:p14="http://schemas.microsoft.com/office/powerpoint/2010/main" val="7737565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1 4">
            <a:extLst>
              <a:ext uri="{FF2B5EF4-FFF2-40B4-BE49-F238E27FC236}">
                <a16:creationId xmlns:a16="http://schemas.microsoft.com/office/drawing/2014/main" id="{671F803E-9C3F-8C00-BBD9-CAC8721A4AFF}"/>
              </a:ext>
            </a:extLst>
          </p:cNvPr>
          <p:cNvCxnSpPr/>
          <p:nvPr/>
        </p:nvCxnSpPr>
        <p:spPr>
          <a:xfrm>
            <a:off x="15960" y="6068653"/>
            <a:ext cx="121920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71109BA-5A86-C7F5-1A3C-DBB59362E434}"/>
              </a:ext>
            </a:extLst>
          </p:cNvPr>
          <p:cNvSpPr txBox="1"/>
          <p:nvPr/>
        </p:nvSpPr>
        <p:spPr>
          <a:xfrm>
            <a:off x="5120148" y="0"/>
            <a:ext cx="7055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002060"/>
                </a:solidFill>
                <a:latin typeface="Montserrat" pitchFamily="2" charset="77"/>
              </a:rPr>
              <a:t>Comprehensive Multi hazard Risk Assessment in Malawi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A5EAA07-25DC-BEB3-DB5F-6C22D59DB5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9308" y="6145841"/>
            <a:ext cx="3172691" cy="70192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D37A237-1349-3010-0CA6-793361FF1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617" y="6193653"/>
            <a:ext cx="764001" cy="633030"/>
          </a:xfrm>
          <a:prstGeom prst="rect">
            <a:avLst/>
          </a:prstGeom>
        </p:spPr>
      </p:pic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E88CC183-AF05-EF3C-99B0-FB498AD44B72}"/>
              </a:ext>
            </a:extLst>
          </p:cNvPr>
          <p:cNvSpPr txBox="1">
            <a:spLocks/>
          </p:cNvSpPr>
          <p:nvPr/>
        </p:nvSpPr>
        <p:spPr>
          <a:xfrm>
            <a:off x="3872365" y="1288555"/>
            <a:ext cx="2659061" cy="57626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>
                <a:solidFill>
                  <a:schemeClr val="tx2">
                    <a:lumMod val="75000"/>
                  </a:schemeClr>
                </a:solidFill>
              </a:rPr>
              <a:t>Observed losses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C2A515E-0E67-2F38-1A93-48F28E14B45D}"/>
              </a:ext>
            </a:extLst>
          </p:cNvPr>
          <p:cNvSpPr txBox="1">
            <a:spLocks/>
          </p:cNvSpPr>
          <p:nvPr/>
        </p:nvSpPr>
        <p:spPr>
          <a:xfrm>
            <a:off x="333329" y="254586"/>
            <a:ext cx="7676227" cy="77938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4000">
                <a:solidFill>
                  <a:schemeClr val="tx2"/>
                </a:solidFill>
                <a:latin typeface="HelveticaNeueLT Com 55 Roman"/>
                <a:ea typeface="+mj-ea"/>
                <a:cs typeface="+mj-cs"/>
              </a:defRPr>
            </a:lvl1pPr>
            <a:lvl2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25A2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25A2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25A2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25A2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1042988" rtl="0" fontAlgn="base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25A2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1042988" rtl="0" fontAlgn="base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25A2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1042988" rtl="0" fontAlgn="base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25A2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1042988" rtl="0" fontAlgn="base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25A2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600" dirty="0"/>
              <a:t>Historical events</a:t>
            </a:r>
          </a:p>
        </p:txBody>
      </p:sp>
      <p:cxnSp>
        <p:nvCxnSpPr>
          <p:cNvPr id="4" name="Straight Connector 4">
            <a:extLst>
              <a:ext uri="{FF2B5EF4-FFF2-40B4-BE49-F238E27FC236}">
                <a16:creationId xmlns:a16="http://schemas.microsoft.com/office/drawing/2014/main" id="{42343988-BE6F-52EF-10E4-58CB2831D5CD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935741" y="4477171"/>
            <a:ext cx="0" cy="663577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D736281-ECB3-AB70-232A-07934AEBC31F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164868" y="4756571"/>
            <a:ext cx="0" cy="359836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" name="Straight Connector 11">
            <a:extLst>
              <a:ext uri="{FF2B5EF4-FFF2-40B4-BE49-F238E27FC236}">
                <a16:creationId xmlns:a16="http://schemas.microsoft.com/office/drawing/2014/main" id="{5C870E7E-A3DD-56BE-F196-7DD551BD55C5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3929515" y="4420022"/>
            <a:ext cx="1" cy="668338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" name="Straight Connector 13">
            <a:extLst>
              <a:ext uri="{FF2B5EF4-FFF2-40B4-BE49-F238E27FC236}">
                <a16:creationId xmlns:a16="http://schemas.microsoft.com/office/drawing/2014/main" id="{3F5D5767-AD48-A5B3-65B4-ECB741A832E4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122132" y="4559722"/>
            <a:ext cx="0" cy="576264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" name="Straight Connector 15">
            <a:extLst>
              <a:ext uri="{FF2B5EF4-FFF2-40B4-BE49-F238E27FC236}">
                <a16:creationId xmlns:a16="http://schemas.microsoft.com/office/drawing/2014/main" id="{0F54A2B1-FAAB-D040-5678-21AA94CD68E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375603" y="4450186"/>
            <a:ext cx="0" cy="649288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Straight Connector 17">
            <a:extLst>
              <a:ext uri="{FF2B5EF4-FFF2-40B4-BE49-F238E27FC236}">
                <a16:creationId xmlns:a16="http://schemas.microsoft.com/office/drawing/2014/main" id="{A4E0A988-FF78-F721-CBBD-D14CB3463505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601028" y="4670319"/>
            <a:ext cx="0" cy="446088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Straight Connector 20">
            <a:extLst>
              <a:ext uri="{FF2B5EF4-FFF2-40B4-BE49-F238E27FC236}">
                <a16:creationId xmlns:a16="http://schemas.microsoft.com/office/drawing/2014/main" id="{47B0AFB9-3EAB-3924-644E-1F6196E3D240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115907" y="4816896"/>
            <a:ext cx="0" cy="331788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" name="Straight Connector 11">
            <a:extLst>
              <a:ext uri="{FF2B5EF4-FFF2-40B4-BE49-F238E27FC236}">
                <a16:creationId xmlns:a16="http://schemas.microsoft.com/office/drawing/2014/main" id="{C0B1024C-6D9C-1D88-3CC3-BC4F1DDCA2F4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764983" y="2802643"/>
            <a:ext cx="0" cy="2333343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" name="Straight Connector 11">
            <a:extLst>
              <a:ext uri="{FF2B5EF4-FFF2-40B4-BE49-F238E27FC236}">
                <a16:creationId xmlns:a16="http://schemas.microsoft.com/office/drawing/2014/main" id="{2B1752A9-464A-429B-102E-7C473593653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992313" y="4502043"/>
            <a:ext cx="0" cy="614362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DAACAC3-353B-DBB8-F37A-F75F85D5DE34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362923" y="4575597"/>
            <a:ext cx="0" cy="566737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" name="Straight Connector 20">
            <a:extLst>
              <a:ext uri="{FF2B5EF4-FFF2-40B4-BE49-F238E27FC236}">
                <a16:creationId xmlns:a16="http://schemas.microsoft.com/office/drawing/2014/main" id="{013AB10F-3FC8-CCD6-A315-03FE5F66671E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255203" y="4793084"/>
            <a:ext cx="0" cy="333375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Straight Connector 20">
            <a:extLst>
              <a:ext uri="{FF2B5EF4-FFF2-40B4-BE49-F238E27FC236}">
                <a16:creationId xmlns:a16="http://schemas.microsoft.com/office/drawing/2014/main" id="{B78D0D9F-5EAE-0FAF-301C-71438D0AD49B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496922" y="4593059"/>
            <a:ext cx="0" cy="52070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" name="Straight Connector 15">
            <a:extLst>
              <a:ext uri="{FF2B5EF4-FFF2-40B4-BE49-F238E27FC236}">
                <a16:creationId xmlns:a16="http://schemas.microsoft.com/office/drawing/2014/main" id="{17E3FE59-C3AC-55DF-D796-6248295BA25B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7060066" y="4894685"/>
            <a:ext cx="0" cy="223838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" name="Straight Connector 17">
            <a:extLst>
              <a:ext uri="{FF2B5EF4-FFF2-40B4-BE49-F238E27FC236}">
                <a16:creationId xmlns:a16="http://schemas.microsoft.com/office/drawing/2014/main" id="{8BD0A3D5-3BBE-86A6-E9F7-57FC01FCE495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7428916" y="4633275"/>
            <a:ext cx="0" cy="520175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" name="Straight Connector 20">
            <a:extLst>
              <a:ext uri="{FF2B5EF4-FFF2-40B4-BE49-F238E27FC236}">
                <a16:creationId xmlns:a16="http://schemas.microsoft.com/office/drawing/2014/main" id="{EB9B4F53-3F84-C1B7-E66B-B4CA73B3A918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7707766" y="4337999"/>
            <a:ext cx="0" cy="810685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" name="Straight Connector 15">
            <a:extLst>
              <a:ext uri="{FF2B5EF4-FFF2-40B4-BE49-F238E27FC236}">
                <a16:creationId xmlns:a16="http://schemas.microsoft.com/office/drawing/2014/main" id="{92D7DC55-E6E9-8231-F061-6E4114AA027C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839151" y="4816896"/>
            <a:ext cx="0" cy="31115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" name="Straight Connector 15">
            <a:extLst>
              <a:ext uri="{FF2B5EF4-FFF2-40B4-BE49-F238E27FC236}">
                <a16:creationId xmlns:a16="http://schemas.microsoft.com/office/drawing/2014/main" id="{2D5E3434-4665-F418-7AD9-DB7DFB9E65B4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596668" y="4669259"/>
            <a:ext cx="0" cy="45720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" name="Straight Connector 15">
            <a:extLst>
              <a:ext uri="{FF2B5EF4-FFF2-40B4-BE49-F238E27FC236}">
                <a16:creationId xmlns:a16="http://schemas.microsoft.com/office/drawing/2014/main" id="{B96593D1-BF12-00F9-154E-AFB8AB45B545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8004628" y="4477171"/>
            <a:ext cx="0" cy="649288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" name="Straight Connector 17">
            <a:extLst>
              <a:ext uri="{FF2B5EF4-FFF2-40B4-BE49-F238E27FC236}">
                <a16:creationId xmlns:a16="http://schemas.microsoft.com/office/drawing/2014/main" id="{B367E5CF-1653-A33E-76C7-08C092021DCC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8196716" y="4816896"/>
            <a:ext cx="0" cy="307975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" name="Straight Connector 15">
            <a:extLst>
              <a:ext uri="{FF2B5EF4-FFF2-40B4-BE49-F238E27FC236}">
                <a16:creationId xmlns:a16="http://schemas.microsoft.com/office/drawing/2014/main" id="{D98997DE-8ABD-C270-DDB5-949E84C79A23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8590967" y="4808959"/>
            <a:ext cx="0" cy="31115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3E8928C-2C7C-651D-74E1-982A11BD41DC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2718254" y="2284237"/>
            <a:ext cx="19051" cy="2855451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F6278ACB-BFCC-B165-22A9-05976FF65066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1409393" y="3249032"/>
            <a:ext cx="143821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E46C0A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600" dirty="0"/>
              <a:t>Loss (K USD)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8D56416-6365-E2FD-8F27-765D437AB5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9451" y="2658182"/>
            <a:ext cx="4381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E46C0A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200"/>
              <a:t>100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3121398-D5BF-50E8-CD1B-D40F7D9201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0214" y="3811502"/>
            <a:ext cx="355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E46C0A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200"/>
              <a:t>50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58A70AA-02F0-4165-E791-D495065B29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9629" y="4337999"/>
            <a:ext cx="354013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E46C0A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200" dirty="0"/>
              <a:t>25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2579E4C-449C-C9CF-DAB7-D0A5520E05DB}"/>
              </a:ext>
            </a:extLst>
          </p:cNvPr>
          <p:cNvCxnSpPr/>
          <p:nvPr/>
        </p:nvCxnSpPr>
        <p:spPr bwMode="auto">
          <a:xfrm flipH="1" flipV="1">
            <a:off x="2575526" y="2802643"/>
            <a:ext cx="165100" cy="0"/>
          </a:xfrm>
          <a:prstGeom prst="line">
            <a:avLst/>
          </a:prstGeom>
          <a:solidFill>
            <a:schemeClr val="accent1"/>
          </a:solidFill>
          <a:ln w="4445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07032A6F-2D4A-CFAD-B491-816A1A73FED3}"/>
              </a:ext>
            </a:extLst>
          </p:cNvPr>
          <p:cNvCxnSpPr/>
          <p:nvPr/>
        </p:nvCxnSpPr>
        <p:spPr bwMode="auto">
          <a:xfrm flipH="1" flipV="1">
            <a:off x="2570089" y="3954376"/>
            <a:ext cx="165100" cy="0"/>
          </a:xfrm>
          <a:prstGeom prst="line">
            <a:avLst/>
          </a:prstGeom>
          <a:solidFill>
            <a:schemeClr val="accent1"/>
          </a:solidFill>
          <a:ln w="4445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760A216C-2959-60B7-D7E4-F115FF3B63BD}"/>
              </a:ext>
            </a:extLst>
          </p:cNvPr>
          <p:cNvCxnSpPr/>
          <p:nvPr/>
        </p:nvCxnSpPr>
        <p:spPr bwMode="auto">
          <a:xfrm flipH="1" flipV="1">
            <a:off x="2564266" y="4498336"/>
            <a:ext cx="165100" cy="0"/>
          </a:xfrm>
          <a:prstGeom prst="line">
            <a:avLst/>
          </a:prstGeom>
          <a:solidFill>
            <a:schemeClr val="accent1"/>
          </a:solidFill>
          <a:ln w="4445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1D164AAF-FE89-2D62-3D07-37EDD539D9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454" y="5280447"/>
            <a:ext cx="35458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E46C0A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200" dirty="0"/>
              <a:t>25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34E512E2-16D0-D4E6-6464-0324536D3617}"/>
              </a:ext>
            </a:extLst>
          </p:cNvPr>
          <p:cNvCxnSpPr>
            <a:cxnSpLocks/>
          </p:cNvCxnSpPr>
          <p:nvPr/>
        </p:nvCxnSpPr>
        <p:spPr bwMode="auto">
          <a:xfrm flipV="1">
            <a:off x="8603116" y="5135984"/>
            <a:ext cx="0" cy="165100"/>
          </a:xfrm>
          <a:prstGeom prst="line">
            <a:avLst/>
          </a:prstGeom>
          <a:solidFill>
            <a:schemeClr val="accent1"/>
          </a:solidFill>
          <a:ln w="4445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068262C3-4729-529C-1C63-353190E67378}"/>
              </a:ext>
            </a:extLst>
          </p:cNvPr>
          <p:cNvCxnSpPr>
            <a:cxnSpLocks/>
          </p:cNvCxnSpPr>
          <p:nvPr/>
        </p:nvCxnSpPr>
        <p:spPr bwMode="auto">
          <a:xfrm flipV="1">
            <a:off x="6255203" y="5142334"/>
            <a:ext cx="0" cy="165100"/>
          </a:xfrm>
          <a:prstGeom prst="line">
            <a:avLst/>
          </a:prstGeom>
          <a:solidFill>
            <a:schemeClr val="accent1"/>
          </a:solidFill>
          <a:ln w="4445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1EFA05DC-F3C5-4141-D212-A334BCCB07A0}"/>
              </a:ext>
            </a:extLst>
          </p:cNvPr>
          <p:cNvCxnSpPr/>
          <p:nvPr/>
        </p:nvCxnSpPr>
        <p:spPr bwMode="auto">
          <a:xfrm>
            <a:off x="2754237" y="5118521"/>
            <a:ext cx="6486525" cy="6350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7B546DAA-482E-D0F5-352B-B73C549BAF8F}"/>
              </a:ext>
            </a:extLst>
          </p:cNvPr>
          <p:cNvCxnSpPr>
            <a:cxnSpLocks/>
          </p:cNvCxnSpPr>
          <p:nvPr/>
        </p:nvCxnSpPr>
        <p:spPr bwMode="auto">
          <a:xfrm flipV="1">
            <a:off x="7436303" y="5135984"/>
            <a:ext cx="0" cy="165100"/>
          </a:xfrm>
          <a:prstGeom prst="line">
            <a:avLst/>
          </a:prstGeom>
          <a:solidFill>
            <a:schemeClr val="accent1"/>
          </a:solidFill>
          <a:ln w="4445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64E30AD1-CB66-2A7A-924F-2C54118DC5FC}"/>
              </a:ext>
            </a:extLst>
          </p:cNvPr>
          <p:cNvCxnSpPr>
            <a:cxnSpLocks/>
          </p:cNvCxnSpPr>
          <p:nvPr/>
        </p:nvCxnSpPr>
        <p:spPr bwMode="auto">
          <a:xfrm flipV="1">
            <a:off x="5105853" y="5142334"/>
            <a:ext cx="0" cy="165100"/>
          </a:xfrm>
          <a:prstGeom prst="line">
            <a:avLst/>
          </a:prstGeom>
          <a:solidFill>
            <a:schemeClr val="accent1"/>
          </a:solidFill>
          <a:ln w="4445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CBE662C3-F8F0-12D1-1B79-C5D0009E1C2E}"/>
              </a:ext>
            </a:extLst>
          </p:cNvPr>
          <p:cNvCxnSpPr>
            <a:cxnSpLocks/>
          </p:cNvCxnSpPr>
          <p:nvPr/>
        </p:nvCxnSpPr>
        <p:spPr bwMode="auto">
          <a:xfrm flipV="1">
            <a:off x="3921578" y="5128046"/>
            <a:ext cx="0" cy="165100"/>
          </a:xfrm>
          <a:prstGeom prst="line">
            <a:avLst/>
          </a:prstGeom>
          <a:solidFill>
            <a:schemeClr val="accent1"/>
          </a:solidFill>
          <a:ln w="4445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78D85EFC-6C02-C87C-6F05-25D00A9BD3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1516" y="5280447"/>
            <a:ext cx="35458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E46C0A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200" dirty="0"/>
              <a:t>20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8390B64-7AFA-FF51-9CD2-BA616025E4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5178" y="5277272"/>
            <a:ext cx="35458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E46C0A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200" dirty="0"/>
              <a:t>15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A16D64F-7310-6941-C5B2-03DE898884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9478" y="5280447"/>
            <a:ext cx="35458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E46C0A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200" dirty="0"/>
              <a:t>10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1501DBD-C468-A01D-1727-6591C3FE28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3142" y="5280447"/>
            <a:ext cx="26962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E46C0A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200" dirty="0"/>
              <a:t>5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B315A40-B154-A2A5-8C2E-709F322B12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89685" y="5277272"/>
            <a:ext cx="13287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E46C0A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600" dirty="0"/>
              <a:t>Time (years)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38F0507-3CDB-1C9F-5346-529F0D5178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0004" y="3188492"/>
            <a:ext cx="35401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E46C0A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200"/>
              <a:t>75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19C6CBE3-1A76-F6AA-EDCF-98A29875BD2C}"/>
              </a:ext>
            </a:extLst>
          </p:cNvPr>
          <p:cNvCxnSpPr/>
          <p:nvPr/>
        </p:nvCxnSpPr>
        <p:spPr bwMode="auto">
          <a:xfrm flipH="1" flipV="1">
            <a:off x="2578291" y="3332954"/>
            <a:ext cx="165100" cy="0"/>
          </a:xfrm>
          <a:prstGeom prst="line">
            <a:avLst/>
          </a:prstGeom>
          <a:solidFill>
            <a:schemeClr val="accent1"/>
          </a:solidFill>
          <a:ln w="4445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4" name="Straight Connector 11">
            <a:extLst>
              <a:ext uri="{FF2B5EF4-FFF2-40B4-BE49-F238E27FC236}">
                <a16:creationId xmlns:a16="http://schemas.microsoft.com/office/drawing/2014/main" id="{E4227214-B8A8-524D-EB32-C6FB3FF0A06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718254" y="4931190"/>
            <a:ext cx="6217707" cy="1"/>
          </a:xfrm>
          <a:prstGeom prst="line">
            <a:avLst/>
          </a:prstGeom>
          <a:noFill/>
          <a:ln w="38100" algn="ctr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5" name="Segnaposto contenuto 2">
            <a:extLst>
              <a:ext uri="{FF2B5EF4-FFF2-40B4-BE49-F238E27FC236}">
                <a16:creationId xmlns:a16="http://schemas.microsoft.com/office/drawing/2014/main" id="{E0B96A67-1AAB-AD97-4C5A-FE3487C86FB9}"/>
              </a:ext>
            </a:extLst>
          </p:cNvPr>
          <p:cNvSpPr txBox="1">
            <a:spLocks/>
          </p:cNvSpPr>
          <p:nvPr/>
        </p:nvSpPr>
        <p:spPr>
          <a:xfrm>
            <a:off x="8306254" y="4175552"/>
            <a:ext cx="2659061" cy="5762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solidFill>
                  <a:srgbClr val="FF0000"/>
                </a:solidFill>
              </a:rPr>
              <a:t>Average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D026663-F726-7EB3-622D-BD2FF8FD8465}"/>
              </a:ext>
            </a:extLst>
          </p:cNvPr>
          <p:cNvSpPr txBox="1"/>
          <p:nvPr/>
        </p:nvSpPr>
        <p:spPr>
          <a:xfrm>
            <a:off x="7567748" y="481204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832388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"/>
                            </p:stCondLst>
                            <p:childTnLst>
                              <p:par>
                                <p:cTn id="7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"/>
                            </p:stCondLst>
                            <p:childTnLst>
                              <p:par>
                                <p:cTn id="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1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"/>
                            </p:stCondLst>
                            <p:childTnLst>
                              <p:par>
                                <p:cTn id="8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00"/>
                            </p:stCondLst>
                            <p:childTnLst>
                              <p:par>
                                <p:cTn id="8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00"/>
                            </p:stCondLst>
                            <p:childTnLst>
                              <p:par>
                                <p:cTn id="9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700"/>
                            </p:stCondLst>
                            <p:childTnLst>
                              <p:par>
                                <p:cTn id="10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1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800"/>
                            </p:stCondLst>
                            <p:childTnLst>
                              <p:par>
                                <p:cTn id="10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900"/>
                            </p:stCondLst>
                            <p:childTnLst>
                              <p:par>
                                <p:cTn id="10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100"/>
                            </p:stCondLst>
                            <p:childTnLst>
                              <p:par>
                                <p:cTn id="1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200"/>
                            </p:stCondLst>
                            <p:childTnLst>
                              <p:par>
                                <p:cTn id="1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300"/>
                            </p:stCondLst>
                            <p:childTnLst>
                              <p:par>
                                <p:cTn id="1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400"/>
                            </p:stCondLst>
                            <p:childTnLst>
                              <p:par>
                                <p:cTn id="1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600"/>
                            </p:stCondLst>
                            <p:childTnLst>
                              <p:par>
                                <p:cTn id="1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1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700"/>
                            </p:stCondLst>
                            <p:childTnLst>
                              <p:par>
                                <p:cTn id="1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1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800"/>
                            </p:stCondLst>
                            <p:childTnLst>
                              <p:par>
                                <p:cTn id="1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1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7.40741E-7 L 0.00052 -0.02014 " pathEditMode="relative" rAng="0" ptsTypes="AA">
                                      <p:cBhvr>
                                        <p:cTn id="164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-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36" grpId="0"/>
      <p:bldP spid="40" grpId="0"/>
      <p:bldP spid="47" grpId="0"/>
      <p:bldP spid="48" grpId="0"/>
      <p:bldP spid="49" grpId="0"/>
      <p:bldP spid="50" grpId="0"/>
      <p:bldP spid="51" grpId="0"/>
      <p:bldP spid="52" grpId="0"/>
      <p:bldP spid="5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1 4">
            <a:extLst>
              <a:ext uri="{FF2B5EF4-FFF2-40B4-BE49-F238E27FC236}">
                <a16:creationId xmlns:a16="http://schemas.microsoft.com/office/drawing/2014/main" id="{671F803E-9C3F-8C00-BBD9-CAC8721A4AFF}"/>
              </a:ext>
            </a:extLst>
          </p:cNvPr>
          <p:cNvCxnSpPr/>
          <p:nvPr/>
        </p:nvCxnSpPr>
        <p:spPr>
          <a:xfrm>
            <a:off x="15960" y="6068653"/>
            <a:ext cx="121920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71109BA-5A86-C7F5-1A3C-DBB59362E434}"/>
              </a:ext>
            </a:extLst>
          </p:cNvPr>
          <p:cNvSpPr txBox="1"/>
          <p:nvPr/>
        </p:nvSpPr>
        <p:spPr>
          <a:xfrm>
            <a:off x="5152068" y="91184"/>
            <a:ext cx="7055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002060"/>
                </a:solidFill>
                <a:latin typeface="Montserrat" pitchFamily="2" charset="77"/>
              </a:rPr>
              <a:t>Comprehensive Multi hazard Risk Assessment in Malawi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A5EAA07-25DC-BEB3-DB5F-6C22D59DB5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9308" y="6145841"/>
            <a:ext cx="3172691" cy="70192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D37A237-1349-3010-0CA6-793361FF1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617" y="6193653"/>
            <a:ext cx="764001" cy="633030"/>
          </a:xfrm>
          <a:prstGeom prst="rect">
            <a:avLst/>
          </a:prstGeom>
        </p:spPr>
      </p:pic>
      <p:sp>
        <p:nvSpPr>
          <p:cNvPr id="227" name="Segnaposto contenuto 2">
            <a:extLst>
              <a:ext uri="{FF2B5EF4-FFF2-40B4-BE49-F238E27FC236}">
                <a16:creationId xmlns:a16="http://schemas.microsoft.com/office/drawing/2014/main" id="{0243A37D-2489-F549-DA07-23ED0FAC5161}"/>
              </a:ext>
            </a:extLst>
          </p:cNvPr>
          <p:cNvSpPr txBox="1">
            <a:spLocks/>
          </p:cNvSpPr>
          <p:nvPr/>
        </p:nvSpPr>
        <p:spPr>
          <a:xfrm>
            <a:off x="6908961" y="1659850"/>
            <a:ext cx="4220694" cy="1275932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Simulation (numerical modelling) of a large number of possible scenarios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28" name="Title 1">
            <a:extLst>
              <a:ext uri="{FF2B5EF4-FFF2-40B4-BE49-F238E27FC236}">
                <a16:creationId xmlns:a16="http://schemas.microsoft.com/office/drawing/2014/main" id="{0409595E-34F4-8887-3B92-0C024AC0A24B}"/>
              </a:ext>
            </a:extLst>
          </p:cNvPr>
          <p:cNvSpPr txBox="1">
            <a:spLocks/>
          </p:cNvSpPr>
          <p:nvPr/>
        </p:nvSpPr>
        <p:spPr>
          <a:xfrm>
            <a:off x="333329" y="592287"/>
            <a:ext cx="7676227" cy="122933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4000">
                <a:solidFill>
                  <a:schemeClr val="tx2"/>
                </a:solidFill>
                <a:latin typeface="HelveticaNeueLT Com 55 Roman"/>
                <a:ea typeface="+mj-ea"/>
                <a:cs typeface="+mj-cs"/>
              </a:defRPr>
            </a:lvl1pPr>
            <a:lvl2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25A2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25A2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25A2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25A2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1042988" rtl="0" fontAlgn="base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25A2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1042988" rtl="0" fontAlgn="base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25A2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1042988" rtl="0" fontAlgn="base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25A2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1042988" rtl="0" fontAlgn="base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25A2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600" dirty="0"/>
              <a:t>Probabilistic Risk Assessment </a:t>
            </a:r>
          </a:p>
          <a:p>
            <a:pPr>
              <a:lnSpc>
                <a:spcPct val="100000"/>
              </a:lnSpc>
            </a:pPr>
            <a:r>
              <a:rPr lang="en-US" sz="3600" dirty="0"/>
              <a:t>(all possible events)</a:t>
            </a:r>
          </a:p>
        </p:txBody>
      </p:sp>
      <p:cxnSp>
        <p:nvCxnSpPr>
          <p:cNvPr id="429" name="Straight Connector 11">
            <a:extLst>
              <a:ext uri="{FF2B5EF4-FFF2-40B4-BE49-F238E27FC236}">
                <a16:creationId xmlns:a16="http://schemas.microsoft.com/office/drawing/2014/main" id="{6A624C60-9F90-78A6-C6C9-074D7B2017B2}"/>
              </a:ext>
            </a:extLst>
          </p:cNvPr>
          <p:cNvCxnSpPr>
            <a:cxnSpLocks noChangeShapeType="1"/>
            <a:endCxn id="430" idx="1"/>
          </p:cNvCxnSpPr>
          <p:nvPr/>
        </p:nvCxnSpPr>
        <p:spPr bwMode="auto">
          <a:xfrm>
            <a:off x="1384663" y="5162865"/>
            <a:ext cx="7352986" cy="0"/>
          </a:xfrm>
          <a:prstGeom prst="line">
            <a:avLst/>
          </a:prstGeom>
          <a:noFill/>
          <a:ln w="38100" algn="ctr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30" name="Segnaposto contenuto 2">
            <a:extLst>
              <a:ext uri="{FF2B5EF4-FFF2-40B4-BE49-F238E27FC236}">
                <a16:creationId xmlns:a16="http://schemas.microsoft.com/office/drawing/2014/main" id="{D79B30A7-592E-3C4A-73A8-3D31132E2B53}"/>
              </a:ext>
            </a:extLst>
          </p:cNvPr>
          <p:cNvSpPr txBox="1">
            <a:spLocks/>
          </p:cNvSpPr>
          <p:nvPr/>
        </p:nvSpPr>
        <p:spPr>
          <a:xfrm>
            <a:off x="8737649" y="4923282"/>
            <a:ext cx="3400630" cy="479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solidFill>
                  <a:srgbClr val="FF0000"/>
                </a:solidFill>
              </a:rPr>
              <a:t>Average Annual Loss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433" name="Picture 432">
            <a:extLst>
              <a:ext uri="{FF2B5EF4-FFF2-40B4-BE49-F238E27FC236}">
                <a16:creationId xmlns:a16="http://schemas.microsoft.com/office/drawing/2014/main" id="{FC627379-20E0-8447-095F-ED30D82ECD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617" y="2556066"/>
            <a:ext cx="7676227" cy="3957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541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1 4">
            <a:extLst>
              <a:ext uri="{FF2B5EF4-FFF2-40B4-BE49-F238E27FC236}">
                <a16:creationId xmlns:a16="http://schemas.microsoft.com/office/drawing/2014/main" id="{671F803E-9C3F-8C00-BBD9-CAC8721A4AFF}"/>
              </a:ext>
            </a:extLst>
          </p:cNvPr>
          <p:cNvCxnSpPr/>
          <p:nvPr/>
        </p:nvCxnSpPr>
        <p:spPr>
          <a:xfrm>
            <a:off x="15960" y="6068653"/>
            <a:ext cx="121920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71109BA-5A86-C7F5-1A3C-DBB59362E434}"/>
              </a:ext>
            </a:extLst>
          </p:cNvPr>
          <p:cNvSpPr txBox="1"/>
          <p:nvPr/>
        </p:nvSpPr>
        <p:spPr>
          <a:xfrm>
            <a:off x="5120148" y="0"/>
            <a:ext cx="7055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002060"/>
                </a:solidFill>
                <a:latin typeface="Montserrat" pitchFamily="2" charset="77"/>
              </a:rPr>
              <a:t>Comprehensive Multi hazard Risk Assessment in Malawi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A5EAA07-25DC-BEB3-DB5F-6C22D59DB5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9308" y="6145841"/>
            <a:ext cx="3172691" cy="70192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D37A237-1349-3010-0CA6-793361FF1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617" y="6193653"/>
            <a:ext cx="764001" cy="63303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23D0C38-4174-D8C6-7B4E-8222F66282E2}"/>
              </a:ext>
            </a:extLst>
          </p:cNvPr>
          <p:cNvSpPr/>
          <p:nvPr/>
        </p:nvSpPr>
        <p:spPr>
          <a:xfrm>
            <a:off x="74557" y="189284"/>
            <a:ext cx="23836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Uncertainty</a:t>
            </a:r>
            <a:endParaRPr kumimoji="0" lang="it-IT" sz="360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53D487-16BA-C284-07F5-1474B32885DC}"/>
              </a:ext>
            </a:extLst>
          </p:cNvPr>
          <p:cNvSpPr txBox="1"/>
          <p:nvPr/>
        </p:nvSpPr>
        <p:spPr>
          <a:xfrm>
            <a:off x="829182" y="4175828"/>
            <a:ext cx="104080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There are two main sources of Uncertainty: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Primary uncertainty (including sampling variability) concerns the event generation component of the model – </a:t>
            </a:r>
            <a:r>
              <a:rPr kumimoji="0" lang="en-GB" sz="18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INCLUDES the CLIMATE CHANGE Aspect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Secondary uncertainty: the uncertainty in the amount of loss, given that a certain event has occurred.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7B1BC9F-48A9-D243-5317-7FC41A5FD139}"/>
              </a:ext>
            </a:extLst>
          </p:cNvPr>
          <p:cNvGrpSpPr/>
          <p:nvPr/>
        </p:nvGrpSpPr>
        <p:grpSpPr>
          <a:xfrm>
            <a:off x="2980487" y="679408"/>
            <a:ext cx="6843660" cy="3357921"/>
            <a:chOff x="1190876" y="774059"/>
            <a:chExt cx="6843660" cy="3357921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D16A9519-6618-7167-04FA-48EB4D181A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b="34051"/>
            <a:stretch/>
          </p:blipFill>
          <p:spPr>
            <a:xfrm>
              <a:off x="1190876" y="774059"/>
              <a:ext cx="6843660" cy="3357921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94D6DC4-B061-E822-1AC8-1690C0242FF1}"/>
                </a:ext>
              </a:extLst>
            </p:cNvPr>
            <p:cNvSpPr txBox="1"/>
            <p:nvPr/>
          </p:nvSpPr>
          <p:spPr>
            <a:xfrm>
              <a:off x="5983546" y="3762648"/>
              <a:ext cx="194104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>
                  <a:solidFill>
                    <a:schemeClr val="bg1"/>
                  </a:solidFill>
                  <a:latin typeface="Avenir Next Ultra Light" panose="020B0203020202020204" pitchFamily="34" charset="77"/>
                </a:rPr>
                <a:t>Adapted from RMS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4370610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7460712-3635-496b-903a-208b58f7be73" xsi:nil="true"/>
    <lcf76f155ced4ddcb4097134ff3c332f xmlns="db41daf0-40de-47db-b93b-d912fec48f80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988EB0E71D4B34C840499F83524819C" ma:contentTypeVersion="17" ma:contentTypeDescription="Creare un nuovo documento." ma:contentTypeScope="" ma:versionID="4af60bc446d37fbbf8d94e9daafdd486">
  <xsd:schema xmlns:xsd="http://www.w3.org/2001/XMLSchema" xmlns:xs="http://www.w3.org/2001/XMLSchema" xmlns:p="http://schemas.microsoft.com/office/2006/metadata/properties" xmlns:ns2="db41daf0-40de-47db-b93b-d912fec48f80" xmlns:ns3="97460712-3635-496b-903a-208b58f7be73" targetNamespace="http://schemas.microsoft.com/office/2006/metadata/properties" ma:root="true" ma:fieldsID="67475778dc68ef46ecd661d6d8b768c7" ns2:_="" ns3:_="">
    <xsd:import namespace="db41daf0-40de-47db-b93b-d912fec48f80"/>
    <xsd:import namespace="97460712-3635-496b-903a-208b58f7be7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41daf0-40de-47db-b93b-d912fec48f8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Tag immagine" ma:readOnly="false" ma:fieldId="{5cf76f15-5ced-4ddc-b409-7134ff3c332f}" ma:taxonomyMulti="true" ma:sspId="d327cc8c-0af7-43f1-af81-b340761e30e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460712-3635-496b-903a-208b58f7be73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68794e84-c4d7-488c-b4a6-b8bea5da8afe}" ma:internalName="TaxCatchAll" ma:showField="CatchAllData" ma:web="97460712-3635-496b-903a-208b58f7be7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0D55554-3764-426A-ADCA-DD8B4FDAAD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A09D9B8-78F1-46EF-9307-7B59AC546165}">
  <ds:schemaRefs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97460712-3635-496b-903a-208b58f7be73"/>
    <ds:schemaRef ds:uri="http://purl.org/dc/dcmitype/"/>
    <ds:schemaRef ds:uri="http://purl.org/dc/terms/"/>
    <ds:schemaRef ds:uri="http://schemas.microsoft.com/office/2006/documentManagement/types"/>
    <ds:schemaRef ds:uri="http://schemas.microsoft.com/office/infopath/2007/PartnerControls"/>
    <ds:schemaRef ds:uri="db41daf0-40de-47db-b93b-d912fec48f80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2BFF5F5-16FC-4F03-BE0A-0EFB9DA0D36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b41daf0-40de-47db-b93b-d912fec48f80"/>
    <ds:schemaRef ds:uri="97460712-3635-496b-903a-208b58f7be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7424</TotalTime>
  <Words>1881</Words>
  <Application>Microsoft Macintosh PowerPoint</Application>
  <PresentationFormat>Widescreen</PresentationFormat>
  <Paragraphs>370</Paragraphs>
  <Slides>60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79" baseType="lpstr">
      <vt:lpstr>ＭＳ Ｐゴシック</vt:lpstr>
      <vt:lpstr>Arial</vt:lpstr>
      <vt:lpstr>Avenir Next Ultra Light</vt:lpstr>
      <vt:lpstr>Calibri</vt:lpstr>
      <vt:lpstr>Calibri Light</vt:lpstr>
      <vt:lpstr>Cambria Math</vt:lpstr>
      <vt:lpstr>Fira Sans Medium</vt:lpstr>
      <vt:lpstr>Futura Condensed</vt:lpstr>
      <vt:lpstr>Futura Lt BT</vt:lpstr>
      <vt:lpstr>Helvetica</vt:lpstr>
      <vt:lpstr>HelveticaNeueLT Com 55 Roman</vt:lpstr>
      <vt:lpstr>Josefin Sans Light</vt:lpstr>
      <vt:lpstr>Lucida Sans</vt:lpstr>
      <vt:lpstr>Lucida Sans Unicode</vt:lpstr>
      <vt:lpstr>Montserrat</vt:lpstr>
      <vt:lpstr>Roboto Slab</vt:lpstr>
      <vt:lpstr>Times New Roman</vt:lpstr>
      <vt:lpstr>Trebuchet MS</vt:lpstr>
      <vt:lpstr>Tema di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Eva Trasforini</dc:creator>
  <cp:lastModifiedBy>Roberto Rudari</cp:lastModifiedBy>
  <cp:revision>22</cp:revision>
  <dcterms:created xsi:type="dcterms:W3CDTF">2023-03-06T16:28:38Z</dcterms:created>
  <dcterms:modified xsi:type="dcterms:W3CDTF">2024-12-08T16:44:05Z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0x0101009988EB0E71D4B34C840499F83524819C</vt:lpwstr>
  </property>
</Properties>
</file>